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5"/>
  </p:handoutMasterIdLst>
  <p:sldIdLst>
    <p:sldId id="470" r:id="rId3"/>
    <p:sldId id="378" r:id="rId5"/>
    <p:sldId id="541" r:id="rId6"/>
    <p:sldId id="379" r:id="rId7"/>
    <p:sldId id="380" r:id="rId8"/>
    <p:sldId id="381" r:id="rId9"/>
    <p:sldId id="382" r:id="rId10"/>
    <p:sldId id="383" r:id="rId11"/>
    <p:sldId id="384" r:id="rId12"/>
    <p:sldId id="385" r:id="rId13"/>
    <p:sldId id="386" r:id="rId14"/>
    <p:sldId id="387" r:id="rId15"/>
    <p:sldId id="389" r:id="rId16"/>
    <p:sldId id="390" r:id="rId17"/>
    <p:sldId id="391" r:id="rId18"/>
    <p:sldId id="392" r:id="rId19"/>
    <p:sldId id="393" r:id="rId20"/>
    <p:sldId id="394" r:id="rId21"/>
    <p:sldId id="396" r:id="rId22"/>
    <p:sldId id="398" r:id="rId23"/>
    <p:sldId id="399" r:id="rId24"/>
    <p:sldId id="400" r:id="rId25"/>
    <p:sldId id="401" r:id="rId26"/>
    <p:sldId id="402" r:id="rId27"/>
    <p:sldId id="403" r:id="rId28"/>
    <p:sldId id="404" r:id="rId29"/>
    <p:sldId id="406" r:id="rId30"/>
    <p:sldId id="407" r:id="rId31"/>
    <p:sldId id="408" r:id="rId32"/>
    <p:sldId id="411" r:id="rId33"/>
    <p:sldId id="412" r:id="rId34"/>
    <p:sldId id="413" r:id="rId35"/>
    <p:sldId id="414"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395" r:id="rId50"/>
    <p:sldId id="431" r:id="rId51"/>
    <p:sldId id="440" r:id="rId52"/>
    <p:sldId id="439" r:id="rId53"/>
    <p:sldId id="441" r:id="rId54"/>
    <p:sldId id="442" r:id="rId55"/>
    <p:sldId id="437" r:id="rId56"/>
    <p:sldId id="443" r:id="rId57"/>
    <p:sldId id="444" r:id="rId58"/>
    <p:sldId id="459" r:id="rId59"/>
    <p:sldId id="460" r:id="rId60"/>
    <p:sldId id="461" r:id="rId61"/>
    <p:sldId id="462" r:id="rId62"/>
    <p:sldId id="463" r:id="rId63"/>
    <p:sldId id="464" r:id="rId64"/>
    <p:sldId id="465" r:id="rId65"/>
    <p:sldId id="466" r:id="rId66"/>
    <p:sldId id="467" r:id="rId67"/>
    <p:sldId id="455" r:id="rId68"/>
    <p:sldId id="456" r:id="rId69"/>
    <p:sldId id="468" r:id="rId70"/>
    <p:sldId id="458" r:id="rId71"/>
    <p:sldId id="377" r:id="rId72"/>
    <p:sldId id="469" r:id="rId73"/>
    <p:sldId id="472" r:id="rId74"/>
  </p:sldIdLst>
  <p:sldSz cx="12190730" cy="6858000"/>
  <p:notesSz cx="6858000" cy="9144000"/>
  <p:custDataLst>
    <p:tags r:id="rId80"/>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2FDB2607-1784-4EEB-B798-7EB5836EED8A}">
        <p14:showMediaCtrls xmlns:p14="http://schemas.microsoft.com/office/powerpoint/2010/main" val="1"/>
      </p:ext>
    </p:extLst>
  </p:showPr>
  <p:clrMru>
    <a:srgbClr val="660066"/>
    <a:srgbClr val="0000CC"/>
    <a:srgbClr val="000066"/>
    <a:srgbClr val="00FF00"/>
    <a:srgbClr val="000000"/>
    <a:srgbClr val="9900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298"/>
    <p:restoredTop sz="94660"/>
  </p:normalViewPr>
  <p:slideViewPr>
    <p:cSldViewPr showGuides="1">
      <p:cViewPr varScale="1">
        <p:scale>
          <a:sx n="74" d="100"/>
          <a:sy n="74" d="100"/>
        </p:scale>
        <p:origin x="9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varScale="1">
      <p:scale>
        <a:sx n="1" d="1"/>
        <a:sy n="1" d="1"/>
      </p:scale>
      <p:origin x="0" y="-93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gs" Target="tags/tag32.xml"/><Relationship Id="rId8" Type="http://schemas.openxmlformats.org/officeDocument/2006/relationships/slide" Target="slides/slide5.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4" Type="http://schemas.openxmlformats.org/officeDocument/2006/relationships/image" Target="../media/image35.emf"/><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7.vml.rels><?xml version="1.0" encoding="UTF-8" standalone="yes"?>
<Relationships xmlns="http://schemas.openxmlformats.org/package/2006/relationships"><Relationship Id="rId4" Type="http://schemas.openxmlformats.org/officeDocument/2006/relationships/image" Target="../media/image41.emf"/><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9.vml.rels><?xml version="1.0" encoding="UTF-8" standalone="yes"?>
<Relationships xmlns="http://schemas.openxmlformats.org/package/2006/relationships"><Relationship Id="rId4" Type="http://schemas.openxmlformats.org/officeDocument/2006/relationships/image" Target="../media/image45.emf"/><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emf"/><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31.vml.rels><?xml version="1.0" encoding="UTF-8" standalone="yes"?>
<Relationships xmlns="http://schemas.openxmlformats.org/package/2006/relationships"><Relationship Id="rId4" Type="http://schemas.openxmlformats.org/officeDocument/2006/relationships/image" Target="../media/image69.wmf"/><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emf"/><Relationship Id="rId1" Type="http://schemas.openxmlformats.org/officeDocument/2006/relationships/image" Target="../media/image7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66.wmf"/></Relationships>
</file>

<file path=ppt/drawings/_rels/vmlDrawing34.vml.rels><?xml version="1.0" encoding="UTF-8" standalone="yes"?>
<Relationships xmlns="http://schemas.openxmlformats.org/package/2006/relationships"><Relationship Id="rId4" Type="http://schemas.openxmlformats.org/officeDocument/2006/relationships/image" Target="../media/image78.emf"/><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png"/></Relationships>
</file>

<file path=ppt/drawings/_rels/vmlDrawing35.vml.rels><?xml version="1.0" encoding="UTF-8" standalone="yes"?>
<Relationships xmlns="http://schemas.openxmlformats.org/package/2006/relationships"><Relationship Id="rId9" Type="http://schemas.openxmlformats.org/officeDocument/2006/relationships/image" Target="../media/image87.wmf"/><Relationship Id="rId8" Type="http://schemas.openxmlformats.org/officeDocument/2006/relationships/image" Target="../media/image86.wmf"/><Relationship Id="rId7" Type="http://schemas.openxmlformats.org/officeDocument/2006/relationships/image" Target="../media/image85.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 Id="rId3" Type="http://schemas.openxmlformats.org/officeDocument/2006/relationships/image" Target="../media/image81.wmf"/><Relationship Id="rId2" Type="http://schemas.openxmlformats.org/officeDocument/2006/relationships/image" Target="../media/image80.wmf"/><Relationship Id="rId10" Type="http://schemas.openxmlformats.org/officeDocument/2006/relationships/image" Target="../media/image88.wmf"/><Relationship Id="rId1" Type="http://schemas.openxmlformats.org/officeDocument/2006/relationships/image" Target="../media/image7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505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506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5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32A9BEB-AB22-48E2-A6A8-EEB7C7C6A36D}" type="slidenum">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876D7A3-A593-4552-BB25-92CE72008CC8}" type="datetimeFigureOut">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0" name="Rectangle 4"/>
          <p:cNvSpPr>
            <a:spLocks noRot="1" noTextEdit="1"/>
          </p:cNvSpPr>
          <p:nvPr>
            <p:ph type="sldImg"/>
          </p:nvPr>
        </p:nvSpPr>
        <p:spPr>
          <a:xfrm>
            <a:off x="382588" y="685800"/>
            <a:ext cx="6092825" cy="3429000"/>
          </a:xfrm>
          <a:prstGeom prst="rect">
            <a:avLst/>
          </a:prstGeom>
          <a:noFill/>
          <a:ln w="9525" cap="flat" cmpd="sng">
            <a:solidFill>
              <a:srgbClr val="000000"/>
            </a:solidFill>
            <a:prstDash val="solid"/>
            <a:miter/>
            <a:headEnd type="none" w="med" len="med"/>
            <a:tailEnd type="none" w="med" len="med"/>
          </a:ln>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8AA8C3B-F421-4097-8D51-26A59FDF07A2}" type="slidenum">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1pPr>
    <a:lvl2pPr marL="457200" algn="l" rtl="0" fontAlgn="base">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2pPr>
    <a:lvl3pPr marL="914400" algn="l" rtl="0" fontAlgn="base">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3pPr>
    <a:lvl4pPr marL="1371600" algn="l" rtl="0" fontAlgn="base">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4pPr>
    <a:lvl5pPr marL="1828800" algn="l" rtl="0" fontAlgn="base">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xfrm>
            <a:off x="687388" y="1143000"/>
            <a:ext cx="5483225" cy="3086100"/>
          </a:xfrm>
          <a:ln/>
        </p:spPr>
      </p:sp>
      <p:sp>
        <p:nvSpPr>
          <p:cNvPr id="6146" name="备注占位符 2"/>
          <p:cNvSpPr>
            <a:spLocks noGrp="1"/>
          </p:cNvSpPr>
          <p:nvPr>
            <p:ph type="body"/>
          </p:nvPr>
        </p:nvSpPr>
        <p:spPr>
          <a:xfrm>
            <a:off x="685800" y="4400550"/>
            <a:ext cx="5486400" cy="3600450"/>
          </a:xfrm>
          <a:ln/>
        </p:spPr>
        <p:txBody>
          <a:bodyPr wrap="square" lIns="91440" tIns="45720" rIns="91440" bIns="45720" anchor="t" anchorCtr="0"/>
          <a:p>
            <a:pPr lvl="0" eaLnBrk="1" hangingPunct="1">
              <a:spcBef>
                <a:spcPct val="0"/>
              </a:spcBef>
            </a:pPr>
            <a:endParaRPr lang="zh-CN" altLang="en-US" dirty="0"/>
          </a:p>
        </p:txBody>
      </p:sp>
      <p:sp>
        <p:nvSpPr>
          <p:cNvPr id="6147" name="灯片编号占位符 3"/>
          <p:cNvSpPr txBox="1">
            <a:spLocks noGrp="1"/>
          </p:cNvSpP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466" name="Rectangle 106"/>
          <p:cNvSpPr>
            <a:spLocks noGrp="1" noChangeArrowheads="1"/>
          </p:cNvSpPr>
          <p:nvPr>
            <p:ph type="ctrTitle"/>
          </p:nvPr>
        </p:nvSpPr>
        <p:spPr>
          <a:xfrm>
            <a:off x="1169988" y="1046163"/>
            <a:ext cx="7380287" cy="1012825"/>
          </a:xfrm>
        </p:spPr>
        <p:txBody>
          <a:bodyPr/>
          <a:lstStyle>
            <a:lvl1pPr>
              <a:defRPr sz="4000"/>
            </a:lvl1pPr>
          </a:lstStyle>
          <a:p>
            <a:pPr fontAlgn="base"/>
            <a:r>
              <a:rPr lang="zh-CN" altLang="en-US" strike="noStrike" noProof="1"/>
              <a:t>单击此处编辑母版标题样式</a:t>
            </a:r>
            <a:endParaRPr lang="zh-CN" altLang="en-US" strike="noStrike" noProof="1"/>
          </a:p>
        </p:txBody>
      </p:sp>
      <p:sp>
        <p:nvSpPr>
          <p:cNvPr id="15467" name="Rectangle 107"/>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pPr fontAlgn="base"/>
            <a:r>
              <a:rPr lang="zh-CN" altLang="en-US" strike="noStrike" noProof="1"/>
              <a:t>单击此处编辑母版副标题样式</a:t>
            </a:r>
            <a:endParaRPr lang="zh-CN" altLang="en-US" strike="noStrike" noProof="1"/>
          </a:p>
        </p:txBody>
      </p:sp>
      <p:sp>
        <p:nvSpPr>
          <p:cNvPr id="112" name="Rectangle 103"/>
          <p:cNvSpPr>
            <a:spLocks noGrp="1" noChangeArrowheads="1"/>
          </p:cNvSpPr>
          <p:nvPr>
            <p:ph type="dt" sz="half" idx="2"/>
          </p:nvPr>
        </p:nvSpPr>
        <p:spPr bwMode="auto">
          <a:xfrm>
            <a:off x="1849438" y="6357938"/>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113" name="Rectangle 104"/>
          <p:cNvSpPr>
            <a:spLocks noGrp="1" noChangeArrowheads="1"/>
          </p:cNvSpPr>
          <p:nvPr>
            <p:ph type="ftr" sz="quarter" idx="3"/>
          </p:nvPr>
        </p:nvSpPr>
        <p:spPr bwMode="auto">
          <a:xfrm>
            <a:off x="4962525" y="6357938"/>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114" name="Rectangle 105"/>
          <p:cNvSpPr>
            <a:spLocks noGrp="1" noChangeArrowheads="1"/>
          </p:cNvSpPr>
          <p:nvPr>
            <p:ph type="sldNum" sz="quarter" idx="4"/>
          </p:nvPr>
        </p:nvSpPr>
        <p:spPr bwMode="auto">
          <a:xfrm>
            <a:off x="8618538" y="6361113"/>
            <a:ext cx="254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B3679B-0DA0-467D-A2CD-ED89022E60F2}"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8625" y="609600"/>
            <a:ext cx="1989138"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09625" y="609600"/>
            <a:ext cx="5816600"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371600" y="609600"/>
            <a:ext cx="73787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09625" y="2214563"/>
            <a:ext cx="3902075" cy="388143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64100" y="2214563"/>
            <a:ext cx="3903663" cy="388143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09625" y="609600"/>
            <a:ext cx="7958138" cy="54864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371600" y="609600"/>
            <a:ext cx="73787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09625" y="2214563"/>
            <a:ext cx="3902075" cy="388143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864100" y="2214563"/>
            <a:ext cx="3903663" cy="1863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864100" y="4230688"/>
            <a:ext cx="3903663" cy="186531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0" y="68263"/>
            <a:ext cx="11885613" cy="6713537"/>
            <a:chOff x="0" y="43"/>
            <a:chExt cx="5616" cy="4229"/>
          </a:xfrm>
        </p:grpSpPr>
        <p:grpSp>
          <p:nvGrpSpPr>
            <p:cNvPr id="1027" name="Group 3"/>
            <p:cNvGrpSpPr/>
            <p:nvPr userDrawn="1"/>
          </p:nvGrpSpPr>
          <p:grpSpPr>
            <a:xfrm>
              <a:off x="0" y="43"/>
              <a:ext cx="408" cy="4229"/>
              <a:chOff x="0" y="43"/>
              <a:chExt cx="5760" cy="4229"/>
            </a:xfrm>
          </p:grpSpPr>
          <p:sp>
            <p:nvSpPr>
              <p:cNvPr id="1028" name="Line 4"/>
              <p:cNvSpPr/>
              <p:nvPr userDrawn="1"/>
            </p:nvSpPr>
            <p:spPr>
              <a:xfrm>
                <a:off x="0" y="4203"/>
                <a:ext cx="5760" cy="0"/>
              </a:xfrm>
              <a:prstGeom prst="line">
                <a:avLst/>
              </a:prstGeom>
              <a:ln w="9525" cap="flat" cmpd="sng">
                <a:solidFill>
                  <a:schemeClr val="bg2"/>
                </a:solidFill>
                <a:prstDash val="solid"/>
                <a:round/>
                <a:headEnd type="none" w="med" len="med"/>
                <a:tailEnd type="none" w="med" len="med"/>
              </a:ln>
            </p:spPr>
          </p:sp>
          <p:sp>
            <p:nvSpPr>
              <p:cNvPr id="1029" name="Line 5"/>
              <p:cNvSpPr/>
              <p:nvPr userDrawn="1"/>
            </p:nvSpPr>
            <p:spPr>
              <a:xfrm>
                <a:off x="0" y="4239"/>
                <a:ext cx="5760" cy="0"/>
              </a:xfrm>
              <a:prstGeom prst="line">
                <a:avLst/>
              </a:prstGeom>
              <a:ln w="38100" cap="flat" cmpd="sng">
                <a:solidFill>
                  <a:schemeClr val="bg2"/>
                </a:solidFill>
                <a:prstDash val="solid"/>
                <a:round/>
                <a:headEnd type="none" w="med" len="med"/>
                <a:tailEnd type="none" w="med" len="med"/>
              </a:ln>
            </p:spPr>
          </p:sp>
          <p:sp>
            <p:nvSpPr>
              <p:cNvPr id="1030" name="Line 6"/>
              <p:cNvSpPr/>
              <p:nvPr userDrawn="1"/>
            </p:nvSpPr>
            <p:spPr>
              <a:xfrm>
                <a:off x="0" y="4272"/>
                <a:ext cx="5760" cy="0"/>
              </a:xfrm>
              <a:prstGeom prst="line">
                <a:avLst/>
              </a:prstGeom>
              <a:ln w="19050" cap="flat" cmpd="sng">
                <a:solidFill>
                  <a:schemeClr val="bg2"/>
                </a:solidFill>
                <a:prstDash val="solid"/>
                <a:round/>
                <a:headEnd type="none" w="med" len="med"/>
                <a:tailEnd type="none" w="med" len="med"/>
              </a:ln>
            </p:spPr>
          </p:sp>
          <p:sp>
            <p:nvSpPr>
              <p:cNvPr id="1031" name="Line 7"/>
              <p:cNvSpPr/>
              <p:nvPr userDrawn="1"/>
            </p:nvSpPr>
            <p:spPr>
              <a:xfrm>
                <a:off x="0" y="4113"/>
                <a:ext cx="5760" cy="0"/>
              </a:xfrm>
              <a:prstGeom prst="line">
                <a:avLst/>
              </a:prstGeom>
              <a:ln w="28575" cap="flat" cmpd="sng">
                <a:solidFill>
                  <a:schemeClr val="bg2"/>
                </a:solidFill>
                <a:prstDash val="solid"/>
                <a:round/>
                <a:headEnd type="none" w="med" len="med"/>
                <a:tailEnd type="none" w="med" len="med"/>
              </a:ln>
            </p:spPr>
          </p:sp>
          <p:sp>
            <p:nvSpPr>
              <p:cNvPr id="1032" name="Line 8"/>
              <p:cNvSpPr/>
              <p:nvPr userDrawn="1"/>
            </p:nvSpPr>
            <p:spPr>
              <a:xfrm>
                <a:off x="0" y="4065"/>
                <a:ext cx="5760" cy="0"/>
              </a:xfrm>
              <a:prstGeom prst="line">
                <a:avLst/>
              </a:prstGeom>
              <a:ln w="12700" cap="flat" cmpd="sng">
                <a:solidFill>
                  <a:schemeClr val="bg2"/>
                </a:solidFill>
                <a:prstDash val="solid"/>
                <a:round/>
                <a:headEnd type="none" w="med" len="med"/>
                <a:tailEnd type="none" w="med" len="med"/>
              </a:ln>
            </p:spPr>
          </p:sp>
          <p:sp>
            <p:nvSpPr>
              <p:cNvPr id="1033" name="Line 9"/>
              <p:cNvSpPr/>
              <p:nvPr userDrawn="1"/>
            </p:nvSpPr>
            <p:spPr>
              <a:xfrm>
                <a:off x="0" y="4158"/>
                <a:ext cx="5760" cy="0"/>
              </a:xfrm>
              <a:prstGeom prst="line">
                <a:avLst/>
              </a:prstGeom>
              <a:ln w="19050" cap="flat" cmpd="sng">
                <a:solidFill>
                  <a:schemeClr val="bg2"/>
                </a:solidFill>
                <a:prstDash val="solid"/>
                <a:round/>
                <a:headEnd type="none" w="med" len="med"/>
                <a:tailEnd type="none" w="med" len="med"/>
              </a:ln>
            </p:spPr>
          </p:sp>
          <p:sp>
            <p:nvSpPr>
              <p:cNvPr id="1034" name="Line 10"/>
              <p:cNvSpPr/>
              <p:nvPr userDrawn="1"/>
            </p:nvSpPr>
            <p:spPr>
              <a:xfrm>
                <a:off x="0" y="3666"/>
                <a:ext cx="5760" cy="0"/>
              </a:xfrm>
              <a:prstGeom prst="line">
                <a:avLst/>
              </a:prstGeom>
              <a:ln w="9525" cap="flat" cmpd="sng">
                <a:solidFill>
                  <a:schemeClr val="bg2"/>
                </a:solidFill>
                <a:prstDash val="solid"/>
                <a:round/>
                <a:headEnd type="none" w="med" len="med"/>
                <a:tailEnd type="none" w="med" len="med"/>
              </a:ln>
            </p:spPr>
          </p:sp>
          <p:sp>
            <p:nvSpPr>
              <p:cNvPr id="1035" name="Line 11"/>
              <p:cNvSpPr/>
              <p:nvPr userDrawn="1"/>
            </p:nvSpPr>
            <p:spPr>
              <a:xfrm>
                <a:off x="0" y="3639"/>
                <a:ext cx="5760" cy="0"/>
              </a:xfrm>
              <a:prstGeom prst="line">
                <a:avLst/>
              </a:prstGeom>
              <a:ln w="38100" cap="flat" cmpd="sng">
                <a:solidFill>
                  <a:schemeClr val="bg2"/>
                </a:solidFill>
                <a:prstDash val="solid"/>
                <a:round/>
                <a:headEnd type="none" w="med" len="med"/>
                <a:tailEnd type="none" w="med" len="med"/>
              </a:ln>
            </p:spPr>
          </p:sp>
          <p:sp>
            <p:nvSpPr>
              <p:cNvPr id="1036" name="Line 12"/>
              <p:cNvSpPr/>
              <p:nvPr userDrawn="1"/>
            </p:nvSpPr>
            <p:spPr>
              <a:xfrm>
                <a:off x="0" y="4020"/>
                <a:ext cx="5760" cy="0"/>
              </a:xfrm>
              <a:prstGeom prst="line">
                <a:avLst/>
              </a:prstGeom>
              <a:ln w="19050" cap="flat" cmpd="sng">
                <a:solidFill>
                  <a:schemeClr val="bg2"/>
                </a:solidFill>
                <a:prstDash val="solid"/>
                <a:round/>
                <a:headEnd type="none" w="med" len="med"/>
                <a:tailEnd type="none" w="med" len="med"/>
              </a:ln>
            </p:spPr>
          </p:sp>
          <p:sp>
            <p:nvSpPr>
              <p:cNvPr id="1037" name="Line 13"/>
              <p:cNvSpPr/>
              <p:nvPr userDrawn="1"/>
            </p:nvSpPr>
            <p:spPr>
              <a:xfrm>
                <a:off x="0" y="3894"/>
                <a:ext cx="5760" cy="0"/>
              </a:xfrm>
              <a:prstGeom prst="line">
                <a:avLst/>
              </a:prstGeom>
              <a:ln w="28575" cap="flat" cmpd="sng">
                <a:solidFill>
                  <a:schemeClr val="bg2"/>
                </a:solidFill>
                <a:prstDash val="solid"/>
                <a:round/>
                <a:headEnd type="none" w="med" len="med"/>
                <a:tailEnd type="none" w="med" len="med"/>
              </a:ln>
            </p:spPr>
          </p:sp>
          <p:sp>
            <p:nvSpPr>
              <p:cNvPr id="1038" name="Line 14"/>
              <p:cNvSpPr/>
              <p:nvPr userDrawn="1"/>
            </p:nvSpPr>
            <p:spPr>
              <a:xfrm>
                <a:off x="0" y="3813"/>
                <a:ext cx="5760" cy="0"/>
              </a:xfrm>
              <a:prstGeom prst="line">
                <a:avLst/>
              </a:prstGeom>
              <a:ln w="12700" cap="flat" cmpd="sng">
                <a:solidFill>
                  <a:schemeClr val="bg2"/>
                </a:solidFill>
                <a:prstDash val="solid"/>
                <a:round/>
                <a:headEnd type="none" w="med" len="med"/>
                <a:tailEnd type="none" w="med" len="med"/>
              </a:ln>
            </p:spPr>
          </p:sp>
          <p:sp>
            <p:nvSpPr>
              <p:cNvPr id="1039" name="Line 15"/>
              <p:cNvSpPr/>
              <p:nvPr userDrawn="1"/>
            </p:nvSpPr>
            <p:spPr>
              <a:xfrm>
                <a:off x="0" y="3999"/>
                <a:ext cx="5760" cy="0"/>
              </a:xfrm>
              <a:prstGeom prst="line">
                <a:avLst/>
              </a:prstGeom>
              <a:ln w="9525" cap="flat" cmpd="sng">
                <a:solidFill>
                  <a:schemeClr val="bg2"/>
                </a:solidFill>
                <a:prstDash val="solid"/>
                <a:round/>
                <a:headEnd type="none" w="med" len="med"/>
                <a:tailEnd type="none" w="med" len="med"/>
              </a:ln>
            </p:spPr>
          </p:sp>
          <p:sp>
            <p:nvSpPr>
              <p:cNvPr id="1040" name="Line 16"/>
              <p:cNvSpPr/>
              <p:nvPr userDrawn="1"/>
            </p:nvSpPr>
            <p:spPr>
              <a:xfrm>
                <a:off x="0" y="3687"/>
                <a:ext cx="5760" cy="0"/>
              </a:xfrm>
              <a:prstGeom prst="line">
                <a:avLst/>
              </a:prstGeom>
              <a:ln w="12700" cap="flat" cmpd="sng">
                <a:solidFill>
                  <a:schemeClr val="bg2"/>
                </a:solidFill>
                <a:prstDash val="solid"/>
                <a:round/>
                <a:headEnd type="none" w="med" len="med"/>
                <a:tailEnd type="none" w="med" len="med"/>
              </a:ln>
            </p:spPr>
          </p:sp>
          <p:sp>
            <p:nvSpPr>
              <p:cNvPr id="1041" name="Line 17"/>
              <p:cNvSpPr/>
              <p:nvPr userDrawn="1"/>
            </p:nvSpPr>
            <p:spPr>
              <a:xfrm>
                <a:off x="0" y="3741"/>
                <a:ext cx="5760" cy="0"/>
              </a:xfrm>
              <a:prstGeom prst="line">
                <a:avLst/>
              </a:prstGeom>
              <a:ln w="12700" cap="flat" cmpd="sng">
                <a:solidFill>
                  <a:schemeClr val="bg2"/>
                </a:solidFill>
                <a:prstDash val="solid"/>
                <a:round/>
                <a:headEnd type="none" w="med" len="med"/>
                <a:tailEnd type="none" w="med" len="med"/>
              </a:ln>
            </p:spPr>
          </p:sp>
          <p:sp>
            <p:nvSpPr>
              <p:cNvPr id="1042" name="Line 18"/>
              <p:cNvSpPr/>
              <p:nvPr userDrawn="1"/>
            </p:nvSpPr>
            <p:spPr>
              <a:xfrm>
                <a:off x="0" y="3939"/>
                <a:ext cx="5760" cy="0"/>
              </a:xfrm>
              <a:prstGeom prst="line">
                <a:avLst/>
              </a:prstGeom>
              <a:ln w="19050" cap="flat" cmpd="sng">
                <a:solidFill>
                  <a:schemeClr val="bg2"/>
                </a:solidFill>
                <a:prstDash val="solid"/>
                <a:round/>
                <a:headEnd type="none" w="med" len="med"/>
                <a:tailEnd type="none" w="med" len="med"/>
              </a:ln>
            </p:spPr>
          </p:sp>
          <p:sp>
            <p:nvSpPr>
              <p:cNvPr id="1043" name="Line 19"/>
              <p:cNvSpPr/>
              <p:nvPr userDrawn="1"/>
            </p:nvSpPr>
            <p:spPr>
              <a:xfrm>
                <a:off x="0" y="3918"/>
                <a:ext cx="5760" cy="0"/>
              </a:xfrm>
              <a:prstGeom prst="line">
                <a:avLst/>
              </a:prstGeom>
              <a:ln w="9525" cap="flat" cmpd="sng">
                <a:solidFill>
                  <a:schemeClr val="bg2"/>
                </a:solidFill>
                <a:prstDash val="solid"/>
                <a:round/>
                <a:headEnd type="none" w="med" len="med"/>
                <a:tailEnd type="none" w="med" len="med"/>
              </a:ln>
            </p:spPr>
          </p:sp>
          <p:sp>
            <p:nvSpPr>
              <p:cNvPr id="1044" name="Line 20"/>
              <p:cNvSpPr/>
              <p:nvPr userDrawn="1"/>
            </p:nvSpPr>
            <p:spPr>
              <a:xfrm>
                <a:off x="0" y="3510"/>
                <a:ext cx="5760" cy="0"/>
              </a:xfrm>
              <a:prstGeom prst="line">
                <a:avLst/>
              </a:prstGeom>
              <a:ln w="9525" cap="flat" cmpd="sng">
                <a:solidFill>
                  <a:schemeClr val="bg2"/>
                </a:solidFill>
                <a:prstDash val="solid"/>
                <a:round/>
                <a:headEnd type="none" w="med" len="med"/>
                <a:tailEnd type="none" w="med" len="med"/>
              </a:ln>
            </p:spPr>
          </p:sp>
          <p:sp>
            <p:nvSpPr>
              <p:cNvPr id="1045" name="Line 21"/>
              <p:cNvSpPr/>
              <p:nvPr userDrawn="1"/>
            </p:nvSpPr>
            <p:spPr>
              <a:xfrm>
                <a:off x="0" y="3546"/>
                <a:ext cx="5760" cy="0"/>
              </a:xfrm>
              <a:prstGeom prst="line">
                <a:avLst/>
              </a:prstGeom>
              <a:ln w="38100" cap="flat" cmpd="sng">
                <a:solidFill>
                  <a:schemeClr val="bg2"/>
                </a:solidFill>
                <a:prstDash val="solid"/>
                <a:round/>
                <a:headEnd type="none" w="med" len="med"/>
                <a:tailEnd type="none" w="med" len="med"/>
              </a:ln>
            </p:spPr>
          </p:sp>
          <p:sp>
            <p:nvSpPr>
              <p:cNvPr id="1046" name="Line 22"/>
              <p:cNvSpPr/>
              <p:nvPr userDrawn="1"/>
            </p:nvSpPr>
            <p:spPr>
              <a:xfrm>
                <a:off x="0" y="3579"/>
                <a:ext cx="5760" cy="0"/>
              </a:xfrm>
              <a:prstGeom prst="line">
                <a:avLst/>
              </a:prstGeom>
              <a:ln w="19050" cap="flat" cmpd="sng">
                <a:solidFill>
                  <a:schemeClr val="bg2"/>
                </a:solidFill>
                <a:prstDash val="solid"/>
                <a:round/>
                <a:headEnd type="none" w="med" len="med"/>
                <a:tailEnd type="none" w="med" len="med"/>
              </a:ln>
            </p:spPr>
          </p:sp>
          <p:sp>
            <p:nvSpPr>
              <p:cNvPr id="1047" name="Line 23"/>
              <p:cNvSpPr/>
              <p:nvPr userDrawn="1"/>
            </p:nvSpPr>
            <p:spPr>
              <a:xfrm>
                <a:off x="0" y="3420"/>
                <a:ext cx="5760" cy="0"/>
              </a:xfrm>
              <a:prstGeom prst="line">
                <a:avLst/>
              </a:prstGeom>
              <a:ln w="28575" cap="flat" cmpd="sng">
                <a:solidFill>
                  <a:schemeClr val="bg2"/>
                </a:solidFill>
                <a:prstDash val="solid"/>
                <a:round/>
                <a:headEnd type="none" w="med" len="med"/>
                <a:tailEnd type="none" w="med" len="med"/>
              </a:ln>
            </p:spPr>
          </p:sp>
          <p:sp>
            <p:nvSpPr>
              <p:cNvPr id="1048" name="Line 24"/>
              <p:cNvSpPr/>
              <p:nvPr userDrawn="1"/>
            </p:nvSpPr>
            <p:spPr>
              <a:xfrm>
                <a:off x="0" y="3372"/>
                <a:ext cx="5760" cy="0"/>
              </a:xfrm>
              <a:prstGeom prst="line">
                <a:avLst/>
              </a:prstGeom>
              <a:ln w="12700" cap="flat" cmpd="sng">
                <a:solidFill>
                  <a:schemeClr val="bg2"/>
                </a:solidFill>
                <a:prstDash val="solid"/>
                <a:round/>
                <a:headEnd type="none" w="med" len="med"/>
                <a:tailEnd type="none" w="med" len="med"/>
              </a:ln>
            </p:spPr>
          </p:sp>
          <p:sp>
            <p:nvSpPr>
              <p:cNvPr id="1049" name="Line 25"/>
              <p:cNvSpPr/>
              <p:nvPr userDrawn="1"/>
            </p:nvSpPr>
            <p:spPr>
              <a:xfrm>
                <a:off x="0" y="3465"/>
                <a:ext cx="5760" cy="0"/>
              </a:xfrm>
              <a:prstGeom prst="line">
                <a:avLst/>
              </a:prstGeom>
              <a:ln w="19050" cap="flat" cmpd="sng">
                <a:solidFill>
                  <a:schemeClr val="bg2"/>
                </a:solidFill>
                <a:prstDash val="solid"/>
                <a:round/>
                <a:headEnd type="none" w="med" len="med"/>
                <a:tailEnd type="none" w="med" len="med"/>
              </a:ln>
            </p:spPr>
          </p:sp>
          <p:sp>
            <p:nvSpPr>
              <p:cNvPr id="1050" name="Line 26"/>
              <p:cNvSpPr/>
              <p:nvPr userDrawn="1"/>
            </p:nvSpPr>
            <p:spPr>
              <a:xfrm>
                <a:off x="0" y="2973"/>
                <a:ext cx="5760" cy="0"/>
              </a:xfrm>
              <a:prstGeom prst="line">
                <a:avLst/>
              </a:prstGeom>
              <a:ln w="9525" cap="flat" cmpd="sng">
                <a:solidFill>
                  <a:schemeClr val="bg2"/>
                </a:solidFill>
                <a:prstDash val="solid"/>
                <a:round/>
                <a:headEnd type="none" w="med" len="med"/>
                <a:tailEnd type="none" w="med" len="med"/>
              </a:ln>
            </p:spPr>
          </p:sp>
          <p:sp>
            <p:nvSpPr>
              <p:cNvPr id="1051" name="Line 27"/>
              <p:cNvSpPr/>
              <p:nvPr userDrawn="1"/>
            </p:nvSpPr>
            <p:spPr>
              <a:xfrm>
                <a:off x="0" y="2946"/>
                <a:ext cx="5760" cy="0"/>
              </a:xfrm>
              <a:prstGeom prst="line">
                <a:avLst/>
              </a:prstGeom>
              <a:ln w="38100" cap="flat" cmpd="sng">
                <a:solidFill>
                  <a:schemeClr val="bg2"/>
                </a:solidFill>
                <a:prstDash val="solid"/>
                <a:round/>
                <a:headEnd type="none" w="med" len="med"/>
                <a:tailEnd type="none" w="med" len="med"/>
              </a:ln>
            </p:spPr>
          </p:sp>
          <p:sp>
            <p:nvSpPr>
              <p:cNvPr id="1052" name="Line 28"/>
              <p:cNvSpPr/>
              <p:nvPr userDrawn="1"/>
            </p:nvSpPr>
            <p:spPr>
              <a:xfrm>
                <a:off x="0" y="3327"/>
                <a:ext cx="5760" cy="0"/>
              </a:xfrm>
              <a:prstGeom prst="line">
                <a:avLst/>
              </a:prstGeom>
              <a:ln w="19050" cap="flat" cmpd="sng">
                <a:solidFill>
                  <a:schemeClr val="bg2"/>
                </a:solidFill>
                <a:prstDash val="solid"/>
                <a:round/>
                <a:headEnd type="none" w="med" len="med"/>
                <a:tailEnd type="none" w="med" len="med"/>
              </a:ln>
            </p:spPr>
          </p:sp>
          <p:sp>
            <p:nvSpPr>
              <p:cNvPr id="1053" name="Line 29"/>
              <p:cNvSpPr/>
              <p:nvPr userDrawn="1"/>
            </p:nvSpPr>
            <p:spPr>
              <a:xfrm>
                <a:off x="0" y="3201"/>
                <a:ext cx="5760" cy="0"/>
              </a:xfrm>
              <a:prstGeom prst="line">
                <a:avLst/>
              </a:prstGeom>
              <a:ln w="28575" cap="flat" cmpd="sng">
                <a:solidFill>
                  <a:schemeClr val="bg2"/>
                </a:solidFill>
                <a:prstDash val="solid"/>
                <a:round/>
                <a:headEnd type="none" w="med" len="med"/>
                <a:tailEnd type="none" w="med" len="med"/>
              </a:ln>
            </p:spPr>
          </p:sp>
          <p:sp>
            <p:nvSpPr>
              <p:cNvPr id="1054" name="Line 30"/>
              <p:cNvSpPr/>
              <p:nvPr userDrawn="1"/>
            </p:nvSpPr>
            <p:spPr>
              <a:xfrm>
                <a:off x="0" y="3120"/>
                <a:ext cx="5760" cy="0"/>
              </a:xfrm>
              <a:prstGeom prst="line">
                <a:avLst/>
              </a:prstGeom>
              <a:ln w="12700" cap="flat" cmpd="sng">
                <a:solidFill>
                  <a:schemeClr val="bg2"/>
                </a:solidFill>
                <a:prstDash val="solid"/>
                <a:round/>
                <a:headEnd type="none" w="med" len="med"/>
                <a:tailEnd type="none" w="med" len="med"/>
              </a:ln>
            </p:spPr>
          </p:sp>
          <p:sp>
            <p:nvSpPr>
              <p:cNvPr id="1055" name="Line 31"/>
              <p:cNvSpPr/>
              <p:nvPr userDrawn="1"/>
            </p:nvSpPr>
            <p:spPr>
              <a:xfrm>
                <a:off x="0" y="3306"/>
                <a:ext cx="5760" cy="0"/>
              </a:xfrm>
              <a:prstGeom prst="line">
                <a:avLst/>
              </a:prstGeom>
              <a:ln w="9525" cap="flat" cmpd="sng">
                <a:solidFill>
                  <a:schemeClr val="bg2"/>
                </a:solidFill>
                <a:prstDash val="solid"/>
                <a:round/>
                <a:headEnd type="none" w="med" len="med"/>
                <a:tailEnd type="none" w="med" len="med"/>
              </a:ln>
            </p:spPr>
          </p:sp>
          <p:sp>
            <p:nvSpPr>
              <p:cNvPr id="1056" name="Line 32"/>
              <p:cNvSpPr/>
              <p:nvPr userDrawn="1"/>
            </p:nvSpPr>
            <p:spPr>
              <a:xfrm>
                <a:off x="0" y="2994"/>
                <a:ext cx="5760" cy="0"/>
              </a:xfrm>
              <a:prstGeom prst="line">
                <a:avLst/>
              </a:prstGeom>
              <a:ln w="12700" cap="flat" cmpd="sng">
                <a:solidFill>
                  <a:schemeClr val="bg2"/>
                </a:solidFill>
                <a:prstDash val="solid"/>
                <a:round/>
                <a:headEnd type="none" w="med" len="med"/>
                <a:tailEnd type="none" w="med" len="med"/>
              </a:ln>
            </p:spPr>
          </p:sp>
          <p:sp>
            <p:nvSpPr>
              <p:cNvPr id="1057" name="Line 33"/>
              <p:cNvSpPr/>
              <p:nvPr userDrawn="1"/>
            </p:nvSpPr>
            <p:spPr>
              <a:xfrm>
                <a:off x="0" y="3048"/>
                <a:ext cx="5760" cy="0"/>
              </a:xfrm>
              <a:prstGeom prst="line">
                <a:avLst/>
              </a:prstGeom>
              <a:ln w="12700" cap="flat" cmpd="sng">
                <a:solidFill>
                  <a:schemeClr val="bg2"/>
                </a:solidFill>
                <a:prstDash val="solid"/>
                <a:round/>
                <a:headEnd type="none" w="med" len="med"/>
                <a:tailEnd type="none" w="med" len="med"/>
              </a:ln>
            </p:spPr>
          </p:sp>
          <p:sp>
            <p:nvSpPr>
              <p:cNvPr id="1058" name="Line 34"/>
              <p:cNvSpPr/>
              <p:nvPr userDrawn="1"/>
            </p:nvSpPr>
            <p:spPr>
              <a:xfrm>
                <a:off x="0" y="3246"/>
                <a:ext cx="5760" cy="0"/>
              </a:xfrm>
              <a:prstGeom prst="line">
                <a:avLst/>
              </a:prstGeom>
              <a:ln w="19050" cap="flat" cmpd="sng">
                <a:solidFill>
                  <a:schemeClr val="bg2"/>
                </a:solidFill>
                <a:prstDash val="solid"/>
                <a:round/>
                <a:headEnd type="none" w="med" len="med"/>
                <a:tailEnd type="none" w="med" len="med"/>
              </a:ln>
            </p:spPr>
          </p:sp>
          <p:sp>
            <p:nvSpPr>
              <p:cNvPr id="1059" name="Line 35"/>
              <p:cNvSpPr/>
              <p:nvPr userDrawn="1"/>
            </p:nvSpPr>
            <p:spPr>
              <a:xfrm>
                <a:off x="0" y="3225"/>
                <a:ext cx="5760" cy="0"/>
              </a:xfrm>
              <a:prstGeom prst="line">
                <a:avLst/>
              </a:prstGeom>
              <a:ln w="9525" cap="flat" cmpd="sng">
                <a:solidFill>
                  <a:schemeClr val="bg2"/>
                </a:solidFill>
                <a:prstDash val="solid"/>
                <a:round/>
                <a:headEnd type="none" w="med" len="med"/>
                <a:tailEnd type="none" w="med" len="med"/>
              </a:ln>
            </p:spPr>
          </p:sp>
          <p:sp>
            <p:nvSpPr>
              <p:cNvPr id="1060" name="Line 36"/>
              <p:cNvSpPr/>
              <p:nvPr userDrawn="1"/>
            </p:nvSpPr>
            <p:spPr>
              <a:xfrm>
                <a:off x="0" y="2831"/>
                <a:ext cx="5760" cy="0"/>
              </a:xfrm>
              <a:prstGeom prst="line">
                <a:avLst/>
              </a:prstGeom>
              <a:ln w="28575" cap="flat" cmpd="sng">
                <a:solidFill>
                  <a:schemeClr val="bg2"/>
                </a:solidFill>
                <a:prstDash val="solid"/>
                <a:round/>
                <a:headEnd type="none" w="med" len="med"/>
                <a:tailEnd type="none" w="med" len="med"/>
              </a:ln>
            </p:spPr>
          </p:sp>
          <p:sp>
            <p:nvSpPr>
              <p:cNvPr id="1061" name="Line 37"/>
              <p:cNvSpPr/>
              <p:nvPr userDrawn="1"/>
            </p:nvSpPr>
            <p:spPr>
              <a:xfrm>
                <a:off x="0" y="2750"/>
                <a:ext cx="5760" cy="0"/>
              </a:xfrm>
              <a:prstGeom prst="line">
                <a:avLst/>
              </a:prstGeom>
              <a:ln w="12700" cap="flat" cmpd="sng">
                <a:solidFill>
                  <a:schemeClr val="bg2"/>
                </a:solidFill>
                <a:prstDash val="solid"/>
                <a:round/>
                <a:headEnd type="none" w="med" len="med"/>
                <a:tailEnd type="none" w="med" len="med"/>
              </a:ln>
            </p:spPr>
          </p:sp>
          <p:sp>
            <p:nvSpPr>
              <p:cNvPr id="1062" name="Line 38"/>
              <p:cNvSpPr/>
              <p:nvPr userDrawn="1"/>
            </p:nvSpPr>
            <p:spPr>
              <a:xfrm>
                <a:off x="0" y="2678"/>
                <a:ext cx="5760" cy="0"/>
              </a:xfrm>
              <a:prstGeom prst="line">
                <a:avLst/>
              </a:prstGeom>
              <a:ln w="12700" cap="flat" cmpd="sng">
                <a:solidFill>
                  <a:schemeClr val="bg2"/>
                </a:solidFill>
                <a:prstDash val="solid"/>
                <a:round/>
                <a:headEnd type="none" w="med" len="med"/>
                <a:tailEnd type="none" w="med" len="med"/>
              </a:ln>
            </p:spPr>
          </p:sp>
          <p:sp>
            <p:nvSpPr>
              <p:cNvPr id="1063" name="Line 39"/>
              <p:cNvSpPr/>
              <p:nvPr userDrawn="1"/>
            </p:nvSpPr>
            <p:spPr>
              <a:xfrm>
                <a:off x="0" y="2876"/>
                <a:ext cx="5760" cy="0"/>
              </a:xfrm>
              <a:prstGeom prst="line">
                <a:avLst/>
              </a:prstGeom>
              <a:ln w="19050" cap="flat" cmpd="sng">
                <a:solidFill>
                  <a:schemeClr val="bg2"/>
                </a:solidFill>
                <a:prstDash val="solid"/>
                <a:round/>
                <a:headEnd type="none" w="med" len="med"/>
                <a:tailEnd type="none" w="med" len="med"/>
              </a:ln>
            </p:spPr>
          </p:sp>
          <p:sp>
            <p:nvSpPr>
              <p:cNvPr id="1064" name="Line 40"/>
              <p:cNvSpPr/>
              <p:nvPr userDrawn="1"/>
            </p:nvSpPr>
            <p:spPr>
              <a:xfrm>
                <a:off x="0" y="2855"/>
                <a:ext cx="5760" cy="0"/>
              </a:xfrm>
              <a:prstGeom prst="line">
                <a:avLst/>
              </a:prstGeom>
              <a:ln w="9525" cap="flat" cmpd="sng">
                <a:solidFill>
                  <a:schemeClr val="bg2"/>
                </a:solidFill>
                <a:prstDash val="solid"/>
                <a:round/>
                <a:headEnd type="none" w="med" len="med"/>
                <a:tailEnd type="none" w="med" len="med"/>
              </a:ln>
            </p:spPr>
          </p:sp>
          <p:sp>
            <p:nvSpPr>
              <p:cNvPr id="1065" name="Line 41"/>
              <p:cNvSpPr/>
              <p:nvPr userDrawn="1"/>
            </p:nvSpPr>
            <p:spPr>
              <a:xfrm>
                <a:off x="0" y="2554"/>
                <a:ext cx="5760" cy="0"/>
              </a:xfrm>
              <a:prstGeom prst="line">
                <a:avLst/>
              </a:prstGeom>
              <a:ln w="9525" cap="flat" cmpd="sng">
                <a:solidFill>
                  <a:schemeClr val="bg2"/>
                </a:solidFill>
                <a:prstDash val="solid"/>
                <a:round/>
                <a:headEnd type="none" w="med" len="med"/>
                <a:tailEnd type="none" w="med" len="med"/>
              </a:ln>
            </p:spPr>
          </p:sp>
          <p:sp>
            <p:nvSpPr>
              <p:cNvPr id="1066" name="Line 42"/>
              <p:cNvSpPr/>
              <p:nvPr userDrawn="1"/>
            </p:nvSpPr>
            <p:spPr>
              <a:xfrm>
                <a:off x="0" y="2590"/>
                <a:ext cx="5760" cy="0"/>
              </a:xfrm>
              <a:prstGeom prst="line">
                <a:avLst/>
              </a:prstGeom>
              <a:ln w="38100" cap="flat" cmpd="sng">
                <a:solidFill>
                  <a:schemeClr val="bg2"/>
                </a:solidFill>
                <a:prstDash val="solid"/>
                <a:round/>
                <a:headEnd type="none" w="med" len="med"/>
                <a:tailEnd type="none" w="med" len="med"/>
              </a:ln>
            </p:spPr>
          </p:sp>
          <p:sp>
            <p:nvSpPr>
              <p:cNvPr id="1067" name="Line 43"/>
              <p:cNvSpPr/>
              <p:nvPr userDrawn="1"/>
            </p:nvSpPr>
            <p:spPr>
              <a:xfrm>
                <a:off x="0" y="2623"/>
                <a:ext cx="5760" cy="0"/>
              </a:xfrm>
              <a:prstGeom prst="line">
                <a:avLst/>
              </a:prstGeom>
              <a:ln w="19050" cap="flat" cmpd="sng">
                <a:solidFill>
                  <a:schemeClr val="bg2"/>
                </a:solidFill>
                <a:prstDash val="solid"/>
                <a:round/>
                <a:headEnd type="none" w="med" len="med"/>
                <a:tailEnd type="none" w="med" len="med"/>
              </a:ln>
            </p:spPr>
          </p:sp>
          <p:sp>
            <p:nvSpPr>
              <p:cNvPr id="1068" name="Line 44"/>
              <p:cNvSpPr/>
              <p:nvPr userDrawn="1"/>
            </p:nvSpPr>
            <p:spPr>
              <a:xfrm>
                <a:off x="0" y="2464"/>
                <a:ext cx="5760" cy="0"/>
              </a:xfrm>
              <a:prstGeom prst="line">
                <a:avLst/>
              </a:prstGeom>
              <a:ln w="28575" cap="flat" cmpd="sng">
                <a:solidFill>
                  <a:schemeClr val="bg2"/>
                </a:solidFill>
                <a:prstDash val="solid"/>
                <a:round/>
                <a:headEnd type="none" w="med" len="med"/>
                <a:tailEnd type="none" w="med" len="med"/>
              </a:ln>
            </p:spPr>
          </p:sp>
          <p:sp>
            <p:nvSpPr>
              <p:cNvPr id="1069" name="Line 45"/>
              <p:cNvSpPr/>
              <p:nvPr userDrawn="1"/>
            </p:nvSpPr>
            <p:spPr>
              <a:xfrm>
                <a:off x="0" y="2416"/>
                <a:ext cx="5760" cy="0"/>
              </a:xfrm>
              <a:prstGeom prst="line">
                <a:avLst/>
              </a:prstGeom>
              <a:ln w="12700" cap="flat" cmpd="sng">
                <a:solidFill>
                  <a:schemeClr val="bg2"/>
                </a:solidFill>
                <a:prstDash val="solid"/>
                <a:round/>
                <a:headEnd type="none" w="med" len="med"/>
                <a:tailEnd type="none" w="med" len="med"/>
              </a:ln>
            </p:spPr>
          </p:sp>
          <p:sp>
            <p:nvSpPr>
              <p:cNvPr id="1070" name="Line 46"/>
              <p:cNvSpPr/>
              <p:nvPr userDrawn="1"/>
            </p:nvSpPr>
            <p:spPr>
              <a:xfrm>
                <a:off x="0" y="2509"/>
                <a:ext cx="5760" cy="0"/>
              </a:xfrm>
              <a:prstGeom prst="line">
                <a:avLst/>
              </a:prstGeom>
              <a:ln w="19050" cap="flat" cmpd="sng">
                <a:solidFill>
                  <a:schemeClr val="bg2"/>
                </a:solidFill>
                <a:prstDash val="solid"/>
                <a:round/>
                <a:headEnd type="none" w="med" len="med"/>
                <a:tailEnd type="none" w="med" len="med"/>
              </a:ln>
            </p:spPr>
          </p:sp>
          <p:sp>
            <p:nvSpPr>
              <p:cNvPr id="1071" name="Line 47"/>
              <p:cNvSpPr/>
              <p:nvPr userDrawn="1"/>
            </p:nvSpPr>
            <p:spPr>
              <a:xfrm>
                <a:off x="0" y="2371"/>
                <a:ext cx="5760" cy="0"/>
              </a:xfrm>
              <a:prstGeom prst="line">
                <a:avLst/>
              </a:prstGeom>
              <a:ln w="19050" cap="flat" cmpd="sng">
                <a:solidFill>
                  <a:schemeClr val="bg2"/>
                </a:solidFill>
                <a:prstDash val="solid"/>
                <a:round/>
                <a:headEnd type="none" w="med" len="med"/>
                <a:tailEnd type="none" w="med" len="med"/>
              </a:ln>
            </p:spPr>
          </p:sp>
          <p:sp>
            <p:nvSpPr>
              <p:cNvPr id="1072" name="Line 48"/>
              <p:cNvSpPr/>
              <p:nvPr userDrawn="1"/>
            </p:nvSpPr>
            <p:spPr>
              <a:xfrm>
                <a:off x="0" y="2245"/>
                <a:ext cx="5760" cy="0"/>
              </a:xfrm>
              <a:prstGeom prst="line">
                <a:avLst/>
              </a:prstGeom>
              <a:ln w="28575" cap="flat" cmpd="sng">
                <a:solidFill>
                  <a:schemeClr val="bg2"/>
                </a:solidFill>
                <a:prstDash val="solid"/>
                <a:round/>
                <a:headEnd type="none" w="med" len="med"/>
                <a:tailEnd type="none" w="med" len="med"/>
              </a:ln>
            </p:spPr>
          </p:sp>
          <p:sp>
            <p:nvSpPr>
              <p:cNvPr id="1073" name="Line 49"/>
              <p:cNvSpPr/>
              <p:nvPr userDrawn="1"/>
            </p:nvSpPr>
            <p:spPr>
              <a:xfrm>
                <a:off x="0" y="2350"/>
                <a:ext cx="5760" cy="0"/>
              </a:xfrm>
              <a:prstGeom prst="line">
                <a:avLst/>
              </a:prstGeom>
              <a:ln w="9525" cap="flat" cmpd="sng">
                <a:solidFill>
                  <a:schemeClr val="bg2"/>
                </a:solidFill>
                <a:prstDash val="solid"/>
                <a:round/>
                <a:headEnd type="none" w="med" len="med"/>
                <a:tailEnd type="none" w="med" len="med"/>
              </a:ln>
            </p:spPr>
          </p:sp>
          <p:sp>
            <p:nvSpPr>
              <p:cNvPr id="1074" name="Line 50"/>
              <p:cNvSpPr/>
              <p:nvPr userDrawn="1"/>
            </p:nvSpPr>
            <p:spPr>
              <a:xfrm>
                <a:off x="0" y="2290"/>
                <a:ext cx="5760" cy="0"/>
              </a:xfrm>
              <a:prstGeom prst="line">
                <a:avLst/>
              </a:prstGeom>
              <a:ln w="19050" cap="flat" cmpd="sng">
                <a:solidFill>
                  <a:schemeClr val="bg2"/>
                </a:solidFill>
                <a:prstDash val="solid"/>
                <a:round/>
                <a:headEnd type="none" w="med" len="med"/>
                <a:tailEnd type="none" w="med" len="med"/>
              </a:ln>
            </p:spPr>
          </p:sp>
          <p:sp>
            <p:nvSpPr>
              <p:cNvPr id="1075" name="Line 51"/>
              <p:cNvSpPr/>
              <p:nvPr userDrawn="1"/>
            </p:nvSpPr>
            <p:spPr>
              <a:xfrm>
                <a:off x="0" y="2269"/>
                <a:ext cx="5760" cy="0"/>
              </a:xfrm>
              <a:prstGeom prst="line">
                <a:avLst/>
              </a:prstGeom>
              <a:ln w="9525" cap="flat" cmpd="sng">
                <a:solidFill>
                  <a:schemeClr val="bg2"/>
                </a:solidFill>
                <a:prstDash val="solid"/>
                <a:round/>
                <a:headEnd type="none" w="med" len="med"/>
                <a:tailEnd type="none" w="med" len="med"/>
              </a:ln>
            </p:spPr>
          </p:sp>
          <p:sp>
            <p:nvSpPr>
              <p:cNvPr id="1076" name="Line 52"/>
              <p:cNvSpPr/>
              <p:nvPr userDrawn="1"/>
            </p:nvSpPr>
            <p:spPr>
              <a:xfrm>
                <a:off x="0" y="2130"/>
                <a:ext cx="5760" cy="0"/>
              </a:xfrm>
              <a:prstGeom prst="line">
                <a:avLst/>
              </a:prstGeom>
              <a:ln w="9525" cap="flat" cmpd="sng">
                <a:solidFill>
                  <a:schemeClr val="bg2"/>
                </a:solidFill>
                <a:prstDash val="solid"/>
                <a:round/>
                <a:headEnd type="none" w="med" len="med"/>
                <a:tailEnd type="none" w="med" len="med"/>
              </a:ln>
            </p:spPr>
          </p:sp>
          <p:sp>
            <p:nvSpPr>
              <p:cNvPr id="1077" name="Line 53"/>
              <p:cNvSpPr/>
              <p:nvPr userDrawn="1"/>
            </p:nvSpPr>
            <p:spPr>
              <a:xfrm>
                <a:off x="0" y="2166"/>
                <a:ext cx="5760" cy="0"/>
              </a:xfrm>
              <a:prstGeom prst="line">
                <a:avLst/>
              </a:prstGeom>
              <a:ln w="38100" cap="flat" cmpd="sng">
                <a:solidFill>
                  <a:schemeClr val="bg2"/>
                </a:solidFill>
                <a:prstDash val="solid"/>
                <a:round/>
                <a:headEnd type="none" w="med" len="med"/>
                <a:tailEnd type="none" w="med" len="med"/>
              </a:ln>
            </p:spPr>
          </p:sp>
          <p:sp>
            <p:nvSpPr>
              <p:cNvPr id="1078" name="Line 54"/>
              <p:cNvSpPr/>
              <p:nvPr userDrawn="1"/>
            </p:nvSpPr>
            <p:spPr>
              <a:xfrm>
                <a:off x="0" y="2199"/>
                <a:ext cx="5760" cy="0"/>
              </a:xfrm>
              <a:prstGeom prst="line">
                <a:avLst/>
              </a:prstGeom>
              <a:ln w="19050" cap="flat" cmpd="sng">
                <a:solidFill>
                  <a:schemeClr val="bg2"/>
                </a:solidFill>
                <a:prstDash val="solid"/>
                <a:round/>
                <a:headEnd type="none" w="med" len="med"/>
                <a:tailEnd type="none" w="med" len="med"/>
              </a:ln>
            </p:spPr>
          </p:sp>
          <p:sp>
            <p:nvSpPr>
              <p:cNvPr id="1079" name="Line 55"/>
              <p:cNvSpPr/>
              <p:nvPr userDrawn="1"/>
            </p:nvSpPr>
            <p:spPr>
              <a:xfrm>
                <a:off x="0" y="2040"/>
                <a:ext cx="5760" cy="0"/>
              </a:xfrm>
              <a:prstGeom prst="line">
                <a:avLst/>
              </a:prstGeom>
              <a:ln w="28575" cap="flat" cmpd="sng">
                <a:solidFill>
                  <a:schemeClr val="bg2"/>
                </a:solidFill>
                <a:prstDash val="solid"/>
                <a:round/>
                <a:headEnd type="none" w="med" len="med"/>
                <a:tailEnd type="none" w="med" len="med"/>
              </a:ln>
            </p:spPr>
          </p:sp>
          <p:sp>
            <p:nvSpPr>
              <p:cNvPr id="1080" name="Line 56"/>
              <p:cNvSpPr/>
              <p:nvPr userDrawn="1"/>
            </p:nvSpPr>
            <p:spPr>
              <a:xfrm>
                <a:off x="0" y="1992"/>
                <a:ext cx="5760" cy="0"/>
              </a:xfrm>
              <a:prstGeom prst="line">
                <a:avLst/>
              </a:prstGeom>
              <a:ln w="12700" cap="flat" cmpd="sng">
                <a:solidFill>
                  <a:schemeClr val="bg2"/>
                </a:solidFill>
                <a:prstDash val="solid"/>
                <a:round/>
                <a:headEnd type="none" w="med" len="med"/>
                <a:tailEnd type="none" w="med" len="med"/>
              </a:ln>
            </p:spPr>
          </p:sp>
          <p:sp>
            <p:nvSpPr>
              <p:cNvPr id="1081" name="Line 57"/>
              <p:cNvSpPr/>
              <p:nvPr userDrawn="1"/>
            </p:nvSpPr>
            <p:spPr>
              <a:xfrm>
                <a:off x="0" y="2085"/>
                <a:ext cx="5760" cy="0"/>
              </a:xfrm>
              <a:prstGeom prst="line">
                <a:avLst/>
              </a:prstGeom>
              <a:ln w="19050" cap="flat" cmpd="sng">
                <a:solidFill>
                  <a:schemeClr val="bg2"/>
                </a:solidFill>
                <a:prstDash val="solid"/>
                <a:round/>
                <a:headEnd type="none" w="med" len="med"/>
                <a:tailEnd type="none" w="med" len="med"/>
              </a:ln>
            </p:spPr>
          </p:sp>
          <p:sp>
            <p:nvSpPr>
              <p:cNvPr id="1082" name="Line 58"/>
              <p:cNvSpPr/>
              <p:nvPr userDrawn="1"/>
            </p:nvSpPr>
            <p:spPr>
              <a:xfrm>
                <a:off x="0" y="1593"/>
                <a:ext cx="5760" cy="0"/>
              </a:xfrm>
              <a:prstGeom prst="line">
                <a:avLst/>
              </a:prstGeom>
              <a:ln w="9525" cap="flat" cmpd="sng">
                <a:solidFill>
                  <a:schemeClr val="bg2"/>
                </a:solidFill>
                <a:prstDash val="solid"/>
                <a:round/>
                <a:headEnd type="none" w="med" len="med"/>
                <a:tailEnd type="none" w="med" len="med"/>
              </a:ln>
            </p:spPr>
          </p:sp>
          <p:sp>
            <p:nvSpPr>
              <p:cNvPr id="1083" name="Line 59"/>
              <p:cNvSpPr/>
              <p:nvPr userDrawn="1"/>
            </p:nvSpPr>
            <p:spPr>
              <a:xfrm>
                <a:off x="0" y="1566"/>
                <a:ext cx="5760" cy="0"/>
              </a:xfrm>
              <a:prstGeom prst="line">
                <a:avLst/>
              </a:prstGeom>
              <a:ln w="38100" cap="flat" cmpd="sng">
                <a:solidFill>
                  <a:schemeClr val="bg2"/>
                </a:solidFill>
                <a:prstDash val="solid"/>
                <a:round/>
                <a:headEnd type="none" w="med" len="med"/>
                <a:tailEnd type="none" w="med" len="med"/>
              </a:ln>
            </p:spPr>
          </p:sp>
          <p:sp>
            <p:nvSpPr>
              <p:cNvPr id="1084" name="Line 60"/>
              <p:cNvSpPr/>
              <p:nvPr userDrawn="1"/>
            </p:nvSpPr>
            <p:spPr>
              <a:xfrm>
                <a:off x="0" y="1947"/>
                <a:ext cx="5760" cy="0"/>
              </a:xfrm>
              <a:prstGeom prst="line">
                <a:avLst/>
              </a:prstGeom>
              <a:ln w="19050" cap="flat" cmpd="sng">
                <a:solidFill>
                  <a:schemeClr val="bg2"/>
                </a:solidFill>
                <a:prstDash val="solid"/>
                <a:round/>
                <a:headEnd type="none" w="med" len="med"/>
                <a:tailEnd type="none" w="med" len="med"/>
              </a:ln>
            </p:spPr>
          </p:sp>
          <p:sp>
            <p:nvSpPr>
              <p:cNvPr id="1085" name="Line 61"/>
              <p:cNvSpPr/>
              <p:nvPr userDrawn="1"/>
            </p:nvSpPr>
            <p:spPr>
              <a:xfrm>
                <a:off x="0" y="1821"/>
                <a:ext cx="5760" cy="0"/>
              </a:xfrm>
              <a:prstGeom prst="line">
                <a:avLst/>
              </a:prstGeom>
              <a:ln w="28575" cap="flat" cmpd="sng">
                <a:solidFill>
                  <a:schemeClr val="bg2"/>
                </a:solidFill>
                <a:prstDash val="solid"/>
                <a:round/>
                <a:headEnd type="none" w="med" len="med"/>
                <a:tailEnd type="none" w="med" len="med"/>
              </a:ln>
            </p:spPr>
          </p:sp>
          <p:sp>
            <p:nvSpPr>
              <p:cNvPr id="1086" name="Line 62"/>
              <p:cNvSpPr/>
              <p:nvPr userDrawn="1"/>
            </p:nvSpPr>
            <p:spPr>
              <a:xfrm>
                <a:off x="0" y="1740"/>
                <a:ext cx="5760" cy="0"/>
              </a:xfrm>
              <a:prstGeom prst="line">
                <a:avLst/>
              </a:prstGeom>
              <a:ln w="12700" cap="flat" cmpd="sng">
                <a:solidFill>
                  <a:schemeClr val="bg2"/>
                </a:solidFill>
                <a:prstDash val="solid"/>
                <a:round/>
                <a:headEnd type="none" w="med" len="med"/>
                <a:tailEnd type="none" w="med" len="med"/>
              </a:ln>
            </p:spPr>
          </p:sp>
          <p:sp>
            <p:nvSpPr>
              <p:cNvPr id="1087" name="Line 63"/>
              <p:cNvSpPr/>
              <p:nvPr userDrawn="1"/>
            </p:nvSpPr>
            <p:spPr>
              <a:xfrm>
                <a:off x="0" y="1926"/>
                <a:ext cx="5760" cy="0"/>
              </a:xfrm>
              <a:prstGeom prst="line">
                <a:avLst/>
              </a:prstGeom>
              <a:ln w="9525" cap="flat" cmpd="sng">
                <a:solidFill>
                  <a:schemeClr val="bg2"/>
                </a:solidFill>
                <a:prstDash val="solid"/>
                <a:round/>
                <a:headEnd type="none" w="med" len="med"/>
                <a:tailEnd type="none" w="med" len="med"/>
              </a:ln>
            </p:spPr>
          </p:sp>
          <p:sp>
            <p:nvSpPr>
              <p:cNvPr id="1088" name="Line 64"/>
              <p:cNvSpPr/>
              <p:nvPr userDrawn="1"/>
            </p:nvSpPr>
            <p:spPr>
              <a:xfrm>
                <a:off x="0" y="1614"/>
                <a:ext cx="5760" cy="0"/>
              </a:xfrm>
              <a:prstGeom prst="line">
                <a:avLst/>
              </a:prstGeom>
              <a:ln w="12700" cap="flat" cmpd="sng">
                <a:solidFill>
                  <a:schemeClr val="bg2"/>
                </a:solidFill>
                <a:prstDash val="solid"/>
                <a:round/>
                <a:headEnd type="none" w="med" len="med"/>
                <a:tailEnd type="none" w="med" len="med"/>
              </a:ln>
            </p:spPr>
          </p:sp>
          <p:sp>
            <p:nvSpPr>
              <p:cNvPr id="1089" name="Line 65"/>
              <p:cNvSpPr/>
              <p:nvPr userDrawn="1"/>
            </p:nvSpPr>
            <p:spPr>
              <a:xfrm>
                <a:off x="0" y="1668"/>
                <a:ext cx="5760" cy="0"/>
              </a:xfrm>
              <a:prstGeom prst="line">
                <a:avLst/>
              </a:prstGeom>
              <a:ln w="12700" cap="flat" cmpd="sng">
                <a:solidFill>
                  <a:schemeClr val="bg2"/>
                </a:solidFill>
                <a:prstDash val="solid"/>
                <a:round/>
                <a:headEnd type="none" w="med" len="med"/>
                <a:tailEnd type="none" w="med" len="med"/>
              </a:ln>
            </p:spPr>
          </p:sp>
          <p:sp>
            <p:nvSpPr>
              <p:cNvPr id="1090" name="Line 66"/>
              <p:cNvSpPr/>
              <p:nvPr userDrawn="1"/>
            </p:nvSpPr>
            <p:spPr>
              <a:xfrm>
                <a:off x="0" y="1866"/>
                <a:ext cx="5760" cy="0"/>
              </a:xfrm>
              <a:prstGeom prst="line">
                <a:avLst/>
              </a:prstGeom>
              <a:ln w="19050" cap="flat" cmpd="sng">
                <a:solidFill>
                  <a:schemeClr val="bg2"/>
                </a:solidFill>
                <a:prstDash val="solid"/>
                <a:round/>
                <a:headEnd type="none" w="med" len="med"/>
                <a:tailEnd type="none" w="med" len="med"/>
              </a:ln>
            </p:spPr>
          </p:sp>
          <p:sp>
            <p:nvSpPr>
              <p:cNvPr id="1091" name="Line 67"/>
              <p:cNvSpPr/>
              <p:nvPr userDrawn="1"/>
            </p:nvSpPr>
            <p:spPr>
              <a:xfrm>
                <a:off x="0" y="1845"/>
                <a:ext cx="5760" cy="0"/>
              </a:xfrm>
              <a:prstGeom prst="line">
                <a:avLst/>
              </a:prstGeom>
              <a:ln w="9525" cap="flat" cmpd="sng">
                <a:solidFill>
                  <a:schemeClr val="bg2"/>
                </a:solidFill>
                <a:prstDash val="solid"/>
                <a:round/>
                <a:headEnd type="none" w="med" len="med"/>
                <a:tailEnd type="none" w="med" len="med"/>
              </a:ln>
            </p:spPr>
          </p:sp>
          <p:sp>
            <p:nvSpPr>
              <p:cNvPr id="1092" name="Line 68"/>
              <p:cNvSpPr/>
              <p:nvPr userDrawn="1"/>
            </p:nvSpPr>
            <p:spPr>
              <a:xfrm>
                <a:off x="0" y="1437"/>
                <a:ext cx="5760" cy="0"/>
              </a:xfrm>
              <a:prstGeom prst="line">
                <a:avLst/>
              </a:prstGeom>
              <a:ln w="9525" cap="flat" cmpd="sng">
                <a:solidFill>
                  <a:schemeClr val="bg2"/>
                </a:solidFill>
                <a:prstDash val="solid"/>
                <a:round/>
                <a:headEnd type="none" w="med" len="med"/>
                <a:tailEnd type="none" w="med" len="med"/>
              </a:ln>
            </p:spPr>
          </p:sp>
          <p:sp>
            <p:nvSpPr>
              <p:cNvPr id="1093" name="Line 69"/>
              <p:cNvSpPr/>
              <p:nvPr userDrawn="1"/>
            </p:nvSpPr>
            <p:spPr>
              <a:xfrm>
                <a:off x="0" y="1473"/>
                <a:ext cx="5760" cy="0"/>
              </a:xfrm>
              <a:prstGeom prst="line">
                <a:avLst/>
              </a:prstGeom>
              <a:ln w="38100" cap="flat" cmpd="sng">
                <a:solidFill>
                  <a:schemeClr val="bg2"/>
                </a:solidFill>
                <a:prstDash val="solid"/>
                <a:round/>
                <a:headEnd type="none" w="med" len="med"/>
                <a:tailEnd type="none" w="med" len="med"/>
              </a:ln>
            </p:spPr>
          </p:sp>
          <p:sp>
            <p:nvSpPr>
              <p:cNvPr id="1094" name="Line 70"/>
              <p:cNvSpPr/>
              <p:nvPr userDrawn="1"/>
            </p:nvSpPr>
            <p:spPr>
              <a:xfrm>
                <a:off x="0" y="1506"/>
                <a:ext cx="5760" cy="0"/>
              </a:xfrm>
              <a:prstGeom prst="line">
                <a:avLst/>
              </a:prstGeom>
              <a:ln w="19050" cap="flat" cmpd="sng">
                <a:solidFill>
                  <a:schemeClr val="bg2"/>
                </a:solidFill>
                <a:prstDash val="solid"/>
                <a:round/>
                <a:headEnd type="none" w="med" len="med"/>
                <a:tailEnd type="none" w="med" len="med"/>
              </a:ln>
            </p:spPr>
          </p:sp>
          <p:sp>
            <p:nvSpPr>
              <p:cNvPr id="1095" name="Line 71"/>
              <p:cNvSpPr/>
              <p:nvPr userDrawn="1"/>
            </p:nvSpPr>
            <p:spPr>
              <a:xfrm>
                <a:off x="0" y="1347"/>
                <a:ext cx="5760" cy="0"/>
              </a:xfrm>
              <a:prstGeom prst="line">
                <a:avLst/>
              </a:prstGeom>
              <a:ln w="28575" cap="flat" cmpd="sng">
                <a:solidFill>
                  <a:schemeClr val="bg2"/>
                </a:solidFill>
                <a:prstDash val="solid"/>
                <a:round/>
                <a:headEnd type="none" w="med" len="med"/>
                <a:tailEnd type="none" w="med" len="med"/>
              </a:ln>
            </p:spPr>
          </p:sp>
          <p:sp>
            <p:nvSpPr>
              <p:cNvPr id="1096" name="Line 72"/>
              <p:cNvSpPr/>
              <p:nvPr userDrawn="1"/>
            </p:nvSpPr>
            <p:spPr>
              <a:xfrm>
                <a:off x="0" y="1392"/>
                <a:ext cx="5760" cy="0"/>
              </a:xfrm>
              <a:prstGeom prst="line">
                <a:avLst/>
              </a:prstGeom>
              <a:ln w="19050" cap="flat" cmpd="sng">
                <a:solidFill>
                  <a:schemeClr val="bg2"/>
                </a:solidFill>
                <a:prstDash val="solid"/>
                <a:round/>
                <a:headEnd type="none" w="med" len="med"/>
                <a:tailEnd type="none" w="med" len="med"/>
              </a:ln>
            </p:spPr>
          </p:sp>
          <p:sp>
            <p:nvSpPr>
              <p:cNvPr id="1097" name="Line 73"/>
              <p:cNvSpPr/>
              <p:nvPr userDrawn="1"/>
            </p:nvSpPr>
            <p:spPr>
              <a:xfrm>
                <a:off x="0" y="1016"/>
                <a:ext cx="5760" cy="0"/>
              </a:xfrm>
              <a:prstGeom prst="line">
                <a:avLst/>
              </a:prstGeom>
              <a:ln w="9525" cap="flat" cmpd="sng">
                <a:solidFill>
                  <a:schemeClr val="bg2"/>
                </a:solidFill>
                <a:prstDash val="solid"/>
                <a:round/>
                <a:headEnd type="none" w="med" len="med"/>
                <a:tailEnd type="none" w="med" len="med"/>
              </a:ln>
            </p:spPr>
          </p:sp>
          <p:sp>
            <p:nvSpPr>
              <p:cNvPr id="1098" name="Line 74"/>
              <p:cNvSpPr/>
              <p:nvPr userDrawn="1"/>
            </p:nvSpPr>
            <p:spPr>
              <a:xfrm>
                <a:off x="0" y="989"/>
                <a:ext cx="5760" cy="0"/>
              </a:xfrm>
              <a:prstGeom prst="line">
                <a:avLst/>
              </a:prstGeom>
              <a:ln w="38100" cap="flat" cmpd="sng">
                <a:solidFill>
                  <a:schemeClr val="bg2"/>
                </a:solidFill>
                <a:prstDash val="solid"/>
                <a:round/>
                <a:headEnd type="none" w="med" len="med"/>
                <a:tailEnd type="none" w="med" len="med"/>
              </a:ln>
            </p:spPr>
          </p:sp>
          <p:sp>
            <p:nvSpPr>
              <p:cNvPr id="1099" name="Line 75"/>
              <p:cNvSpPr/>
              <p:nvPr userDrawn="1"/>
            </p:nvSpPr>
            <p:spPr>
              <a:xfrm>
                <a:off x="0" y="1244"/>
                <a:ext cx="5760" cy="0"/>
              </a:xfrm>
              <a:prstGeom prst="line">
                <a:avLst/>
              </a:prstGeom>
              <a:ln w="28575" cap="flat" cmpd="sng">
                <a:solidFill>
                  <a:schemeClr val="bg2"/>
                </a:solidFill>
                <a:prstDash val="solid"/>
                <a:round/>
                <a:headEnd type="none" w="med" len="med"/>
                <a:tailEnd type="none" w="med" len="med"/>
              </a:ln>
            </p:spPr>
          </p:sp>
          <p:sp>
            <p:nvSpPr>
              <p:cNvPr id="1100" name="Line 76"/>
              <p:cNvSpPr/>
              <p:nvPr userDrawn="1"/>
            </p:nvSpPr>
            <p:spPr>
              <a:xfrm>
                <a:off x="0" y="1163"/>
                <a:ext cx="5760" cy="0"/>
              </a:xfrm>
              <a:prstGeom prst="line">
                <a:avLst/>
              </a:prstGeom>
              <a:ln w="12700" cap="flat" cmpd="sng">
                <a:solidFill>
                  <a:schemeClr val="bg2"/>
                </a:solidFill>
                <a:prstDash val="solid"/>
                <a:round/>
                <a:headEnd type="none" w="med" len="med"/>
                <a:tailEnd type="none" w="med" len="med"/>
              </a:ln>
            </p:spPr>
          </p:sp>
          <p:sp>
            <p:nvSpPr>
              <p:cNvPr id="1101" name="Line 77"/>
              <p:cNvSpPr/>
              <p:nvPr userDrawn="1"/>
            </p:nvSpPr>
            <p:spPr>
              <a:xfrm>
                <a:off x="0" y="1037"/>
                <a:ext cx="5760" cy="0"/>
              </a:xfrm>
              <a:prstGeom prst="line">
                <a:avLst/>
              </a:prstGeom>
              <a:ln w="12700" cap="flat" cmpd="sng">
                <a:solidFill>
                  <a:schemeClr val="bg2"/>
                </a:solidFill>
                <a:prstDash val="solid"/>
                <a:round/>
                <a:headEnd type="none" w="med" len="med"/>
                <a:tailEnd type="none" w="med" len="med"/>
              </a:ln>
            </p:spPr>
          </p:sp>
          <p:sp>
            <p:nvSpPr>
              <p:cNvPr id="1102" name="Line 78"/>
              <p:cNvSpPr/>
              <p:nvPr userDrawn="1"/>
            </p:nvSpPr>
            <p:spPr>
              <a:xfrm>
                <a:off x="0" y="1091"/>
                <a:ext cx="5760" cy="0"/>
              </a:xfrm>
              <a:prstGeom prst="line">
                <a:avLst/>
              </a:prstGeom>
              <a:ln w="12700" cap="flat" cmpd="sng">
                <a:solidFill>
                  <a:schemeClr val="bg2"/>
                </a:solidFill>
                <a:prstDash val="solid"/>
                <a:round/>
                <a:headEnd type="none" w="med" len="med"/>
                <a:tailEnd type="none" w="med" len="med"/>
              </a:ln>
            </p:spPr>
          </p:sp>
          <p:sp>
            <p:nvSpPr>
              <p:cNvPr id="1103" name="Line 79"/>
              <p:cNvSpPr/>
              <p:nvPr userDrawn="1"/>
            </p:nvSpPr>
            <p:spPr>
              <a:xfrm>
                <a:off x="0" y="1289"/>
                <a:ext cx="5760" cy="0"/>
              </a:xfrm>
              <a:prstGeom prst="line">
                <a:avLst/>
              </a:prstGeom>
              <a:ln w="19050" cap="flat" cmpd="sng">
                <a:solidFill>
                  <a:schemeClr val="bg2"/>
                </a:solidFill>
                <a:prstDash val="solid"/>
                <a:round/>
                <a:headEnd type="none" w="med" len="med"/>
                <a:tailEnd type="none" w="med" len="med"/>
              </a:ln>
            </p:spPr>
          </p:sp>
          <p:sp>
            <p:nvSpPr>
              <p:cNvPr id="1104" name="Line 80"/>
              <p:cNvSpPr/>
              <p:nvPr userDrawn="1"/>
            </p:nvSpPr>
            <p:spPr>
              <a:xfrm>
                <a:off x="0" y="1268"/>
                <a:ext cx="5760" cy="0"/>
              </a:xfrm>
              <a:prstGeom prst="line">
                <a:avLst/>
              </a:prstGeom>
              <a:ln w="9525" cap="flat" cmpd="sng">
                <a:solidFill>
                  <a:schemeClr val="bg2"/>
                </a:solidFill>
                <a:prstDash val="solid"/>
                <a:round/>
                <a:headEnd type="none" w="med" len="med"/>
                <a:tailEnd type="none" w="med" len="med"/>
              </a:ln>
            </p:spPr>
          </p:sp>
          <p:sp>
            <p:nvSpPr>
              <p:cNvPr id="1105" name="Line 81"/>
              <p:cNvSpPr/>
              <p:nvPr userDrawn="1"/>
            </p:nvSpPr>
            <p:spPr>
              <a:xfrm>
                <a:off x="0" y="860"/>
                <a:ext cx="5760" cy="0"/>
              </a:xfrm>
              <a:prstGeom prst="line">
                <a:avLst/>
              </a:prstGeom>
              <a:ln w="9525" cap="flat" cmpd="sng">
                <a:solidFill>
                  <a:schemeClr val="bg2"/>
                </a:solidFill>
                <a:prstDash val="solid"/>
                <a:round/>
                <a:headEnd type="none" w="med" len="med"/>
                <a:tailEnd type="none" w="med" len="med"/>
              </a:ln>
            </p:spPr>
          </p:sp>
          <p:sp>
            <p:nvSpPr>
              <p:cNvPr id="1106" name="Line 82"/>
              <p:cNvSpPr/>
              <p:nvPr userDrawn="1"/>
            </p:nvSpPr>
            <p:spPr>
              <a:xfrm>
                <a:off x="0" y="896"/>
                <a:ext cx="5760" cy="0"/>
              </a:xfrm>
              <a:prstGeom prst="line">
                <a:avLst/>
              </a:prstGeom>
              <a:ln w="38100" cap="flat" cmpd="sng">
                <a:solidFill>
                  <a:schemeClr val="bg2"/>
                </a:solidFill>
                <a:prstDash val="solid"/>
                <a:round/>
                <a:headEnd type="none" w="med" len="med"/>
                <a:tailEnd type="none" w="med" len="med"/>
              </a:ln>
            </p:spPr>
          </p:sp>
          <p:sp>
            <p:nvSpPr>
              <p:cNvPr id="1107" name="Line 83"/>
              <p:cNvSpPr/>
              <p:nvPr userDrawn="1"/>
            </p:nvSpPr>
            <p:spPr>
              <a:xfrm>
                <a:off x="0" y="929"/>
                <a:ext cx="5760" cy="0"/>
              </a:xfrm>
              <a:prstGeom prst="line">
                <a:avLst/>
              </a:prstGeom>
              <a:ln w="19050" cap="flat" cmpd="sng">
                <a:solidFill>
                  <a:schemeClr val="bg2"/>
                </a:solidFill>
                <a:prstDash val="solid"/>
                <a:round/>
                <a:headEnd type="none" w="med" len="med"/>
                <a:tailEnd type="none" w="med" len="med"/>
              </a:ln>
            </p:spPr>
          </p:sp>
          <p:sp>
            <p:nvSpPr>
              <p:cNvPr id="1108" name="Line 84"/>
              <p:cNvSpPr/>
              <p:nvPr userDrawn="1"/>
            </p:nvSpPr>
            <p:spPr>
              <a:xfrm>
                <a:off x="0" y="770"/>
                <a:ext cx="5760" cy="0"/>
              </a:xfrm>
              <a:prstGeom prst="line">
                <a:avLst/>
              </a:prstGeom>
              <a:ln w="28575" cap="flat" cmpd="sng">
                <a:solidFill>
                  <a:schemeClr val="bg2"/>
                </a:solidFill>
                <a:prstDash val="solid"/>
                <a:round/>
                <a:headEnd type="none" w="med" len="med"/>
                <a:tailEnd type="none" w="med" len="med"/>
              </a:ln>
            </p:spPr>
          </p:sp>
          <p:sp>
            <p:nvSpPr>
              <p:cNvPr id="1109" name="Line 85"/>
              <p:cNvSpPr/>
              <p:nvPr userDrawn="1"/>
            </p:nvSpPr>
            <p:spPr>
              <a:xfrm>
                <a:off x="0" y="815"/>
                <a:ext cx="5760" cy="0"/>
              </a:xfrm>
              <a:prstGeom prst="line">
                <a:avLst/>
              </a:prstGeom>
              <a:ln w="19050" cap="flat" cmpd="sng">
                <a:solidFill>
                  <a:schemeClr val="bg2"/>
                </a:solidFill>
                <a:prstDash val="solid"/>
                <a:round/>
                <a:headEnd type="none" w="med" len="med"/>
                <a:tailEnd type="none" w="med" len="med"/>
              </a:ln>
            </p:spPr>
          </p:sp>
          <p:sp>
            <p:nvSpPr>
              <p:cNvPr id="1110" name="Line 86"/>
              <p:cNvSpPr/>
              <p:nvPr userDrawn="1"/>
            </p:nvSpPr>
            <p:spPr>
              <a:xfrm>
                <a:off x="0" y="718"/>
                <a:ext cx="5760" cy="0"/>
              </a:xfrm>
              <a:prstGeom prst="line">
                <a:avLst/>
              </a:prstGeom>
              <a:ln w="12700" cap="flat" cmpd="sng">
                <a:solidFill>
                  <a:schemeClr val="bg2"/>
                </a:solidFill>
                <a:prstDash val="solid"/>
                <a:round/>
                <a:headEnd type="none" w="med" len="med"/>
                <a:tailEnd type="none" w="med" len="med"/>
              </a:ln>
            </p:spPr>
          </p:sp>
          <p:sp>
            <p:nvSpPr>
              <p:cNvPr id="1111" name="Line 87"/>
              <p:cNvSpPr/>
              <p:nvPr userDrawn="1"/>
            </p:nvSpPr>
            <p:spPr>
              <a:xfrm>
                <a:off x="0" y="646"/>
                <a:ext cx="5760" cy="0"/>
              </a:xfrm>
              <a:prstGeom prst="line">
                <a:avLst/>
              </a:prstGeom>
              <a:ln w="12700" cap="flat" cmpd="sng">
                <a:solidFill>
                  <a:schemeClr val="bg2"/>
                </a:solidFill>
                <a:prstDash val="solid"/>
                <a:round/>
                <a:headEnd type="none" w="med" len="med"/>
                <a:tailEnd type="none" w="med" len="med"/>
              </a:ln>
            </p:spPr>
          </p:sp>
          <p:sp>
            <p:nvSpPr>
              <p:cNvPr id="1112" name="Line 88"/>
              <p:cNvSpPr/>
              <p:nvPr userDrawn="1"/>
            </p:nvSpPr>
            <p:spPr>
              <a:xfrm>
                <a:off x="0" y="522"/>
                <a:ext cx="5760" cy="0"/>
              </a:xfrm>
              <a:prstGeom prst="line">
                <a:avLst/>
              </a:prstGeom>
              <a:ln w="9525" cap="flat" cmpd="sng">
                <a:solidFill>
                  <a:schemeClr val="bg2"/>
                </a:solidFill>
                <a:prstDash val="solid"/>
                <a:round/>
                <a:headEnd type="none" w="med" len="med"/>
                <a:tailEnd type="none" w="med" len="med"/>
              </a:ln>
            </p:spPr>
          </p:sp>
          <p:sp>
            <p:nvSpPr>
              <p:cNvPr id="1113" name="Line 89"/>
              <p:cNvSpPr/>
              <p:nvPr userDrawn="1"/>
            </p:nvSpPr>
            <p:spPr>
              <a:xfrm>
                <a:off x="0" y="558"/>
                <a:ext cx="5760" cy="0"/>
              </a:xfrm>
              <a:prstGeom prst="line">
                <a:avLst/>
              </a:prstGeom>
              <a:ln w="38100" cap="flat" cmpd="sng">
                <a:solidFill>
                  <a:schemeClr val="bg2"/>
                </a:solidFill>
                <a:prstDash val="solid"/>
                <a:round/>
                <a:headEnd type="none" w="med" len="med"/>
                <a:tailEnd type="none" w="med" len="med"/>
              </a:ln>
            </p:spPr>
          </p:sp>
          <p:sp>
            <p:nvSpPr>
              <p:cNvPr id="1114" name="Line 90"/>
              <p:cNvSpPr/>
              <p:nvPr userDrawn="1"/>
            </p:nvSpPr>
            <p:spPr>
              <a:xfrm>
                <a:off x="0" y="591"/>
                <a:ext cx="5760" cy="0"/>
              </a:xfrm>
              <a:prstGeom prst="line">
                <a:avLst/>
              </a:prstGeom>
              <a:ln w="19050" cap="flat" cmpd="sng">
                <a:solidFill>
                  <a:schemeClr val="bg2"/>
                </a:solidFill>
                <a:prstDash val="solid"/>
                <a:round/>
                <a:headEnd type="none" w="med" len="med"/>
                <a:tailEnd type="none" w="med" len="med"/>
              </a:ln>
            </p:spPr>
          </p:sp>
          <p:sp>
            <p:nvSpPr>
              <p:cNvPr id="1115" name="Line 91"/>
              <p:cNvSpPr/>
              <p:nvPr userDrawn="1"/>
            </p:nvSpPr>
            <p:spPr>
              <a:xfrm>
                <a:off x="0" y="432"/>
                <a:ext cx="5760" cy="0"/>
              </a:xfrm>
              <a:prstGeom prst="line">
                <a:avLst/>
              </a:prstGeom>
              <a:ln w="28575" cap="flat" cmpd="sng">
                <a:solidFill>
                  <a:schemeClr val="bg2"/>
                </a:solidFill>
                <a:prstDash val="solid"/>
                <a:round/>
                <a:headEnd type="none" w="med" len="med"/>
                <a:tailEnd type="none" w="med" len="med"/>
              </a:ln>
            </p:spPr>
          </p:sp>
          <p:sp>
            <p:nvSpPr>
              <p:cNvPr id="1116" name="Line 92"/>
              <p:cNvSpPr/>
              <p:nvPr userDrawn="1"/>
            </p:nvSpPr>
            <p:spPr>
              <a:xfrm>
                <a:off x="0" y="384"/>
                <a:ext cx="5760" cy="0"/>
              </a:xfrm>
              <a:prstGeom prst="line">
                <a:avLst/>
              </a:prstGeom>
              <a:ln w="12700" cap="flat" cmpd="sng">
                <a:solidFill>
                  <a:schemeClr val="bg2"/>
                </a:solidFill>
                <a:prstDash val="solid"/>
                <a:round/>
                <a:headEnd type="none" w="med" len="med"/>
                <a:tailEnd type="none" w="med" len="med"/>
              </a:ln>
            </p:spPr>
          </p:sp>
          <p:sp>
            <p:nvSpPr>
              <p:cNvPr id="1117" name="Line 93"/>
              <p:cNvSpPr/>
              <p:nvPr userDrawn="1"/>
            </p:nvSpPr>
            <p:spPr>
              <a:xfrm>
                <a:off x="0" y="477"/>
                <a:ext cx="5760" cy="0"/>
              </a:xfrm>
              <a:prstGeom prst="line">
                <a:avLst/>
              </a:prstGeom>
              <a:ln w="19050" cap="flat" cmpd="sng">
                <a:solidFill>
                  <a:schemeClr val="bg2"/>
                </a:solidFill>
                <a:prstDash val="solid"/>
                <a:round/>
                <a:headEnd type="none" w="med" len="med"/>
                <a:tailEnd type="none" w="med" len="med"/>
              </a:ln>
            </p:spPr>
          </p:sp>
          <p:sp>
            <p:nvSpPr>
              <p:cNvPr id="1118" name="Line 94"/>
              <p:cNvSpPr/>
              <p:nvPr userDrawn="1"/>
            </p:nvSpPr>
            <p:spPr>
              <a:xfrm>
                <a:off x="0" y="339"/>
                <a:ext cx="5760" cy="0"/>
              </a:xfrm>
              <a:prstGeom prst="line">
                <a:avLst/>
              </a:prstGeom>
              <a:ln w="19050" cap="flat" cmpd="sng">
                <a:solidFill>
                  <a:schemeClr val="bg2"/>
                </a:solidFill>
                <a:prstDash val="solid"/>
                <a:round/>
                <a:headEnd type="none" w="med" len="med"/>
                <a:tailEnd type="none" w="med" len="med"/>
              </a:ln>
            </p:spPr>
          </p:sp>
          <p:sp>
            <p:nvSpPr>
              <p:cNvPr id="1119" name="Line 95"/>
              <p:cNvSpPr/>
              <p:nvPr userDrawn="1"/>
            </p:nvSpPr>
            <p:spPr>
              <a:xfrm>
                <a:off x="0" y="318"/>
                <a:ext cx="5760" cy="0"/>
              </a:xfrm>
              <a:prstGeom prst="line">
                <a:avLst/>
              </a:prstGeom>
              <a:ln w="9525" cap="flat" cmpd="sng">
                <a:solidFill>
                  <a:schemeClr val="bg2"/>
                </a:solidFill>
                <a:prstDash val="solid"/>
                <a:round/>
                <a:headEnd type="none" w="med" len="med"/>
                <a:tailEnd type="none" w="med" len="med"/>
              </a:ln>
            </p:spPr>
          </p:sp>
          <p:sp>
            <p:nvSpPr>
              <p:cNvPr id="1120" name="Line 96"/>
              <p:cNvSpPr/>
              <p:nvPr userDrawn="1"/>
            </p:nvSpPr>
            <p:spPr>
              <a:xfrm>
                <a:off x="0" y="258"/>
                <a:ext cx="5760" cy="0"/>
              </a:xfrm>
              <a:prstGeom prst="line">
                <a:avLst/>
              </a:prstGeom>
              <a:ln w="19050" cap="flat" cmpd="sng">
                <a:solidFill>
                  <a:schemeClr val="bg2"/>
                </a:solidFill>
                <a:prstDash val="solid"/>
                <a:round/>
                <a:headEnd type="none" w="med" len="med"/>
                <a:tailEnd type="none" w="med" len="med"/>
              </a:ln>
            </p:spPr>
          </p:sp>
          <p:sp>
            <p:nvSpPr>
              <p:cNvPr id="1121" name="Line 97"/>
              <p:cNvSpPr/>
              <p:nvPr userDrawn="1"/>
            </p:nvSpPr>
            <p:spPr>
              <a:xfrm>
                <a:off x="0" y="70"/>
                <a:ext cx="5760" cy="0"/>
              </a:xfrm>
              <a:prstGeom prst="line">
                <a:avLst/>
              </a:prstGeom>
              <a:ln w="9525" cap="flat" cmpd="sng">
                <a:solidFill>
                  <a:schemeClr val="bg2"/>
                </a:solidFill>
                <a:prstDash val="solid"/>
                <a:round/>
                <a:headEnd type="none" w="med" len="med"/>
                <a:tailEnd type="none" w="med" len="med"/>
              </a:ln>
            </p:spPr>
          </p:sp>
          <p:sp>
            <p:nvSpPr>
              <p:cNvPr id="1122" name="Line 98"/>
              <p:cNvSpPr/>
              <p:nvPr userDrawn="1"/>
            </p:nvSpPr>
            <p:spPr>
              <a:xfrm>
                <a:off x="0" y="43"/>
                <a:ext cx="5760" cy="0"/>
              </a:xfrm>
              <a:prstGeom prst="line">
                <a:avLst/>
              </a:prstGeom>
              <a:ln w="38100" cap="flat" cmpd="sng">
                <a:solidFill>
                  <a:schemeClr val="bg2"/>
                </a:solidFill>
                <a:prstDash val="solid"/>
                <a:round/>
                <a:headEnd type="none" w="med" len="med"/>
                <a:tailEnd type="none" w="med" len="med"/>
              </a:ln>
            </p:spPr>
          </p:sp>
          <p:sp>
            <p:nvSpPr>
              <p:cNvPr id="1123" name="Line 99"/>
              <p:cNvSpPr/>
              <p:nvPr userDrawn="1"/>
            </p:nvSpPr>
            <p:spPr>
              <a:xfrm>
                <a:off x="0" y="91"/>
                <a:ext cx="5760" cy="0"/>
              </a:xfrm>
              <a:prstGeom prst="line">
                <a:avLst/>
              </a:prstGeom>
              <a:ln w="12700" cap="flat" cmpd="sng">
                <a:solidFill>
                  <a:schemeClr val="bg2"/>
                </a:solidFill>
                <a:prstDash val="solid"/>
                <a:round/>
                <a:headEnd type="none" w="med" len="med"/>
                <a:tailEnd type="none" w="med" len="med"/>
              </a:ln>
            </p:spPr>
          </p:sp>
          <p:sp>
            <p:nvSpPr>
              <p:cNvPr id="1124" name="Line 100"/>
              <p:cNvSpPr/>
              <p:nvPr userDrawn="1"/>
            </p:nvSpPr>
            <p:spPr>
              <a:xfrm>
                <a:off x="0" y="145"/>
                <a:ext cx="5760" cy="0"/>
              </a:xfrm>
              <a:prstGeom prst="line">
                <a:avLst/>
              </a:prstGeom>
              <a:ln w="12700" cap="flat" cmpd="sng">
                <a:solidFill>
                  <a:schemeClr val="bg2"/>
                </a:solidFill>
                <a:prstDash val="solid"/>
                <a:round/>
                <a:headEnd type="none" w="med" len="med"/>
                <a:tailEnd type="none" w="med" len="med"/>
              </a:ln>
            </p:spPr>
          </p:sp>
          <p:sp>
            <p:nvSpPr>
              <p:cNvPr id="1125" name="Line 101"/>
              <p:cNvSpPr/>
              <p:nvPr userDrawn="1"/>
            </p:nvSpPr>
            <p:spPr>
              <a:xfrm>
                <a:off x="0" y="202"/>
                <a:ext cx="5760" cy="0"/>
              </a:xfrm>
              <a:prstGeom prst="line">
                <a:avLst/>
              </a:prstGeom>
              <a:ln w="38100" cap="flat" cmpd="sng">
                <a:solidFill>
                  <a:schemeClr val="bg2"/>
                </a:solidFill>
                <a:prstDash val="solid"/>
                <a:round/>
                <a:headEnd type="none" w="med" len="med"/>
                <a:tailEnd type="none" w="med" len="med"/>
              </a:ln>
            </p:spPr>
          </p:sp>
        </p:grpSp>
        <p:grpSp>
          <p:nvGrpSpPr>
            <p:cNvPr id="1126" name="Group 102"/>
            <p:cNvGrpSpPr/>
            <p:nvPr userDrawn="1"/>
          </p:nvGrpSpPr>
          <p:grpSpPr>
            <a:xfrm>
              <a:off x="400" y="205"/>
              <a:ext cx="5216" cy="1123"/>
              <a:chOff x="400" y="205"/>
              <a:chExt cx="5216" cy="1123"/>
            </a:xfrm>
          </p:grpSpPr>
          <p:sp>
            <p:nvSpPr>
              <p:cNvPr id="2" name="Rectangle 103"/>
              <p:cNvSpPr>
                <a:spLocks noChangeArrowheads="1"/>
              </p:cNvSpPr>
              <p:nvPr/>
            </p:nvSpPr>
            <p:spPr bwMode="auto">
              <a:xfrm>
                <a:off x="557" y="205"/>
                <a:ext cx="313" cy="9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104"/>
              <p:cNvSpPr>
                <a:spLocks noChangeArrowheads="1"/>
              </p:cNvSpPr>
              <p:nvPr/>
            </p:nvSpPr>
            <p:spPr bwMode="auto">
              <a:xfrm>
                <a:off x="400" y="288"/>
                <a:ext cx="3567"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Rectangle 105"/>
              <p:cNvSpPr>
                <a:spLocks noChangeArrowheads="1"/>
              </p:cNvSpPr>
              <p:nvPr/>
            </p:nvSpPr>
            <p:spPr bwMode="auto">
              <a:xfrm>
                <a:off x="4599" y="1115"/>
                <a:ext cx="929" cy="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Rectangle 106"/>
              <p:cNvSpPr>
                <a:spLocks noChangeArrowheads="1"/>
              </p:cNvSpPr>
              <p:nvPr/>
            </p:nvSpPr>
            <p:spPr bwMode="auto">
              <a:xfrm>
                <a:off x="2049" y="1211"/>
                <a:ext cx="3567" cy="4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sp>
        <p:nvSpPr>
          <p:cNvPr id="1131" name="Rectangle 107"/>
          <p:cNvSpPr>
            <a:spLocks noGrp="1"/>
          </p:cNvSpPr>
          <p:nvPr>
            <p:ph type="body"/>
          </p:nvPr>
        </p:nvSpPr>
        <p:spPr>
          <a:xfrm>
            <a:off x="1079500" y="2214563"/>
            <a:ext cx="10609263" cy="3881437"/>
          </a:xfrm>
          <a:prstGeom prst="rect">
            <a:avLst/>
          </a:prstGeom>
          <a:noFill/>
          <a:ln w="9525">
            <a:noFill/>
          </a:ln>
        </p:spPr>
        <p:txBody>
          <a:bodyPr lIns="91428" tIns="45715" rIns="91428" bIns="45715"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Rectangle 108"/>
          <p:cNvSpPr>
            <a:spLocks noGrp="1" noChangeArrowheads="1"/>
          </p:cNvSpPr>
          <p:nvPr>
            <p:ph type="dt" sz="half" idx="2"/>
          </p:nvPr>
        </p:nvSpPr>
        <p:spPr bwMode="auto">
          <a:xfrm>
            <a:off x="1079500" y="6373813"/>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b" anchorCtr="0" compatLnSpc="1"/>
          <a:lstStyle>
            <a:lvl1pPr eaLnBrk="1" hangingPunct="1">
              <a:defRPr kumimoji="0" sz="1400">
                <a:solidFill>
                  <a:schemeClr val="folHlink"/>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7" name="Rectangle 109"/>
          <p:cNvSpPr>
            <a:spLocks noGrp="1" noChangeArrowheads="1"/>
          </p:cNvSpPr>
          <p:nvPr>
            <p:ph type="ftr" sz="quarter" idx="3"/>
          </p:nvPr>
        </p:nvSpPr>
        <p:spPr bwMode="auto">
          <a:xfrm>
            <a:off x="4175125" y="637698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b" anchorCtr="0" compatLnSpc="1"/>
          <a:lstStyle>
            <a:lvl1pPr algn="ctr" eaLnBrk="1" hangingPunct="1">
              <a:defRPr kumimoji="0" sz="1400">
                <a:solidFill>
                  <a:schemeClr val="folHlink"/>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8" name="Rectangle 110"/>
          <p:cNvSpPr>
            <a:spLocks noGrp="1" noChangeArrowheads="1"/>
          </p:cNvSpPr>
          <p:nvPr>
            <p:ph type="sldNum" sz="quarter" idx="4"/>
          </p:nvPr>
        </p:nvSpPr>
        <p:spPr bwMode="auto">
          <a:xfrm>
            <a:off x="8785225" y="6376988"/>
            <a:ext cx="292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b" anchorCtr="0" compatLnSpc="1"/>
          <a:lstStyle>
            <a:lvl1pPr algn="r" eaLnBrk="1" hangingPunct="1">
              <a:defRPr kumimoji="0" sz="1400">
                <a:solidFill>
                  <a:schemeClr val="folHlink"/>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D5A5314-CF37-4D35-BAF6-3A9F5975D6D8}" type="slidenum">
              <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folHlink"/>
              </a:solidFill>
              <a:effectLst/>
              <a:uLnTx/>
              <a:uFillTx/>
              <a:latin typeface="Times New Roman" panose="02020603050405020304" pitchFamily="18" charset="0"/>
              <a:ea typeface="宋体" panose="02010600030101010101" pitchFamily="2" charset="-122"/>
              <a:cs typeface="+mn-cs"/>
            </a:endParaRPr>
          </a:p>
        </p:txBody>
      </p:sp>
      <p:sp>
        <p:nvSpPr>
          <p:cNvPr id="1135" name="Rectangle 111"/>
          <p:cNvSpPr>
            <a:spLocks noGrp="1"/>
          </p:cNvSpPr>
          <p:nvPr>
            <p:ph type="title"/>
          </p:nvPr>
        </p:nvSpPr>
        <p:spPr>
          <a:xfrm>
            <a:off x="1828800" y="609600"/>
            <a:ext cx="9836150" cy="1143000"/>
          </a:xfrm>
          <a:prstGeom prst="rect">
            <a:avLst/>
          </a:prstGeom>
          <a:noFill/>
          <a:ln w="9525">
            <a:noFill/>
          </a:ln>
        </p:spPr>
        <p:txBody>
          <a:bodyPr lIns="91428" tIns="45715" rIns="91428" bIns="45715" anchor="ctr" anchorCtr="0"/>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image" Target="../media/image2.png"/><Relationship Id="rId10"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png"/><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emf"/><Relationship Id="rId3" Type="http://schemas.openxmlformats.org/officeDocument/2006/relationships/oleObject" Target="../embeddings/oleObject7.bin"/><Relationship Id="rId2" Type="http://schemas.openxmlformats.org/officeDocument/2006/relationships/image" Target="../media/image14.wmf"/><Relationship Id="rId1"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18.emf"/><Relationship Id="rId2" Type="http://schemas.openxmlformats.org/officeDocument/2006/relationships/oleObject" Target="../embeddings/oleObject9.bin"/><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oleObject" Target="../embeddings/oleObject11.bin"/><Relationship Id="rId1" Type="http://schemas.openxmlformats.org/officeDocument/2006/relationships/hyperlink" Target="Ptczsp.exe" TargetMode="External"/></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4.png"/><Relationship Id="rId4" Type="http://schemas.openxmlformats.org/officeDocument/2006/relationships/image" Target="../media/image23.emf"/><Relationship Id="rId3" Type="http://schemas.openxmlformats.org/officeDocument/2006/relationships/oleObject" Target="../embeddings/oleObject13.bin"/><Relationship Id="rId2" Type="http://schemas.openxmlformats.org/officeDocument/2006/relationships/image" Target="../media/image22.emf"/><Relationship Id="rId1"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2" Type="http://schemas.openxmlformats.org/officeDocument/2006/relationships/notesSlide" Target="../notesSlides/notesSlide2.xml"/><Relationship Id="rId21" Type="http://schemas.openxmlformats.org/officeDocument/2006/relationships/slideLayout" Target="../slideLayouts/slideLayout6.xml"/><Relationship Id="rId20" Type="http://schemas.openxmlformats.org/officeDocument/2006/relationships/tags" Target="../tags/tag31.xml"/><Relationship Id="rId2" Type="http://schemas.openxmlformats.org/officeDocument/2006/relationships/tags" Target="../tags/tag13.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7.xml"/><Relationship Id="rId4" Type="http://schemas.openxmlformats.org/officeDocument/2006/relationships/image" Target="../media/image28.wmf"/><Relationship Id="rId3" Type="http://schemas.openxmlformats.org/officeDocument/2006/relationships/oleObject" Target="../embeddings/oleObject17.bin"/><Relationship Id="rId2" Type="http://schemas.openxmlformats.org/officeDocument/2006/relationships/image" Target="../media/image27.wmf"/><Relationship Id="rId1"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29.emf"/><Relationship Id="rId1"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7.xml"/><Relationship Id="rId4" Type="http://schemas.openxmlformats.org/officeDocument/2006/relationships/image" Target="../media/image31.emf"/><Relationship Id="rId3" Type="http://schemas.openxmlformats.org/officeDocument/2006/relationships/oleObject" Target="../embeddings/oleObject20.bin"/><Relationship Id="rId2" Type="http://schemas.openxmlformats.org/officeDocument/2006/relationships/image" Target="../media/image30.emf"/><Relationship Id="rId1"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35.emf"/><Relationship Id="rId7" Type="http://schemas.openxmlformats.org/officeDocument/2006/relationships/oleObject" Target="../embeddings/oleObject24.bin"/><Relationship Id="rId6" Type="http://schemas.openxmlformats.org/officeDocument/2006/relationships/image" Target="../media/image34.emf"/><Relationship Id="rId5" Type="http://schemas.openxmlformats.org/officeDocument/2006/relationships/oleObject" Target="../embeddings/oleObject23.bin"/><Relationship Id="rId4" Type="http://schemas.openxmlformats.org/officeDocument/2006/relationships/image" Target="../media/image33.emf"/><Relationship Id="rId3" Type="http://schemas.openxmlformats.org/officeDocument/2006/relationships/oleObject" Target="../embeddings/oleObject22.bin"/><Relationship Id="rId2" Type="http://schemas.openxmlformats.org/officeDocument/2006/relationships/image" Target="../media/image32.emf"/><Relationship Id="rId11" Type="http://schemas.openxmlformats.org/officeDocument/2006/relationships/vmlDrawing" Target="../drawings/vmlDrawing15.vml"/><Relationship Id="rId10" Type="http://schemas.openxmlformats.org/officeDocument/2006/relationships/slideLayout" Target="../slideLayouts/slideLayout7.xml"/><Relationship Id="rId1"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7.xml"/><Relationship Id="rId4" Type="http://schemas.openxmlformats.org/officeDocument/2006/relationships/image" Target="../media/image37.emf"/><Relationship Id="rId3" Type="http://schemas.openxmlformats.org/officeDocument/2006/relationships/oleObject" Target="../embeddings/oleObject26.bin"/><Relationship Id="rId2" Type="http://schemas.openxmlformats.org/officeDocument/2006/relationships/image" Target="../media/image36.emf"/><Relationship Id="rId1"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1.emf"/><Relationship Id="rId7" Type="http://schemas.openxmlformats.org/officeDocument/2006/relationships/oleObject" Target="../embeddings/oleObject30.bin"/><Relationship Id="rId6" Type="http://schemas.openxmlformats.org/officeDocument/2006/relationships/image" Target="../media/image40.emf"/><Relationship Id="rId5" Type="http://schemas.openxmlformats.org/officeDocument/2006/relationships/oleObject" Target="../embeddings/oleObject29.bin"/><Relationship Id="rId4" Type="http://schemas.openxmlformats.org/officeDocument/2006/relationships/image" Target="../media/image39.emf"/><Relationship Id="rId3" Type="http://schemas.openxmlformats.org/officeDocument/2006/relationships/oleObject" Target="../embeddings/oleObject28.bin"/><Relationship Id="rId2" Type="http://schemas.openxmlformats.org/officeDocument/2006/relationships/image" Target="../media/image38.emf"/><Relationship Id="rId10" Type="http://schemas.openxmlformats.org/officeDocument/2006/relationships/vmlDrawing" Target="../drawings/vmlDrawing17.vml"/><Relationship Id="rId1"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45.emf"/><Relationship Id="rId7" Type="http://schemas.openxmlformats.org/officeDocument/2006/relationships/oleObject" Target="../embeddings/oleObject35.bin"/><Relationship Id="rId6" Type="http://schemas.openxmlformats.org/officeDocument/2006/relationships/image" Target="../media/image44.emf"/><Relationship Id="rId5" Type="http://schemas.openxmlformats.org/officeDocument/2006/relationships/oleObject" Target="../embeddings/oleObject34.bin"/><Relationship Id="rId4" Type="http://schemas.openxmlformats.org/officeDocument/2006/relationships/image" Target="../media/image43.emf"/><Relationship Id="rId3" Type="http://schemas.openxmlformats.org/officeDocument/2006/relationships/oleObject" Target="../embeddings/oleObject33.bin"/><Relationship Id="rId2" Type="http://schemas.openxmlformats.org/officeDocument/2006/relationships/image" Target="../media/image42.emf"/><Relationship Id="rId11" Type="http://schemas.openxmlformats.org/officeDocument/2006/relationships/vmlDrawing" Target="../drawings/vmlDrawing19.vml"/><Relationship Id="rId10" Type="http://schemas.openxmlformats.org/officeDocument/2006/relationships/slideLayout" Target="../slideLayouts/slideLayout7.xml"/><Relationship Id="rId1"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9" Type="http://schemas.openxmlformats.org/officeDocument/2006/relationships/vmlDrawing" Target="../drawings/vmlDrawing20.vml"/><Relationship Id="rId8" Type="http://schemas.openxmlformats.org/officeDocument/2006/relationships/slideLayout" Target="../slideLayouts/slideLayout7.xml"/><Relationship Id="rId7" Type="http://schemas.openxmlformats.org/officeDocument/2006/relationships/audio" Target="../media/audio1.wav"/><Relationship Id="rId6" Type="http://schemas.openxmlformats.org/officeDocument/2006/relationships/image" Target="../media/image48.wmf"/><Relationship Id="rId5" Type="http://schemas.openxmlformats.org/officeDocument/2006/relationships/oleObject" Target="../embeddings/oleObject38.bin"/><Relationship Id="rId4" Type="http://schemas.openxmlformats.org/officeDocument/2006/relationships/image" Target="../media/image47.emf"/><Relationship Id="rId3" Type="http://schemas.openxmlformats.org/officeDocument/2006/relationships/oleObject" Target="../embeddings/oleObject37.bin"/><Relationship Id="rId2" Type="http://schemas.openxmlformats.org/officeDocument/2006/relationships/image" Target="../media/image46.emf"/><Relationship Id="rId1"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7.xml"/><Relationship Id="rId2" Type="http://schemas.openxmlformats.org/officeDocument/2006/relationships/image" Target="../media/image49.png"/><Relationship Id="rId1" Type="http://schemas.openxmlformats.org/officeDocument/2006/relationships/oleObject" Target="../embeddings/oleObject39.bin"/></Relationships>
</file>

<file path=ppt/slides/_rels/slide44.xml.rels><?xml version="1.0" encoding="UTF-8" standalone="yes"?>
<Relationships xmlns="http://schemas.openxmlformats.org/package/2006/relationships"><Relationship Id="rId9" Type="http://schemas.openxmlformats.org/officeDocument/2006/relationships/vmlDrawing" Target="../drawings/vmlDrawing22.vml"/><Relationship Id="rId8" Type="http://schemas.openxmlformats.org/officeDocument/2006/relationships/slideLayout" Target="../slideLayouts/slideLayout7.xml"/><Relationship Id="rId7" Type="http://schemas.openxmlformats.org/officeDocument/2006/relationships/audio" Target="../media/audio1.wav"/><Relationship Id="rId6" Type="http://schemas.openxmlformats.org/officeDocument/2006/relationships/image" Target="../media/image52.emf"/><Relationship Id="rId5" Type="http://schemas.openxmlformats.org/officeDocument/2006/relationships/oleObject" Target="../embeddings/oleObject42.bin"/><Relationship Id="rId4" Type="http://schemas.openxmlformats.org/officeDocument/2006/relationships/image" Target="../media/image51.emf"/><Relationship Id="rId3" Type="http://schemas.openxmlformats.org/officeDocument/2006/relationships/oleObject" Target="../embeddings/oleObject41.bin"/><Relationship Id="rId2" Type="http://schemas.openxmlformats.org/officeDocument/2006/relationships/image" Target="../media/image50.png"/><Relationship Id="rId1" Type="http://schemas.openxmlformats.org/officeDocument/2006/relationships/oleObject" Target="../embeddings/oleObject40.bin"/></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7.xml"/><Relationship Id="rId4" Type="http://schemas.openxmlformats.org/officeDocument/2006/relationships/image" Target="../media/image54.emf"/><Relationship Id="rId3" Type="http://schemas.openxmlformats.org/officeDocument/2006/relationships/oleObject" Target="../embeddings/oleObject44.bin"/><Relationship Id="rId2" Type="http://schemas.openxmlformats.org/officeDocument/2006/relationships/image" Target="../media/image53.emf"/><Relationship Id="rId1" Type="http://schemas.openxmlformats.org/officeDocument/2006/relationships/oleObject" Target="../embeddings/oleObject43.bin"/></Relationships>
</file>

<file path=ppt/slides/_rels/slide52.xml.rels><?xml version="1.0" encoding="UTF-8" standalone="yes"?>
<Relationships xmlns="http://schemas.openxmlformats.org/package/2006/relationships"><Relationship Id="rId5" Type="http://schemas.openxmlformats.org/officeDocument/2006/relationships/vmlDrawing" Target="../drawings/vmlDrawing24.vml"/><Relationship Id="rId4" Type="http://schemas.openxmlformats.org/officeDocument/2006/relationships/slideLayout" Target="../slideLayouts/slideLayout7.xml"/><Relationship Id="rId3" Type="http://schemas.openxmlformats.org/officeDocument/2006/relationships/image" Target="../media/image56.emf"/><Relationship Id="rId2" Type="http://schemas.openxmlformats.org/officeDocument/2006/relationships/oleObject" Target="../embeddings/oleObject45.bin"/><Relationship Id="rId1"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7.xml"/><Relationship Id="rId2" Type="http://schemas.openxmlformats.org/officeDocument/2006/relationships/image" Target="../media/image57.png"/><Relationship Id="rId1" Type="http://schemas.openxmlformats.org/officeDocument/2006/relationships/oleObject" Target="../embeddings/oleObject46.bin"/></Relationships>
</file>

<file path=ppt/slides/_rels/slide55.xml.rels><?xml version="1.0" encoding="UTF-8" standalone="yes"?>
<Relationships xmlns="http://schemas.openxmlformats.org/package/2006/relationships"><Relationship Id="rId5" Type="http://schemas.openxmlformats.org/officeDocument/2006/relationships/vmlDrawing" Target="../drawings/vmlDrawing26.vml"/><Relationship Id="rId4" Type="http://schemas.openxmlformats.org/officeDocument/2006/relationships/slideLayout" Target="../slideLayouts/slideLayout7.xml"/><Relationship Id="rId3" Type="http://schemas.openxmlformats.org/officeDocument/2006/relationships/image" Target="../media/image58.png"/><Relationship Id="rId2" Type="http://schemas.openxmlformats.org/officeDocument/2006/relationships/oleObject" Target="../embeddings/oleObject47.bin"/><Relationship Id="rId1" Type="http://schemas.openxmlformats.org/officeDocument/2006/relationships/hyperlink" Target="Projmxgsp.ex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4" Type="http://schemas.openxmlformats.org/officeDocument/2006/relationships/vmlDrawing" Target="../drawings/vmlDrawing27.vml"/><Relationship Id="rId3" Type="http://schemas.openxmlformats.org/officeDocument/2006/relationships/slideLayout" Target="../slideLayouts/slideLayout7.xml"/><Relationship Id="rId2" Type="http://schemas.openxmlformats.org/officeDocument/2006/relationships/image" Target="../media/image59.emf"/><Relationship Id="rId1"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6" Type="http://schemas.openxmlformats.org/officeDocument/2006/relationships/vmlDrawing" Target="../drawings/vmlDrawing28.vml"/><Relationship Id="rId5" Type="http://schemas.openxmlformats.org/officeDocument/2006/relationships/slideLayout" Target="../slideLayouts/slideLayout7.xml"/><Relationship Id="rId4" Type="http://schemas.openxmlformats.org/officeDocument/2006/relationships/image" Target="../media/image61.wmf"/><Relationship Id="rId3" Type="http://schemas.openxmlformats.org/officeDocument/2006/relationships/oleObject" Target="../embeddings/oleObject50.bin"/><Relationship Id="rId2" Type="http://schemas.openxmlformats.org/officeDocument/2006/relationships/image" Target="../media/image60.wmf"/><Relationship Id="rId1" Type="http://schemas.openxmlformats.org/officeDocument/2006/relationships/oleObject" Target="../embeddings/oleObject49.bin"/></Relationships>
</file>

<file path=ppt/slides/_rels/slide59.xml.rels><?xml version="1.0" encoding="UTF-8" standalone="yes"?>
<Relationships xmlns="http://schemas.openxmlformats.org/package/2006/relationships"><Relationship Id="rId4" Type="http://schemas.openxmlformats.org/officeDocument/2006/relationships/vmlDrawing" Target="../drawings/vmlDrawing29.vml"/><Relationship Id="rId3" Type="http://schemas.openxmlformats.org/officeDocument/2006/relationships/slideLayout" Target="../slideLayouts/slideLayout7.xml"/><Relationship Id="rId2" Type="http://schemas.openxmlformats.org/officeDocument/2006/relationships/image" Target="../media/image62.wmf"/><Relationship Id="rId1" Type="http://schemas.openxmlformats.org/officeDocument/2006/relationships/oleObject" Target="../embeddings/oleObject5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vmlDrawing" Target="../drawings/vmlDrawing30.vml"/><Relationship Id="rId7" Type="http://schemas.openxmlformats.org/officeDocument/2006/relationships/slideLayout" Target="../slideLayouts/slideLayout7.xml"/><Relationship Id="rId6" Type="http://schemas.openxmlformats.org/officeDocument/2006/relationships/image" Target="../media/image65.wmf"/><Relationship Id="rId5" Type="http://schemas.openxmlformats.org/officeDocument/2006/relationships/oleObject" Target="../embeddings/oleObject54.bin"/><Relationship Id="rId4" Type="http://schemas.openxmlformats.org/officeDocument/2006/relationships/image" Target="../media/image64.wmf"/><Relationship Id="rId3" Type="http://schemas.openxmlformats.org/officeDocument/2006/relationships/oleObject" Target="../embeddings/oleObject53.bin"/><Relationship Id="rId2" Type="http://schemas.openxmlformats.org/officeDocument/2006/relationships/image" Target="../media/image63.wmf"/><Relationship Id="rId1" Type="http://schemas.openxmlformats.org/officeDocument/2006/relationships/oleObject" Target="../embeddings/oleObject52.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9.wmf"/><Relationship Id="rId7" Type="http://schemas.openxmlformats.org/officeDocument/2006/relationships/oleObject" Target="../embeddings/oleObject58.bin"/><Relationship Id="rId6" Type="http://schemas.openxmlformats.org/officeDocument/2006/relationships/image" Target="../media/image68.wmf"/><Relationship Id="rId5" Type="http://schemas.openxmlformats.org/officeDocument/2006/relationships/oleObject" Target="../embeddings/oleObject57.bin"/><Relationship Id="rId4" Type="http://schemas.openxmlformats.org/officeDocument/2006/relationships/image" Target="../media/image67.wmf"/><Relationship Id="rId3" Type="http://schemas.openxmlformats.org/officeDocument/2006/relationships/oleObject" Target="../embeddings/oleObject56.bin"/><Relationship Id="rId2" Type="http://schemas.openxmlformats.org/officeDocument/2006/relationships/image" Target="../media/image66.wmf"/><Relationship Id="rId10" Type="http://schemas.openxmlformats.org/officeDocument/2006/relationships/vmlDrawing" Target="../drawings/vmlDrawing31.vml"/><Relationship Id="rId1" Type="http://schemas.openxmlformats.org/officeDocument/2006/relationships/oleObject" Target="../embeddings/oleObject55.bin"/></Relationships>
</file>

<file path=ppt/slides/_rels/slide63.xml.rels><?xml version="1.0" encoding="UTF-8" standalone="yes"?>
<Relationships xmlns="http://schemas.openxmlformats.org/package/2006/relationships"><Relationship Id="rId8" Type="http://schemas.openxmlformats.org/officeDocument/2006/relationships/vmlDrawing" Target="../drawings/vmlDrawing32.vml"/><Relationship Id="rId7" Type="http://schemas.openxmlformats.org/officeDocument/2006/relationships/slideLayout" Target="../slideLayouts/slideLayout7.xml"/><Relationship Id="rId6" Type="http://schemas.openxmlformats.org/officeDocument/2006/relationships/image" Target="../media/image72.wmf"/><Relationship Id="rId5" Type="http://schemas.openxmlformats.org/officeDocument/2006/relationships/oleObject" Target="../embeddings/oleObject61.bin"/><Relationship Id="rId4" Type="http://schemas.openxmlformats.org/officeDocument/2006/relationships/image" Target="../media/image71.emf"/><Relationship Id="rId3" Type="http://schemas.openxmlformats.org/officeDocument/2006/relationships/oleObject" Target="../embeddings/oleObject60.bin"/><Relationship Id="rId2" Type="http://schemas.openxmlformats.org/officeDocument/2006/relationships/image" Target="../media/image70.wmf"/><Relationship Id="rId1" Type="http://schemas.openxmlformats.org/officeDocument/2006/relationships/oleObject" Target="../embeddings/oleObject59.bin"/></Relationships>
</file>

<file path=ppt/slides/_rels/slide64.xml.rels><?xml version="1.0" encoding="UTF-8" standalone="yes"?>
<Relationships xmlns="http://schemas.openxmlformats.org/package/2006/relationships"><Relationship Id="rId8" Type="http://schemas.openxmlformats.org/officeDocument/2006/relationships/vmlDrawing" Target="../drawings/vmlDrawing33.vml"/><Relationship Id="rId7" Type="http://schemas.openxmlformats.org/officeDocument/2006/relationships/slideLayout" Target="../slideLayouts/slideLayout7.xml"/><Relationship Id="rId6" Type="http://schemas.openxmlformats.org/officeDocument/2006/relationships/image" Target="../media/image74.wmf"/><Relationship Id="rId5" Type="http://schemas.openxmlformats.org/officeDocument/2006/relationships/oleObject" Target="../embeddings/oleObject64.bin"/><Relationship Id="rId4" Type="http://schemas.openxmlformats.org/officeDocument/2006/relationships/image" Target="../media/image73.wmf"/><Relationship Id="rId3" Type="http://schemas.openxmlformats.org/officeDocument/2006/relationships/oleObject" Target="../embeddings/oleObject63.bin"/><Relationship Id="rId2" Type="http://schemas.openxmlformats.org/officeDocument/2006/relationships/image" Target="../media/image66.wmf"/><Relationship Id="rId1" Type="http://schemas.openxmlformats.org/officeDocument/2006/relationships/oleObject" Target="../embeddings/oleObject62.bin"/></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8.emf"/><Relationship Id="rId7" Type="http://schemas.openxmlformats.org/officeDocument/2006/relationships/oleObject" Target="../embeddings/oleObject68.bin"/><Relationship Id="rId6" Type="http://schemas.openxmlformats.org/officeDocument/2006/relationships/image" Target="../media/image77.emf"/><Relationship Id="rId5" Type="http://schemas.openxmlformats.org/officeDocument/2006/relationships/oleObject" Target="../embeddings/oleObject67.bin"/><Relationship Id="rId4" Type="http://schemas.openxmlformats.org/officeDocument/2006/relationships/image" Target="../media/image76.emf"/><Relationship Id="rId3" Type="http://schemas.openxmlformats.org/officeDocument/2006/relationships/oleObject" Target="../embeddings/oleObject66.bin"/><Relationship Id="rId2" Type="http://schemas.openxmlformats.org/officeDocument/2006/relationships/image" Target="../media/image75.png"/><Relationship Id="rId10" Type="http://schemas.openxmlformats.org/officeDocument/2006/relationships/vmlDrawing" Target="../drawings/vmlDrawing34.vml"/><Relationship Id="rId1" Type="http://schemas.openxmlformats.org/officeDocument/2006/relationships/oleObject" Target="../embeddings/oleObject65.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9" Type="http://schemas.openxmlformats.org/officeDocument/2006/relationships/oleObject" Target="../embeddings/oleObject73.bin"/><Relationship Id="rId8" Type="http://schemas.openxmlformats.org/officeDocument/2006/relationships/image" Target="../media/image82.wmf"/><Relationship Id="rId7" Type="http://schemas.openxmlformats.org/officeDocument/2006/relationships/oleObject" Target="../embeddings/oleObject72.bin"/><Relationship Id="rId6" Type="http://schemas.openxmlformats.org/officeDocument/2006/relationships/image" Target="../media/image81.wmf"/><Relationship Id="rId5" Type="http://schemas.openxmlformats.org/officeDocument/2006/relationships/oleObject" Target="../embeddings/oleObject71.bin"/><Relationship Id="rId4" Type="http://schemas.openxmlformats.org/officeDocument/2006/relationships/image" Target="../media/image80.wmf"/><Relationship Id="rId3" Type="http://schemas.openxmlformats.org/officeDocument/2006/relationships/oleObject" Target="../embeddings/oleObject70.bin"/><Relationship Id="rId22" Type="http://schemas.openxmlformats.org/officeDocument/2006/relationships/vmlDrawing" Target="../drawings/vmlDrawing35.vml"/><Relationship Id="rId21" Type="http://schemas.openxmlformats.org/officeDocument/2006/relationships/slideLayout" Target="../slideLayouts/slideLayout7.xml"/><Relationship Id="rId20" Type="http://schemas.openxmlformats.org/officeDocument/2006/relationships/image" Target="../media/image88.wmf"/><Relationship Id="rId2" Type="http://schemas.openxmlformats.org/officeDocument/2006/relationships/image" Target="../media/image79.wmf"/><Relationship Id="rId19" Type="http://schemas.openxmlformats.org/officeDocument/2006/relationships/oleObject" Target="../embeddings/oleObject78.bin"/><Relationship Id="rId18" Type="http://schemas.openxmlformats.org/officeDocument/2006/relationships/image" Target="../media/image87.wmf"/><Relationship Id="rId17" Type="http://schemas.openxmlformats.org/officeDocument/2006/relationships/oleObject" Target="../embeddings/oleObject77.bin"/><Relationship Id="rId16" Type="http://schemas.openxmlformats.org/officeDocument/2006/relationships/image" Target="../media/image86.wmf"/><Relationship Id="rId15" Type="http://schemas.openxmlformats.org/officeDocument/2006/relationships/oleObject" Target="../embeddings/oleObject76.bin"/><Relationship Id="rId14" Type="http://schemas.openxmlformats.org/officeDocument/2006/relationships/image" Target="../media/image85.wmf"/><Relationship Id="rId13" Type="http://schemas.openxmlformats.org/officeDocument/2006/relationships/oleObject" Target="../embeddings/oleObject75.bin"/><Relationship Id="rId12" Type="http://schemas.openxmlformats.org/officeDocument/2006/relationships/image" Target="../media/image84.wmf"/><Relationship Id="rId11" Type="http://schemas.openxmlformats.org/officeDocument/2006/relationships/oleObject" Target="../embeddings/oleObject74.bin"/><Relationship Id="rId10" Type="http://schemas.openxmlformats.org/officeDocument/2006/relationships/image" Target="../media/image83.wmf"/><Relationship Id="rId1" Type="http://schemas.openxmlformats.org/officeDocument/2006/relationships/oleObject" Target="../embeddings/oleObject69.bin"/></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PA_矩形 5"/>
          <p:cNvSpPr/>
          <p:nvPr>
            <p:custDataLst>
              <p:tags r:id="rId1"/>
            </p:custDataLst>
          </p:nvPr>
        </p:nvSpPr>
        <p:spPr>
          <a:xfrm>
            <a:off x="0" y="3387725"/>
            <a:ext cx="12190413" cy="3470275"/>
          </a:xfrm>
          <a:prstGeom prst="rect">
            <a:avLst/>
          </a:prstGeom>
          <a:solidFill>
            <a:srgbClr val="E27C68"/>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93187" name="PA_矩形 5"/>
          <p:cNvSpPr/>
          <p:nvPr>
            <p:custDataLst>
              <p:tags r:id="rId2"/>
            </p:custDataLst>
          </p:nvPr>
        </p:nvSpPr>
        <p:spPr>
          <a:xfrm>
            <a:off x="0" y="-22225"/>
            <a:ext cx="12190413" cy="3429000"/>
          </a:xfrm>
          <a:prstGeom prst="rect">
            <a:avLst/>
          </a:prstGeom>
          <a:solidFill>
            <a:srgbClr val="25C1B2"/>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grpSp>
        <p:nvGrpSpPr>
          <p:cNvPr id="2" name="组合 5"/>
          <p:cNvGrpSpPr/>
          <p:nvPr/>
        </p:nvGrpSpPr>
        <p:grpSpPr>
          <a:xfrm>
            <a:off x="0" y="2967038"/>
            <a:ext cx="12190413" cy="838200"/>
            <a:chOff x="0" y="2967038"/>
            <a:chExt cx="12192000" cy="838200"/>
          </a:xfrm>
        </p:grpSpPr>
        <p:sp>
          <p:nvSpPr>
            <p:cNvPr id="142" name="任意多边形 141"/>
            <p:cNvSpPr/>
            <p:nvPr/>
          </p:nvSpPr>
          <p:spPr bwMode="auto">
            <a:xfrm>
              <a:off x="10574126" y="2970213"/>
              <a:ext cx="1617874" cy="809625"/>
            </a:xfrm>
            <a:custGeom>
              <a:avLst/>
              <a:gdLst>
                <a:gd name="connsiteX0" fmla="*/ 412396 w 1617663"/>
                <a:gd name="connsiteY0" fmla="*/ 914 h 809539"/>
                <a:gd name="connsiteX1" fmla="*/ 416561 w 1617663"/>
                <a:gd name="connsiteY1" fmla="*/ 7873 h 809539"/>
                <a:gd name="connsiteX2" fmla="*/ 466548 w 1617663"/>
                <a:gd name="connsiteY2" fmla="*/ 436542 h 809539"/>
                <a:gd name="connsiteX3" fmla="*/ 472102 w 1617663"/>
                <a:gd name="connsiteY3" fmla="*/ 375304 h 809539"/>
                <a:gd name="connsiteX4" fmla="*/ 488765 w 1617663"/>
                <a:gd name="connsiteY4" fmla="*/ 364169 h 809539"/>
                <a:gd name="connsiteX5" fmla="*/ 505427 w 1617663"/>
                <a:gd name="connsiteY5" fmla="*/ 369736 h 809539"/>
                <a:gd name="connsiteX6" fmla="*/ 522090 w 1617663"/>
                <a:gd name="connsiteY6" fmla="*/ 419841 h 809539"/>
                <a:gd name="connsiteX7" fmla="*/ 533198 w 1617663"/>
                <a:gd name="connsiteY7" fmla="*/ 386438 h 809539"/>
                <a:gd name="connsiteX8" fmla="*/ 544306 w 1617663"/>
                <a:gd name="connsiteY8" fmla="*/ 375304 h 809539"/>
                <a:gd name="connsiteX9" fmla="*/ 560969 w 1617663"/>
                <a:gd name="connsiteY9" fmla="*/ 386438 h 809539"/>
                <a:gd name="connsiteX10" fmla="*/ 594294 w 1617663"/>
                <a:gd name="connsiteY10" fmla="*/ 430975 h 809539"/>
                <a:gd name="connsiteX11" fmla="*/ 616510 w 1617663"/>
                <a:gd name="connsiteY11" fmla="*/ 419841 h 809539"/>
                <a:gd name="connsiteX12" fmla="*/ 627619 w 1617663"/>
                <a:gd name="connsiteY12" fmla="*/ 414274 h 809539"/>
                <a:gd name="connsiteX13" fmla="*/ 866447 w 1617663"/>
                <a:gd name="connsiteY13" fmla="*/ 414274 h 809539"/>
                <a:gd name="connsiteX14" fmla="*/ 883109 w 1617663"/>
                <a:gd name="connsiteY14" fmla="*/ 425408 h 809539"/>
                <a:gd name="connsiteX15" fmla="*/ 905326 w 1617663"/>
                <a:gd name="connsiteY15" fmla="*/ 469945 h 809539"/>
                <a:gd name="connsiteX16" fmla="*/ 944205 w 1617663"/>
                <a:gd name="connsiteY16" fmla="*/ 341901 h 809539"/>
                <a:gd name="connsiteX17" fmla="*/ 960867 w 1617663"/>
                <a:gd name="connsiteY17" fmla="*/ 330767 h 809539"/>
                <a:gd name="connsiteX18" fmla="*/ 971975 w 1617663"/>
                <a:gd name="connsiteY18" fmla="*/ 341901 h 809539"/>
                <a:gd name="connsiteX19" fmla="*/ 1010855 w 1617663"/>
                <a:gd name="connsiteY19" fmla="*/ 636958 h 809539"/>
                <a:gd name="connsiteX20" fmla="*/ 1049734 w 1617663"/>
                <a:gd name="connsiteY20" fmla="*/ 13440 h 809539"/>
                <a:gd name="connsiteX21" fmla="*/ 1066396 w 1617663"/>
                <a:gd name="connsiteY21" fmla="*/ 2306 h 809539"/>
                <a:gd name="connsiteX22" fmla="*/ 1083059 w 1617663"/>
                <a:gd name="connsiteY22" fmla="*/ 7873 h 809539"/>
                <a:gd name="connsiteX23" fmla="*/ 1127492 w 1617663"/>
                <a:gd name="connsiteY23" fmla="*/ 436542 h 809539"/>
                <a:gd name="connsiteX24" fmla="*/ 1138600 w 1617663"/>
                <a:gd name="connsiteY24" fmla="*/ 375304 h 809539"/>
                <a:gd name="connsiteX25" fmla="*/ 1155262 w 1617663"/>
                <a:gd name="connsiteY25" fmla="*/ 364169 h 809539"/>
                <a:gd name="connsiteX26" fmla="*/ 1171925 w 1617663"/>
                <a:gd name="connsiteY26" fmla="*/ 369736 h 809539"/>
                <a:gd name="connsiteX27" fmla="*/ 1188587 w 1617663"/>
                <a:gd name="connsiteY27" fmla="*/ 419841 h 809539"/>
                <a:gd name="connsiteX28" fmla="*/ 1194141 w 1617663"/>
                <a:gd name="connsiteY28" fmla="*/ 386438 h 809539"/>
                <a:gd name="connsiteX29" fmla="*/ 1205250 w 1617663"/>
                <a:gd name="connsiteY29" fmla="*/ 375304 h 809539"/>
                <a:gd name="connsiteX30" fmla="*/ 1221912 w 1617663"/>
                <a:gd name="connsiteY30" fmla="*/ 386438 h 809539"/>
                <a:gd name="connsiteX31" fmla="*/ 1255237 w 1617663"/>
                <a:gd name="connsiteY31" fmla="*/ 430975 h 809539"/>
                <a:gd name="connsiteX32" fmla="*/ 1283008 w 1617663"/>
                <a:gd name="connsiteY32" fmla="*/ 419841 h 809539"/>
                <a:gd name="connsiteX33" fmla="*/ 1288562 w 1617663"/>
                <a:gd name="connsiteY33" fmla="*/ 414274 h 809539"/>
                <a:gd name="connsiteX34" fmla="*/ 1482957 w 1617663"/>
                <a:gd name="connsiteY34" fmla="*/ 414274 h 809539"/>
                <a:gd name="connsiteX35" fmla="*/ 1494065 w 1617663"/>
                <a:gd name="connsiteY35" fmla="*/ 419841 h 809539"/>
                <a:gd name="connsiteX36" fmla="*/ 1532944 w 1617663"/>
                <a:gd name="connsiteY36" fmla="*/ 419841 h 809539"/>
                <a:gd name="connsiteX37" fmla="*/ 1544053 w 1617663"/>
                <a:gd name="connsiteY37" fmla="*/ 425408 h 809539"/>
                <a:gd name="connsiteX38" fmla="*/ 1571823 w 1617663"/>
                <a:gd name="connsiteY38" fmla="*/ 469945 h 809539"/>
                <a:gd name="connsiteX39" fmla="*/ 1605148 w 1617663"/>
                <a:gd name="connsiteY39" fmla="*/ 341901 h 809539"/>
                <a:gd name="connsiteX40" fmla="*/ 1617663 w 1617663"/>
                <a:gd name="connsiteY40" fmla="*/ 333538 h 809539"/>
                <a:gd name="connsiteX41" fmla="*/ 1617663 w 1617663"/>
                <a:gd name="connsiteY41" fmla="*/ 431820 h 809539"/>
                <a:gd name="connsiteX42" fmla="*/ 1616257 w 1617663"/>
                <a:gd name="connsiteY42" fmla="*/ 419841 h 809539"/>
                <a:gd name="connsiteX43" fmla="*/ 1588486 w 1617663"/>
                <a:gd name="connsiteY43" fmla="*/ 508914 h 809539"/>
                <a:gd name="connsiteX44" fmla="*/ 1577377 w 1617663"/>
                <a:gd name="connsiteY44" fmla="*/ 514482 h 809539"/>
                <a:gd name="connsiteX45" fmla="*/ 1560715 w 1617663"/>
                <a:gd name="connsiteY45" fmla="*/ 508914 h 809539"/>
                <a:gd name="connsiteX46" fmla="*/ 1521836 w 1617663"/>
                <a:gd name="connsiteY46" fmla="*/ 442109 h 809539"/>
                <a:gd name="connsiteX47" fmla="*/ 1344103 w 1617663"/>
                <a:gd name="connsiteY47" fmla="*/ 442109 h 809539"/>
                <a:gd name="connsiteX48" fmla="*/ 1332995 w 1617663"/>
                <a:gd name="connsiteY48" fmla="*/ 442109 h 809539"/>
                <a:gd name="connsiteX49" fmla="*/ 1294116 w 1617663"/>
                <a:gd name="connsiteY49" fmla="*/ 442109 h 809539"/>
                <a:gd name="connsiteX50" fmla="*/ 1260791 w 1617663"/>
                <a:gd name="connsiteY50" fmla="*/ 453243 h 809539"/>
                <a:gd name="connsiteX51" fmla="*/ 1238575 w 1617663"/>
                <a:gd name="connsiteY51" fmla="*/ 453243 h 809539"/>
                <a:gd name="connsiteX52" fmla="*/ 1216358 w 1617663"/>
                <a:gd name="connsiteY52" fmla="*/ 425408 h 809539"/>
                <a:gd name="connsiteX53" fmla="*/ 1205250 w 1617663"/>
                <a:gd name="connsiteY53" fmla="*/ 469945 h 809539"/>
                <a:gd name="connsiteX54" fmla="*/ 1194141 w 1617663"/>
                <a:gd name="connsiteY54" fmla="*/ 481079 h 809539"/>
                <a:gd name="connsiteX55" fmla="*/ 1177479 w 1617663"/>
                <a:gd name="connsiteY55" fmla="*/ 469945 h 809539"/>
                <a:gd name="connsiteX56" fmla="*/ 1160817 w 1617663"/>
                <a:gd name="connsiteY56" fmla="*/ 430975 h 809539"/>
                <a:gd name="connsiteX57" fmla="*/ 1144154 w 1617663"/>
                <a:gd name="connsiteY57" fmla="*/ 559019 h 809539"/>
                <a:gd name="connsiteX58" fmla="*/ 1127492 w 1617663"/>
                <a:gd name="connsiteY58" fmla="*/ 570153 h 809539"/>
                <a:gd name="connsiteX59" fmla="*/ 1110829 w 1617663"/>
                <a:gd name="connsiteY59" fmla="*/ 559019 h 809539"/>
                <a:gd name="connsiteX60" fmla="*/ 1071950 w 1617663"/>
                <a:gd name="connsiteY60" fmla="*/ 186021 h 809539"/>
                <a:gd name="connsiteX61" fmla="*/ 1027517 w 1617663"/>
                <a:gd name="connsiteY61" fmla="*/ 798405 h 809539"/>
                <a:gd name="connsiteX62" fmla="*/ 1016409 w 1617663"/>
                <a:gd name="connsiteY62" fmla="*/ 809539 h 809539"/>
                <a:gd name="connsiteX63" fmla="*/ 999746 w 1617663"/>
                <a:gd name="connsiteY63" fmla="*/ 798405 h 809539"/>
                <a:gd name="connsiteX64" fmla="*/ 949759 w 1617663"/>
                <a:gd name="connsiteY64" fmla="*/ 419841 h 809539"/>
                <a:gd name="connsiteX65" fmla="*/ 927542 w 1617663"/>
                <a:gd name="connsiteY65" fmla="*/ 508914 h 809539"/>
                <a:gd name="connsiteX66" fmla="*/ 910880 w 1617663"/>
                <a:gd name="connsiteY66" fmla="*/ 514482 h 809539"/>
                <a:gd name="connsiteX67" fmla="*/ 894217 w 1617663"/>
                <a:gd name="connsiteY67" fmla="*/ 508914 h 809539"/>
                <a:gd name="connsiteX68" fmla="*/ 855338 w 1617663"/>
                <a:gd name="connsiteY68" fmla="*/ 436542 h 809539"/>
                <a:gd name="connsiteX69" fmla="*/ 633173 w 1617663"/>
                <a:gd name="connsiteY69" fmla="*/ 442109 h 809539"/>
                <a:gd name="connsiteX70" fmla="*/ 594294 w 1617663"/>
                <a:gd name="connsiteY70" fmla="*/ 453243 h 809539"/>
                <a:gd name="connsiteX71" fmla="*/ 572077 w 1617663"/>
                <a:gd name="connsiteY71" fmla="*/ 453243 h 809539"/>
                <a:gd name="connsiteX72" fmla="*/ 555415 w 1617663"/>
                <a:gd name="connsiteY72" fmla="*/ 425408 h 809539"/>
                <a:gd name="connsiteX73" fmla="*/ 544306 w 1617663"/>
                <a:gd name="connsiteY73" fmla="*/ 469945 h 809539"/>
                <a:gd name="connsiteX74" fmla="*/ 527644 w 1617663"/>
                <a:gd name="connsiteY74" fmla="*/ 481079 h 809539"/>
                <a:gd name="connsiteX75" fmla="*/ 510981 w 1617663"/>
                <a:gd name="connsiteY75" fmla="*/ 469945 h 809539"/>
                <a:gd name="connsiteX76" fmla="*/ 499873 w 1617663"/>
                <a:gd name="connsiteY76" fmla="*/ 430975 h 809539"/>
                <a:gd name="connsiteX77" fmla="*/ 477657 w 1617663"/>
                <a:gd name="connsiteY77" fmla="*/ 559019 h 809539"/>
                <a:gd name="connsiteX78" fmla="*/ 460994 w 1617663"/>
                <a:gd name="connsiteY78" fmla="*/ 570153 h 809539"/>
                <a:gd name="connsiteX79" fmla="*/ 449886 w 1617663"/>
                <a:gd name="connsiteY79" fmla="*/ 559019 h 809539"/>
                <a:gd name="connsiteX80" fmla="*/ 405453 w 1617663"/>
                <a:gd name="connsiteY80" fmla="*/ 186021 h 809539"/>
                <a:gd name="connsiteX81" fmla="*/ 366574 w 1617663"/>
                <a:gd name="connsiteY81" fmla="*/ 798405 h 809539"/>
                <a:gd name="connsiteX82" fmla="*/ 349911 w 1617663"/>
                <a:gd name="connsiteY82" fmla="*/ 809539 h 809539"/>
                <a:gd name="connsiteX83" fmla="*/ 333249 w 1617663"/>
                <a:gd name="connsiteY83" fmla="*/ 798405 h 809539"/>
                <a:gd name="connsiteX84" fmla="*/ 288816 w 1617663"/>
                <a:gd name="connsiteY84" fmla="*/ 419841 h 809539"/>
                <a:gd name="connsiteX85" fmla="*/ 261045 w 1617663"/>
                <a:gd name="connsiteY85" fmla="*/ 508914 h 809539"/>
                <a:gd name="connsiteX86" fmla="*/ 249937 w 1617663"/>
                <a:gd name="connsiteY86" fmla="*/ 514482 h 809539"/>
                <a:gd name="connsiteX87" fmla="*/ 233274 w 1617663"/>
                <a:gd name="connsiteY87" fmla="*/ 508914 h 809539"/>
                <a:gd name="connsiteX88" fmla="*/ 194395 w 1617663"/>
                <a:gd name="connsiteY88" fmla="*/ 442109 h 809539"/>
                <a:gd name="connsiteX89" fmla="*/ 16662 w 1617663"/>
                <a:gd name="connsiteY89" fmla="*/ 442109 h 809539"/>
                <a:gd name="connsiteX90" fmla="*/ 0 w 1617663"/>
                <a:gd name="connsiteY90" fmla="*/ 430975 h 809539"/>
                <a:gd name="connsiteX91" fmla="*/ 16662 w 1617663"/>
                <a:gd name="connsiteY91" fmla="*/ 419841 h 809539"/>
                <a:gd name="connsiteX92" fmla="*/ 199949 w 1617663"/>
                <a:gd name="connsiteY92" fmla="*/ 419841 h 809539"/>
                <a:gd name="connsiteX93" fmla="*/ 216612 w 1617663"/>
                <a:gd name="connsiteY93" fmla="*/ 425408 h 809539"/>
                <a:gd name="connsiteX94" fmla="*/ 238828 w 1617663"/>
                <a:gd name="connsiteY94" fmla="*/ 469945 h 809539"/>
                <a:gd name="connsiteX95" fmla="*/ 277707 w 1617663"/>
                <a:gd name="connsiteY95" fmla="*/ 341901 h 809539"/>
                <a:gd name="connsiteX96" fmla="*/ 294370 w 1617663"/>
                <a:gd name="connsiteY96" fmla="*/ 330767 h 809539"/>
                <a:gd name="connsiteX97" fmla="*/ 311032 w 1617663"/>
                <a:gd name="connsiteY97" fmla="*/ 341901 h 809539"/>
                <a:gd name="connsiteX98" fmla="*/ 344357 w 1617663"/>
                <a:gd name="connsiteY98" fmla="*/ 636958 h 809539"/>
                <a:gd name="connsiteX99" fmla="*/ 388790 w 1617663"/>
                <a:gd name="connsiteY99" fmla="*/ 13440 h 809539"/>
                <a:gd name="connsiteX100" fmla="*/ 399899 w 1617663"/>
                <a:gd name="connsiteY100" fmla="*/ 2306 h 809539"/>
                <a:gd name="connsiteX101" fmla="*/ 412396 w 1617663"/>
                <a:gd name="connsiteY101" fmla="*/ 914 h 80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17663" h="809539">
                  <a:moveTo>
                    <a:pt x="412396" y="914"/>
                  </a:moveTo>
                  <a:cubicBezTo>
                    <a:pt x="415173" y="2306"/>
                    <a:pt x="416561" y="5090"/>
                    <a:pt x="416561" y="7873"/>
                  </a:cubicBezTo>
                  <a:cubicBezTo>
                    <a:pt x="416561" y="7873"/>
                    <a:pt x="416561" y="7873"/>
                    <a:pt x="466548" y="436542"/>
                  </a:cubicBezTo>
                  <a:cubicBezTo>
                    <a:pt x="466548" y="436542"/>
                    <a:pt x="466548" y="436542"/>
                    <a:pt x="472102" y="375304"/>
                  </a:cubicBezTo>
                  <a:cubicBezTo>
                    <a:pt x="477657" y="369736"/>
                    <a:pt x="483211" y="364169"/>
                    <a:pt x="488765" y="364169"/>
                  </a:cubicBezTo>
                  <a:cubicBezTo>
                    <a:pt x="494319" y="364169"/>
                    <a:pt x="505427" y="364169"/>
                    <a:pt x="505427" y="369736"/>
                  </a:cubicBezTo>
                  <a:cubicBezTo>
                    <a:pt x="505427" y="369736"/>
                    <a:pt x="505427" y="369736"/>
                    <a:pt x="522090" y="419841"/>
                  </a:cubicBezTo>
                  <a:cubicBezTo>
                    <a:pt x="522090" y="419841"/>
                    <a:pt x="522090" y="419841"/>
                    <a:pt x="533198" y="386438"/>
                  </a:cubicBezTo>
                  <a:cubicBezTo>
                    <a:pt x="533198" y="380871"/>
                    <a:pt x="538752" y="380871"/>
                    <a:pt x="544306" y="375304"/>
                  </a:cubicBezTo>
                  <a:cubicBezTo>
                    <a:pt x="549860" y="375304"/>
                    <a:pt x="555415" y="380871"/>
                    <a:pt x="560969" y="386438"/>
                  </a:cubicBezTo>
                  <a:cubicBezTo>
                    <a:pt x="560969" y="386438"/>
                    <a:pt x="560969" y="386438"/>
                    <a:pt x="594294" y="430975"/>
                  </a:cubicBezTo>
                  <a:cubicBezTo>
                    <a:pt x="594294" y="430975"/>
                    <a:pt x="594294" y="430975"/>
                    <a:pt x="616510" y="419841"/>
                  </a:cubicBezTo>
                  <a:cubicBezTo>
                    <a:pt x="622064" y="414274"/>
                    <a:pt x="622064" y="414274"/>
                    <a:pt x="627619" y="414274"/>
                  </a:cubicBezTo>
                  <a:cubicBezTo>
                    <a:pt x="627619" y="414274"/>
                    <a:pt x="627619" y="414274"/>
                    <a:pt x="866447" y="414274"/>
                  </a:cubicBezTo>
                  <a:cubicBezTo>
                    <a:pt x="872001" y="414274"/>
                    <a:pt x="877555" y="419841"/>
                    <a:pt x="883109" y="425408"/>
                  </a:cubicBezTo>
                  <a:cubicBezTo>
                    <a:pt x="883109" y="425408"/>
                    <a:pt x="883109" y="425408"/>
                    <a:pt x="905326" y="469945"/>
                  </a:cubicBezTo>
                  <a:cubicBezTo>
                    <a:pt x="905326" y="469945"/>
                    <a:pt x="905326" y="469945"/>
                    <a:pt x="944205" y="341901"/>
                  </a:cubicBezTo>
                  <a:cubicBezTo>
                    <a:pt x="944205" y="336334"/>
                    <a:pt x="949759" y="330767"/>
                    <a:pt x="960867" y="330767"/>
                  </a:cubicBezTo>
                  <a:cubicBezTo>
                    <a:pt x="966421" y="330767"/>
                    <a:pt x="971975" y="336334"/>
                    <a:pt x="971975" y="341901"/>
                  </a:cubicBezTo>
                  <a:cubicBezTo>
                    <a:pt x="971975" y="341901"/>
                    <a:pt x="971975" y="341901"/>
                    <a:pt x="1010855" y="636958"/>
                  </a:cubicBezTo>
                  <a:cubicBezTo>
                    <a:pt x="1010855" y="636958"/>
                    <a:pt x="1010855" y="636958"/>
                    <a:pt x="1049734" y="13440"/>
                  </a:cubicBezTo>
                  <a:cubicBezTo>
                    <a:pt x="1049734" y="7873"/>
                    <a:pt x="1060842" y="2306"/>
                    <a:pt x="1066396" y="2306"/>
                  </a:cubicBezTo>
                  <a:cubicBezTo>
                    <a:pt x="1071950" y="-3261"/>
                    <a:pt x="1083059" y="2306"/>
                    <a:pt x="1083059" y="7873"/>
                  </a:cubicBezTo>
                  <a:cubicBezTo>
                    <a:pt x="1083059" y="7873"/>
                    <a:pt x="1083059" y="7873"/>
                    <a:pt x="1127492" y="436542"/>
                  </a:cubicBezTo>
                  <a:cubicBezTo>
                    <a:pt x="1127492" y="436542"/>
                    <a:pt x="1127492" y="436542"/>
                    <a:pt x="1138600" y="375304"/>
                  </a:cubicBezTo>
                  <a:cubicBezTo>
                    <a:pt x="1138600" y="369736"/>
                    <a:pt x="1144154" y="364169"/>
                    <a:pt x="1155262" y="364169"/>
                  </a:cubicBezTo>
                  <a:cubicBezTo>
                    <a:pt x="1160817" y="364169"/>
                    <a:pt x="1166371" y="364169"/>
                    <a:pt x="1171925" y="369736"/>
                  </a:cubicBezTo>
                  <a:cubicBezTo>
                    <a:pt x="1171925" y="369736"/>
                    <a:pt x="1171925" y="369736"/>
                    <a:pt x="1188587" y="419841"/>
                  </a:cubicBezTo>
                  <a:cubicBezTo>
                    <a:pt x="1188587" y="419841"/>
                    <a:pt x="1188587" y="419841"/>
                    <a:pt x="1194141" y="386438"/>
                  </a:cubicBezTo>
                  <a:cubicBezTo>
                    <a:pt x="1194141" y="380871"/>
                    <a:pt x="1199695" y="380871"/>
                    <a:pt x="1205250" y="375304"/>
                  </a:cubicBezTo>
                  <a:cubicBezTo>
                    <a:pt x="1216358" y="375304"/>
                    <a:pt x="1221912" y="380871"/>
                    <a:pt x="1221912" y="386438"/>
                  </a:cubicBezTo>
                  <a:cubicBezTo>
                    <a:pt x="1221912" y="386438"/>
                    <a:pt x="1221912" y="386438"/>
                    <a:pt x="1255237" y="430975"/>
                  </a:cubicBezTo>
                  <a:cubicBezTo>
                    <a:pt x="1255237" y="430975"/>
                    <a:pt x="1255237" y="430975"/>
                    <a:pt x="1283008" y="419841"/>
                  </a:cubicBezTo>
                  <a:cubicBezTo>
                    <a:pt x="1283008" y="414274"/>
                    <a:pt x="1288562" y="414274"/>
                    <a:pt x="1288562" y="414274"/>
                  </a:cubicBezTo>
                  <a:cubicBezTo>
                    <a:pt x="1288562" y="414274"/>
                    <a:pt x="1288562" y="414274"/>
                    <a:pt x="1482957" y="414274"/>
                  </a:cubicBezTo>
                  <a:cubicBezTo>
                    <a:pt x="1488511" y="414274"/>
                    <a:pt x="1488511" y="414274"/>
                    <a:pt x="1494065" y="419841"/>
                  </a:cubicBezTo>
                  <a:cubicBezTo>
                    <a:pt x="1494065" y="419841"/>
                    <a:pt x="1494065" y="419841"/>
                    <a:pt x="1532944" y="419841"/>
                  </a:cubicBezTo>
                  <a:cubicBezTo>
                    <a:pt x="1538498" y="419841"/>
                    <a:pt x="1544053" y="419841"/>
                    <a:pt x="1544053" y="425408"/>
                  </a:cubicBezTo>
                  <a:cubicBezTo>
                    <a:pt x="1544053" y="425408"/>
                    <a:pt x="1544053" y="425408"/>
                    <a:pt x="1571823" y="469945"/>
                  </a:cubicBezTo>
                  <a:cubicBezTo>
                    <a:pt x="1571823" y="469945"/>
                    <a:pt x="1571823" y="469945"/>
                    <a:pt x="1605148" y="341901"/>
                  </a:cubicBezTo>
                  <a:lnTo>
                    <a:pt x="1617663" y="333538"/>
                  </a:lnTo>
                  <a:lnTo>
                    <a:pt x="1617663" y="431820"/>
                  </a:lnTo>
                  <a:lnTo>
                    <a:pt x="1616257" y="419841"/>
                  </a:lnTo>
                  <a:cubicBezTo>
                    <a:pt x="1616257" y="419841"/>
                    <a:pt x="1616257" y="419841"/>
                    <a:pt x="1588486" y="508914"/>
                  </a:cubicBezTo>
                  <a:cubicBezTo>
                    <a:pt x="1588486" y="514482"/>
                    <a:pt x="1582932" y="514482"/>
                    <a:pt x="1577377" y="514482"/>
                  </a:cubicBezTo>
                  <a:cubicBezTo>
                    <a:pt x="1571823" y="520049"/>
                    <a:pt x="1560715" y="514482"/>
                    <a:pt x="1560715" y="508914"/>
                  </a:cubicBezTo>
                  <a:cubicBezTo>
                    <a:pt x="1560715" y="508914"/>
                    <a:pt x="1560715" y="508914"/>
                    <a:pt x="1521836" y="442109"/>
                  </a:cubicBezTo>
                  <a:cubicBezTo>
                    <a:pt x="1521836" y="442109"/>
                    <a:pt x="1521836" y="442109"/>
                    <a:pt x="1344103" y="442109"/>
                  </a:cubicBezTo>
                  <a:cubicBezTo>
                    <a:pt x="1338549" y="442109"/>
                    <a:pt x="1338549" y="442109"/>
                    <a:pt x="1332995" y="442109"/>
                  </a:cubicBezTo>
                  <a:cubicBezTo>
                    <a:pt x="1332995" y="442109"/>
                    <a:pt x="1332995" y="442109"/>
                    <a:pt x="1294116" y="442109"/>
                  </a:cubicBezTo>
                  <a:cubicBezTo>
                    <a:pt x="1294116" y="442109"/>
                    <a:pt x="1294116" y="442109"/>
                    <a:pt x="1260791" y="453243"/>
                  </a:cubicBezTo>
                  <a:cubicBezTo>
                    <a:pt x="1249683" y="458810"/>
                    <a:pt x="1238575" y="458810"/>
                    <a:pt x="1238575" y="453243"/>
                  </a:cubicBezTo>
                  <a:cubicBezTo>
                    <a:pt x="1238575" y="453243"/>
                    <a:pt x="1238575" y="453243"/>
                    <a:pt x="1216358" y="425408"/>
                  </a:cubicBezTo>
                  <a:cubicBezTo>
                    <a:pt x="1216358" y="425408"/>
                    <a:pt x="1216358" y="425408"/>
                    <a:pt x="1205250" y="469945"/>
                  </a:cubicBezTo>
                  <a:cubicBezTo>
                    <a:pt x="1205250" y="475512"/>
                    <a:pt x="1199695" y="481079"/>
                    <a:pt x="1194141" y="481079"/>
                  </a:cubicBezTo>
                  <a:cubicBezTo>
                    <a:pt x="1188587" y="481079"/>
                    <a:pt x="1177479" y="475512"/>
                    <a:pt x="1177479" y="469945"/>
                  </a:cubicBezTo>
                  <a:cubicBezTo>
                    <a:pt x="1177479" y="469945"/>
                    <a:pt x="1177479" y="469945"/>
                    <a:pt x="1160817" y="430975"/>
                  </a:cubicBezTo>
                  <a:cubicBezTo>
                    <a:pt x="1160817" y="430975"/>
                    <a:pt x="1160817" y="430975"/>
                    <a:pt x="1144154" y="559019"/>
                  </a:cubicBezTo>
                  <a:cubicBezTo>
                    <a:pt x="1144154" y="564586"/>
                    <a:pt x="1133046" y="570153"/>
                    <a:pt x="1127492" y="570153"/>
                  </a:cubicBezTo>
                  <a:cubicBezTo>
                    <a:pt x="1121937" y="570153"/>
                    <a:pt x="1110829" y="564586"/>
                    <a:pt x="1110829" y="559019"/>
                  </a:cubicBezTo>
                  <a:cubicBezTo>
                    <a:pt x="1110829" y="559019"/>
                    <a:pt x="1110829" y="559019"/>
                    <a:pt x="1071950" y="186021"/>
                  </a:cubicBezTo>
                  <a:cubicBezTo>
                    <a:pt x="1071950" y="186021"/>
                    <a:pt x="1071950" y="186021"/>
                    <a:pt x="1027517" y="798405"/>
                  </a:cubicBezTo>
                  <a:cubicBezTo>
                    <a:pt x="1027517" y="803972"/>
                    <a:pt x="1021963" y="809539"/>
                    <a:pt x="1016409" y="809539"/>
                  </a:cubicBezTo>
                  <a:cubicBezTo>
                    <a:pt x="1005300" y="809539"/>
                    <a:pt x="999746" y="809539"/>
                    <a:pt x="999746" y="798405"/>
                  </a:cubicBezTo>
                  <a:cubicBezTo>
                    <a:pt x="999746" y="798405"/>
                    <a:pt x="999746" y="798405"/>
                    <a:pt x="949759" y="419841"/>
                  </a:cubicBezTo>
                  <a:cubicBezTo>
                    <a:pt x="949759" y="419841"/>
                    <a:pt x="949759" y="419841"/>
                    <a:pt x="927542" y="508914"/>
                  </a:cubicBezTo>
                  <a:cubicBezTo>
                    <a:pt x="921988" y="514482"/>
                    <a:pt x="916434" y="514482"/>
                    <a:pt x="910880" y="514482"/>
                  </a:cubicBezTo>
                  <a:cubicBezTo>
                    <a:pt x="905326" y="520049"/>
                    <a:pt x="899772" y="514482"/>
                    <a:pt x="894217" y="508914"/>
                  </a:cubicBezTo>
                  <a:cubicBezTo>
                    <a:pt x="894217" y="508914"/>
                    <a:pt x="894217" y="508914"/>
                    <a:pt x="855338" y="436542"/>
                  </a:cubicBezTo>
                  <a:cubicBezTo>
                    <a:pt x="855338" y="436542"/>
                    <a:pt x="855338" y="436542"/>
                    <a:pt x="633173" y="442109"/>
                  </a:cubicBezTo>
                  <a:cubicBezTo>
                    <a:pt x="633173" y="442109"/>
                    <a:pt x="633173" y="442109"/>
                    <a:pt x="594294" y="453243"/>
                  </a:cubicBezTo>
                  <a:cubicBezTo>
                    <a:pt x="588739" y="458810"/>
                    <a:pt x="577631" y="458810"/>
                    <a:pt x="572077" y="453243"/>
                  </a:cubicBezTo>
                  <a:cubicBezTo>
                    <a:pt x="572077" y="453243"/>
                    <a:pt x="572077" y="453243"/>
                    <a:pt x="555415" y="425408"/>
                  </a:cubicBezTo>
                  <a:cubicBezTo>
                    <a:pt x="555415" y="425408"/>
                    <a:pt x="555415" y="425408"/>
                    <a:pt x="544306" y="469945"/>
                  </a:cubicBezTo>
                  <a:cubicBezTo>
                    <a:pt x="544306" y="475512"/>
                    <a:pt x="538752" y="481079"/>
                    <a:pt x="527644" y="481079"/>
                  </a:cubicBezTo>
                  <a:cubicBezTo>
                    <a:pt x="522090" y="481079"/>
                    <a:pt x="516536" y="475512"/>
                    <a:pt x="510981" y="469945"/>
                  </a:cubicBezTo>
                  <a:cubicBezTo>
                    <a:pt x="510981" y="469945"/>
                    <a:pt x="510981" y="469945"/>
                    <a:pt x="499873" y="430975"/>
                  </a:cubicBezTo>
                  <a:cubicBezTo>
                    <a:pt x="499873" y="430975"/>
                    <a:pt x="499873" y="430975"/>
                    <a:pt x="477657" y="559019"/>
                  </a:cubicBezTo>
                  <a:cubicBezTo>
                    <a:pt x="477657" y="564586"/>
                    <a:pt x="472102" y="570153"/>
                    <a:pt x="460994" y="570153"/>
                  </a:cubicBezTo>
                  <a:cubicBezTo>
                    <a:pt x="455440" y="570153"/>
                    <a:pt x="449886" y="564586"/>
                    <a:pt x="449886" y="559019"/>
                  </a:cubicBezTo>
                  <a:cubicBezTo>
                    <a:pt x="449886" y="559019"/>
                    <a:pt x="449886" y="559019"/>
                    <a:pt x="405453" y="186021"/>
                  </a:cubicBezTo>
                  <a:cubicBezTo>
                    <a:pt x="405453" y="186021"/>
                    <a:pt x="405453" y="186021"/>
                    <a:pt x="366574" y="798405"/>
                  </a:cubicBezTo>
                  <a:cubicBezTo>
                    <a:pt x="366574" y="803972"/>
                    <a:pt x="355465" y="809539"/>
                    <a:pt x="349911" y="809539"/>
                  </a:cubicBezTo>
                  <a:cubicBezTo>
                    <a:pt x="344357" y="809539"/>
                    <a:pt x="333249" y="809539"/>
                    <a:pt x="333249" y="798405"/>
                  </a:cubicBezTo>
                  <a:cubicBezTo>
                    <a:pt x="333249" y="798405"/>
                    <a:pt x="333249" y="798405"/>
                    <a:pt x="288816" y="419841"/>
                  </a:cubicBezTo>
                  <a:cubicBezTo>
                    <a:pt x="288816" y="419841"/>
                    <a:pt x="288816" y="419841"/>
                    <a:pt x="261045" y="508914"/>
                  </a:cubicBezTo>
                  <a:cubicBezTo>
                    <a:pt x="261045" y="514482"/>
                    <a:pt x="255491" y="514482"/>
                    <a:pt x="249937" y="514482"/>
                  </a:cubicBezTo>
                  <a:cubicBezTo>
                    <a:pt x="238828" y="520049"/>
                    <a:pt x="233274" y="514482"/>
                    <a:pt x="233274" y="508914"/>
                  </a:cubicBezTo>
                  <a:cubicBezTo>
                    <a:pt x="233274" y="508914"/>
                    <a:pt x="233274" y="508914"/>
                    <a:pt x="194395" y="442109"/>
                  </a:cubicBezTo>
                  <a:cubicBezTo>
                    <a:pt x="194395" y="442109"/>
                    <a:pt x="194395" y="442109"/>
                    <a:pt x="16662" y="442109"/>
                  </a:cubicBezTo>
                  <a:cubicBezTo>
                    <a:pt x="5554" y="442109"/>
                    <a:pt x="0" y="436542"/>
                    <a:pt x="0" y="430975"/>
                  </a:cubicBezTo>
                  <a:cubicBezTo>
                    <a:pt x="0" y="425408"/>
                    <a:pt x="5554" y="419841"/>
                    <a:pt x="16662" y="419841"/>
                  </a:cubicBezTo>
                  <a:cubicBezTo>
                    <a:pt x="16662" y="419841"/>
                    <a:pt x="16662" y="419841"/>
                    <a:pt x="199949" y="419841"/>
                  </a:cubicBezTo>
                  <a:cubicBezTo>
                    <a:pt x="205503" y="419841"/>
                    <a:pt x="216612" y="419841"/>
                    <a:pt x="216612" y="425408"/>
                  </a:cubicBezTo>
                  <a:cubicBezTo>
                    <a:pt x="216612" y="425408"/>
                    <a:pt x="216612" y="425408"/>
                    <a:pt x="238828" y="469945"/>
                  </a:cubicBezTo>
                  <a:cubicBezTo>
                    <a:pt x="238828" y="469945"/>
                    <a:pt x="238828" y="469945"/>
                    <a:pt x="277707" y="341901"/>
                  </a:cubicBezTo>
                  <a:cubicBezTo>
                    <a:pt x="277707" y="336334"/>
                    <a:pt x="288816" y="330767"/>
                    <a:pt x="294370" y="330767"/>
                  </a:cubicBezTo>
                  <a:cubicBezTo>
                    <a:pt x="299924" y="330767"/>
                    <a:pt x="311032" y="336334"/>
                    <a:pt x="311032" y="341901"/>
                  </a:cubicBezTo>
                  <a:cubicBezTo>
                    <a:pt x="311032" y="341901"/>
                    <a:pt x="311032" y="341901"/>
                    <a:pt x="344357" y="636958"/>
                  </a:cubicBezTo>
                  <a:cubicBezTo>
                    <a:pt x="344357" y="636958"/>
                    <a:pt x="344357" y="636958"/>
                    <a:pt x="388790" y="13440"/>
                  </a:cubicBezTo>
                  <a:cubicBezTo>
                    <a:pt x="388790" y="7873"/>
                    <a:pt x="394344" y="2306"/>
                    <a:pt x="399899" y="2306"/>
                  </a:cubicBezTo>
                  <a:cubicBezTo>
                    <a:pt x="405453" y="-477"/>
                    <a:pt x="409619" y="-477"/>
                    <a:pt x="412396" y="914"/>
                  </a:cubicBezTo>
                  <a:close/>
                </a:path>
              </a:pathLst>
            </a:custGeom>
            <a:solidFill>
              <a:schemeClr val="bg1">
                <a:lumMod val="8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3" name="组合 257"/>
            <p:cNvGrpSpPr/>
            <p:nvPr/>
          </p:nvGrpSpPr>
          <p:grpSpPr bwMode="auto">
            <a:xfrm>
              <a:off x="4329112" y="2967038"/>
              <a:ext cx="6281738" cy="838200"/>
              <a:chOff x="3852862" y="2982912"/>
              <a:chExt cx="6281738" cy="838200"/>
            </a:xfrm>
            <a:solidFill>
              <a:schemeClr val="bg1">
                <a:lumMod val="85000"/>
              </a:schemeClr>
            </a:solidFill>
          </p:grpSpPr>
          <p:sp>
            <p:nvSpPr>
              <p:cNvPr id="203" name="Freeform 47"/>
              <p:cNvSpPr/>
              <p:nvPr/>
            </p:nvSpPr>
            <p:spPr bwMode="auto">
              <a:xfrm>
                <a:off x="8040687" y="2982912"/>
                <a:ext cx="2093913" cy="812800"/>
              </a:xfrm>
              <a:custGeom>
                <a:avLst/>
                <a:gdLst>
                  <a:gd name="T0" fmla="*/ 351 w 377"/>
                  <a:gd name="T1" fmla="*/ 76 h 146"/>
                  <a:gd name="T2" fmla="*/ 337 w 377"/>
                  <a:gd name="T3" fmla="*/ 68 h 146"/>
                  <a:gd name="T4" fmla="*/ 330 w 377"/>
                  <a:gd name="T5" fmla="*/ 67 h 146"/>
                  <a:gd name="T6" fmla="*/ 323 w 377"/>
                  <a:gd name="T7" fmla="*/ 79 h 146"/>
                  <a:gd name="T8" fmla="*/ 309 w 377"/>
                  <a:gd name="T9" fmla="*/ 3 h 146"/>
                  <a:gd name="T10" fmla="*/ 295 w 377"/>
                  <a:gd name="T11" fmla="*/ 62 h 146"/>
                  <a:gd name="T12" fmla="*/ 283 w 377"/>
                  <a:gd name="T13" fmla="*/ 85 h 146"/>
                  <a:gd name="T14" fmla="*/ 269 w 377"/>
                  <a:gd name="T15" fmla="*/ 76 h 146"/>
                  <a:gd name="T16" fmla="*/ 231 w 377"/>
                  <a:gd name="T17" fmla="*/ 76 h 146"/>
                  <a:gd name="T18" fmla="*/ 217 w 377"/>
                  <a:gd name="T19" fmla="*/ 68 h 146"/>
                  <a:gd name="T20" fmla="*/ 211 w 377"/>
                  <a:gd name="T21" fmla="*/ 67 h 146"/>
                  <a:gd name="T22" fmla="*/ 203 w 377"/>
                  <a:gd name="T23" fmla="*/ 79 h 146"/>
                  <a:gd name="T24" fmla="*/ 189 w 377"/>
                  <a:gd name="T25" fmla="*/ 3 h 146"/>
                  <a:gd name="T26" fmla="*/ 175 w 377"/>
                  <a:gd name="T27" fmla="*/ 62 h 146"/>
                  <a:gd name="T28" fmla="*/ 163 w 377"/>
                  <a:gd name="T29" fmla="*/ 85 h 146"/>
                  <a:gd name="T30" fmla="*/ 113 w 377"/>
                  <a:gd name="T31" fmla="*/ 75 h 146"/>
                  <a:gd name="T32" fmla="*/ 101 w 377"/>
                  <a:gd name="T33" fmla="*/ 70 h 146"/>
                  <a:gd name="T34" fmla="*/ 94 w 377"/>
                  <a:gd name="T35" fmla="*/ 76 h 146"/>
                  <a:gd name="T36" fmla="*/ 85 w 377"/>
                  <a:gd name="T37" fmla="*/ 68 h 146"/>
                  <a:gd name="T38" fmla="*/ 72 w 377"/>
                  <a:gd name="T39" fmla="*/ 1 h 146"/>
                  <a:gd name="T40" fmla="*/ 62 w 377"/>
                  <a:gd name="T41" fmla="*/ 115 h 146"/>
                  <a:gd name="T42" fmla="*/ 50 w 377"/>
                  <a:gd name="T43" fmla="*/ 62 h 146"/>
                  <a:gd name="T44" fmla="*/ 36 w 377"/>
                  <a:gd name="T45" fmla="*/ 76 h 146"/>
                  <a:gd name="T46" fmla="*/ 3 w 377"/>
                  <a:gd name="T47" fmla="*/ 80 h 146"/>
                  <a:gd name="T48" fmla="*/ 45 w 377"/>
                  <a:gd name="T49" fmla="*/ 93 h 146"/>
                  <a:gd name="T50" fmla="*/ 60 w 377"/>
                  <a:gd name="T51" fmla="*/ 144 h 146"/>
                  <a:gd name="T52" fmla="*/ 66 w 377"/>
                  <a:gd name="T53" fmla="*/ 144 h 146"/>
                  <a:gd name="T54" fmla="*/ 83 w 377"/>
                  <a:gd name="T55" fmla="*/ 103 h 146"/>
                  <a:gd name="T56" fmla="*/ 92 w 377"/>
                  <a:gd name="T57" fmla="*/ 85 h 146"/>
                  <a:gd name="T58" fmla="*/ 100 w 377"/>
                  <a:gd name="T59" fmla="*/ 77 h 146"/>
                  <a:gd name="T60" fmla="*/ 114 w 377"/>
                  <a:gd name="T61" fmla="*/ 80 h 146"/>
                  <a:gd name="T62" fmla="*/ 164 w 377"/>
                  <a:gd name="T63" fmla="*/ 93 h 146"/>
                  <a:gd name="T64" fmla="*/ 180 w 377"/>
                  <a:gd name="T65" fmla="*/ 144 h 146"/>
                  <a:gd name="T66" fmla="*/ 185 w 377"/>
                  <a:gd name="T67" fmla="*/ 144 h 146"/>
                  <a:gd name="T68" fmla="*/ 203 w 377"/>
                  <a:gd name="T69" fmla="*/ 103 h 146"/>
                  <a:gd name="T70" fmla="*/ 212 w 377"/>
                  <a:gd name="T71" fmla="*/ 85 h 146"/>
                  <a:gd name="T72" fmla="*/ 219 w 377"/>
                  <a:gd name="T73" fmla="*/ 77 h 146"/>
                  <a:gd name="T74" fmla="*/ 233 w 377"/>
                  <a:gd name="T75" fmla="*/ 80 h 146"/>
                  <a:gd name="T76" fmla="*/ 274 w 377"/>
                  <a:gd name="T77" fmla="*/ 80 h 146"/>
                  <a:gd name="T78" fmla="*/ 286 w 377"/>
                  <a:gd name="T79" fmla="*/ 92 h 146"/>
                  <a:gd name="T80" fmla="*/ 302 w 377"/>
                  <a:gd name="T81" fmla="*/ 146 h 146"/>
                  <a:gd name="T82" fmla="*/ 312 w 377"/>
                  <a:gd name="T83" fmla="*/ 34 h 146"/>
                  <a:gd name="T84" fmla="*/ 325 w 377"/>
                  <a:gd name="T85" fmla="*/ 101 h 146"/>
                  <a:gd name="T86" fmla="*/ 334 w 377"/>
                  <a:gd name="T87" fmla="*/ 87 h 146"/>
                  <a:gd name="T88" fmla="*/ 342 w 377"/>
                  <a:gd name="T89" fmla="*/ 82 h 146"/>
                  <a:gd name="T90" fmla="*/ 377 w 377"/>
                  <a:gd name="T9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146">
                    <a:moveTo>
                      <a:pt x="377" y="75"/>
                    </a:moveTo>
                    <a:cubicBezTo>
                      <a:pt x="352" y="75"/>
                      <a:pt x="352" y="75"/>
                      <a:pt x="352" y="75"/>
                    </a:cubicBezTo>
                    <a:cubicBezTo>
                      <a:pt x="352" y="75"/>
                      <a:pt x="351" y="75"/>
                      <a:pt x="351" y="76"/>
                    </a:cubicBezTo>
                    <a:cubicBezTo>
                      <a:pt x="346" y="78"/>
                      <a:pt x="346" y="78"/>
                      <a:pt x="346" y="78"/>
                    </a:cubicBezTo>
                    <a:cubicBezTo>
                      <a:pt x="340" y="70"/>
                      <a:pt x="340" y="70"/>
                      <a:pt x="340" y="70"/>
                    </a:cubicBezTo>
                    <a:cubicBezTo>
                      <a:pt x="339" y="69"/>
                      <a:pt x="338" y="68"/>
                      <a:pt x="337" y="68"/>
                    </a:cubicBezTo>
                    <a:cubicBezTo>
                      <a:pt x="336" y="69"/>
                      <a:pt x="335" y="69"/>
                      <a:pt x="335" y="70"/>
                    </a:cubicBezTo>
                    <a:cubicBezTo>
                      <a:pt x="333" y="76"/>
                      <a:pt x="333" y="76"/>
                      <a:pt x="333" y="76"/>
                    </a:cubicBezTo>
                    <a:cubicBezTo>
                      <a:pt x="330" y="67"/>
                      <a:pt x="330" y="67"/>
                      <a:pt x="330" y="67"/>
                    </a:cubicBezTo>
                    <a:cubicBezTo>
                      <a:pt x="330" y="66"/>
                      <a:pt x="328" y="66"/>
                      <a:pt x="327" y="66"/>
                    </a:cubicBezTo>
                    <a:cubicBezTo>
                      <a:pt x="326" y="66"/>
                      <a:pt x="325" y="67"/>
                      <a:pt x="325" y="68"/>
                    </a:cubicBezTo>
                    <a:cubicBezTo>
                      <a:pt x="323" y="79"/>
                      <a:pt x="323" y="79"/>
                      <a:pt x="323" y="79"/>
                    </a:cubicBezTo>
                    <a:cubicBezTo>
                      <a:pt x="315" y="2"/>
                      <a:pt x="315" y="2"/>
                      <a:pt x="315" y="2"/>
                    </a:cubicBezTo>
                    <a:cubicBezTo>
                      <a:pt x="314" y="1"/>
                      <a:pt x="313" y="0"/>
                      <a:pt x="311" y="1"/>
                    </a:cubicBezTo>
                    <a:cubicBezTo>
                      <a:pt x="310" y="1"/>
                      <a:pt x="309" y="2"/>
                      <a:pt x="309" y="3"/>
                    </a:cubicBezTo>
                    <a:cubicBezTo>
                      <a:pt x="309" y="3"/>
                      <a:pt x="309" y="3"/>
                      <a:pt x="309" y="3"/>
                    </a:cubicBezTo>
                    <a:cubicBezTo>
                      <a:pt x="301" y="115"/>
                      <a:pt x="301" y="115"/>
                      <a:pt x="301" y="115"/>
                    </a:cubicBezTo>
                    <a:cubicBezTo>
                      <a:pt x="295" y="62"/>
                      <a:pt x="295" y="62"/>
                      <a:pt x="295" y="62"/>
                    </a:cubicBezTo>
                    <a:cubicBezTo>
                      <a:pt x="295" y="61"/>
                      <a:pt x="294" y="60"/>
                      <a:pt x="292" y="60"/>
                    </a:cubicBezTo>
                    <a:cubicBezTo>
                      <a:pt x="291" y="60"/>
                      <a:pt x="290" y="61"/>
                      <a:pt x="289" y="62"/>
                    </a:cubicBezTo>
                    <a:cubicBezTo>
                      <a:pt x="283" y="85"/>
                      <a:pt x="283" y="85"/>
                      <a:pt x="283" y="85"/>
                    </a:cubicBezTo>
                    <a:cubicBezTo>
                      <a:pt x="278" y="77"/>
                      <a:pt x="278" y="77"/>
                      <a:pt x="278" y="77"/>
                    </a:cubicBezTo>
                    <a:cubicBezTo>
                      <a:pt x="278" y="76"/>
                      <a:pt x="277" y="76"/>
                      <a:pt x="276" y="76"/>
                    </a:cubicBezTo>
                    <a:cubicBezTo>
                      <a:pt x="269" y="76"/>
                      <a:pt x="269" y="76"/>
                      <a:pt x="269" y="76"/>
                    </a:cubicBezTo>
                    <a:cubicBezTo>
                      <a:pt x="268" y="75"/>
                      <a:pt x="268" y="75"/>
                      <a:pt x="267" y="75"/>
                    </a:cubicBezTo>
                    <a:cubicBezTo>
                      <a:pt x="232" y="75"/>
                      <a:pt x="232" y="75"/>
                      <a:pt x="232" y="75"/>
                    </a:cubicBezTo>
                    <a:cubicBezTo>
                      <a:pt x="232" y="75"/>
                      <a:pt x="231" y="75"/>
                      <a:pt x="231" y="76"/>
                    </a:cubicBezTo>
                    <a:cubicBezTo>
                      <a:pt x="226" y="78"/>
                      <a:pt x="226" y="78"/>
                      <a:pt x="226" y="78"/>
                    </a:cubicBezTo>
                    <a:cubicBezTo>
                      <a:pt x="220" y="70"/>
                      <a:pt x="220" y="70"/>
                      <a:pt x="220" y="70"/>
                    </a:cubicBezTo>
                    <a:cubicBezTo>
                      <a:pt x="220" y="69"/>
                      <a:pt x="219" y="68"/>
                      <a:pt x="217" y="68"/>
                    </a:cubicBezTo>
                    <a:cubicBezTo>
                      <a:pt x="216" y="69"/>
                      <a:pt x="215" y="69"/>
                      <a:pt x="215" y="70"/>
                    </a:cubicBezTo>
                    <a:cubicBezTo>
                      <a:pt x="214" y="76"/>
                      <a:pt x="214" y="76"/>
                      <a:pt x="214" y="76"/>
                    </a:cubicBezTo>
                    <a:cubicBezTo>
                      <a:pt x="211" y="67"/>
                      <a:pt x="211" y="67"/>
                      <a:pt x="211" y="67"/>
                    </a:cubicBezTo>
                    <a:cubicBezTo>
                      <a:pt x="210" y="66"/>
                      <a:pt x="209" y="66"/>
                      <a:pt x="208" y="66"/>
                    </a:cubicBezTo>
                    <a:cubicBezTo>
                      <a:pt x="206" y="66"/>
                      <a:pt x="205" y="67"/>
                      <a:pt x="205" y="68"/>
                    </a:cubicBezTo>
                    <a:cubicBezTo>
                      <a:pt x="203" y="79"/>
                      <a:pt x="203" y="79"/>
                      <a:pt x="203" y="79"/>
                    </a:cubicBezTo>
                    <a:cubicBezTo>
                      <a:pt x="195" y="2"/>
                      <a:pt x="195" y="2"/>
                      <a:pt x="195" y="2"/>
                    </a:cubicBezTo>
                    <a:cubicBezTo>
                      <a:pt x="195" y="1"/>
                      <a:pt x="193" y="0"/>
                      <a:pt x="192" y="1"/>
                    </a:cubicBezTo>
                    <a:cubicBezTo>
                      <a:pt x="191" y="1"/>
                      <a:pt x="189" y="2"/>
                      <a:pt x="189" y="3"/>
                    </a:cubicBezTo>
                    <a:cubicBezTo>
                      <a:pt x="189" y="3"/>
                      <a:pt x="189" y="3"/>
                      <a:pt x="189" y="3"/>
                    </a:cubicBezTo>
                    <a:cubicBezTo>
                      <a:pt x="182" y="115"/>
                      <a:pt x="182" y="115"/>
                      <a:pt x="182" y="115"/>
                    </a:cubicBezTo>
                    <a:cubicBezTo>
                      <a:pt x="175" y="62"/>
                      <a:pt x="175" y="62"/>
                      <a:pt x="175" y="62"/>
                    </a:cubicBezTo>
                    <a:cubicBezTo>
                      <a:pt x="175" y="61"/>
                      <a:pt x="174" y="60"/>
                      <a:pt x="173" y="60"/>
                    </a:cubicBezTo>
                    <a:cubicBezTo>
                      <a:pt x="171" y="60"/>
                      <a:pt x="170" y="61"/>
                      <a:pt x="170" y="62"/>
                    </a:cubicBezTo>
                    <a:cubicBezTo>
                      <a:pt x="163" y="85"/>
                      <a:pt x="163" y="85"/>
                      <a:pt x="163" y="85"/>
                    </a:cubicBezTo>
                    <a:cubicBezTo>
                      <a:pt x="159" y="77"/>
                      <a:pt x="159" y="77"/>
                      <a:pt x="159" y="77"/>
                    </a:cubicBezTo>
                    <a:cubicBezTo>
                      <a:pt x="158" y="76"/>
                      <a:pt x="157" y="75"/>
                      <a:pt x="156" y="75"/>
                    </a:cubicBezTo>
                    <a:cubicBezTo>
                      <a:pt x="113" y="75"/>
                      <a:pt x="113" y="75"/>
                      <a:pt x="113" y="75"/>
                    </a:cubicBezTo>
                    <a:cubicBezTo>
                      <a:pt x="112" y="75"/>
                      <a:pt x="112" y="75"/>
                      <a:pt x="111" y="76"/>
                    </a:cubicBezTo>
                    <a:cubicBezTo>
                      <a:pt x="107" y="78"/>
                      <a:pt x="107" y="78"/>
                      <a:pt x="107" y="78"/>
                    </a:cubicBezTo>
                    <a:cubicBezTo>
                      <a:pt x="101" y="70"/>
                      <a:pt x="101" y="70"/>
                      <a:pt x="101" y="70"/>
                    </a:cubicBezTo>
                    <a:cubicBezTo>
                      <a:pt x="100" y="69"/>
                      <a:pt x="99" y="68"/>
                      <a:pt x="98" y="68"/>
                    </a:cubicBezTo>
                    <a:cubicBezTo>
                      <a:pt x="97" y="69"/>
                      <a:pt x="96" y="69"/>
                      <a:pt x="96" y="70"/>
                    </a:cubicBezTo>
                    <a:cubicBezTo>
                      <a:pt x="94" y="76"/>
                      <a:pt x="94" y="76"/>
                      <a:pt x="94" y="76"/>
                    </a:cubicBezTo>
                    <a:cubicBezTo>
                      <a:pt x="91" y="67"/>
                      <a:pt x="91" y="67"/>
                      <a:pt x="91" y="67"/>
                    </a:cubicBezTo>
                    <a:cubicBezTo>
                      <a:pt x="91" y="66"/>
                      <a:pt x="89" y="66"/>
                      <a:pt x="88" y="66"/>
                    </a:cubicBezTo>
                    <a:cubicBezTo>
                      <a:pt x="87" y="66"/>
                      <a:pt x="86" y="67"/>
                      <a:pt x="85" y="68"/>
                    </a:cubicBezTo>
                    <a:cubicBezTo>
                      <a:pt x="84" y="79"/>
                      <a:pt x="84" y="79"/>
                      <a:pt x="84" y="79"/>
                    </a:cubicBezTo>
                    <a:cubicBezTo>
                      <a:pt x="75" y="2"/>
                      <a:pt x="75" y="2"/>
                      <a:pt x="75" y="2"/>
                    </a:cubicBezTo>
                    <a:cubicBezTo>
                      <a:pt x="75" y="1"/>
                      <a:pt x="74" y="0"/>
                      <a:pt x="72" y="1"/>
                    </a:cubicBezTo>
                    <a:cubicBezTo>
                      <a:pt x="71" y="1"/>
                      <a:pt x="70" y="2"/>
                      <a:pt x="70" y="3"/>
                    </a:cubicBezTo>
                    <a:cubicBezTo>
                      <a:pt x="70" y="3"/>
                      <a:pt x="70" y="3"/>
                      <a:pt x="70" y="3"/>
                    </a:cubicBezTo>
                    <a:cubicBezTo>
                      <a:pt x="62" y="115"/>
                      <a:pt x="62" y="115"/>
                      <a:pt x="62" y="115"/>
                    </a:cubicBezTo>
                    <a:cubicBezTo>
                      <a:pt x="56" y="62"/>
                      <a:pt x="56" y="62"/>
                      <a:pt x="56" y="62"/>
                    </a:cubicBezTo>
                    <a:cubicBezTo>
                      <a:pt x="56" y="61"/>
                      <a:pt x="54" y="60"/>
                      <a:pt x="53" y="60"/>
                    </a:cubicBezTo>
                    <a:cubicBezTo>
                      <a:pt x="52" y="60"/>
                      <a:pt x="50" y="61"/>
                      <a:pt x="50" y="62"/>
                    </a:cubicBezTo>
                    <a:cubicBezTo>
                      <a:pt x="43" y="85"/>
                      <a:pt x="43" y="85"/>
                      <a:pt x="43" y="85"/>
                    </a:cubicBezTo>
                    <a:cubicBezTo>
                      <a:pt x="39" y="77"/>
                      <a:pt x="39" y="77"/>
                      <a:pt x="39" y="77"/>
                    </a:cubicBezTo>
                    <a:cubicBezTo>
                      <a:pt x="39" y="76"/>
                      <a:pt x="37" y="76"/>
                      <a:pt x="36" y="76"/>
                    </a:cubicBezTo>
                    <a:cubicBezTo>
                      <a:pt x="3" y="76"/>
                      <a:pt x="3" y="76"/>
                      <a:pt x="3" y="76"/>
                    </a:cubicBezTo>
                    <a:cubicBezTo>
                      <a:pt x="1" y="76"/>
                      <a:pt x="0" y="77"/>
                      <a:pt x="0" y="78"/>
                    </a:cubicBezTo>
                    <a:cubicBezTo>
                      <a:pt x="0" y="79"/>
                      <a:pt x="1" y="80"/>
                      <a:pt x="3" y="80"/>
                    </a:cubicBezTo>
                    <a:cubicBezTo>
                      <a:pt x="35" y="80"/>
                      <a:pt x="35" y="80"/>
                      <a:pt x="35" y="80"/>
                    </a:cubicBezTo>
                    <a:cubicBezTo>
                      <a:pt x="42" y="92"/>
                      <a:pt x="42" y="92"/>
                      <a:pt x="42" y="92"/>
                    </a:cubicBezTo>
                    <a:cubicBezTo>
                      <a:pt x="42" y="93"/>
                      <a:pt x="43" y="94"/>
                      <a:pt x="45" y="93"/>
                    </a:cubicBezTo>
                    <a:cubicBezTo>
                      <a:pt x="46" y="93"/>
                      <a:pt x="47" y="93"/>
                      <a:pt x="47" y="92"/>
                    </a:cubicBezTo>
                    <a:cubicBezTo>
                      <a:pt x="52" y="76"/>
                      <a:pt x="52" y="76"/>
                      <a:pt x="52" y="76"/>
                    </a:cubicBezTo>
                    <a:cubicBezTo>
                      <a:pt x="60" y="144"/>
                      <a:pt x="60" y="144"/>
                      <a:pt x="60" y="144"/>
                    </a:cubicBezTo>
                    <a:cubicBezTo>
                      <a:pt x="60" y="146"/>
                      <a:pt x="62" y="146"/>
                      <a:pt x="63" y="146"/>
                    </a:cubicBezTo>
                    <a:cubicBezTo>
                      <a:pt x="64" y="146"/>
                      <a:pt x="66" y="145"/>
                      <a:pt x="66" y="144"/>
                    </a:cubicBezTo>
                    <a:cubicBezTo>
                      <a:pt x="66" y="144"/>
                      <a:pt x="66" y="144"/>
                      <a:pt x="66" y="144"/>
                    </a:cubicBezTo>
                    <a:cubicBezTo>
                      <a:pt x="73" y="34"/>
                      <a:pt x="73" y="34"/>
                      <a:pt x="73" y="34"/>
                    </a:cubicBezTo>
                    <a:cubicBezTo>
                      <a:pt x="81" y="101"/>
                      <a:pt x="81" y="101"/>
                      <a:pt x="81" y="101"/>
                    </a:cubicBezTo>
                    <a:cubicBezTo>
                      <a:pt x="81" y="102"/>
                      <a:pt x="82" y="103"/>
                      <a:pt x="83" y="103"/>
                    </a:cubicBezTo>
                    <a:cubicBezTo>
                      <a:pt x="85" y="103"/>
                      <a:pt x="86" y="102"/>
                      <a:pt x="86" y="101"/>
                    </a:cubicBezTo>
                    <a:cubicBezTo>
                      <a:pt x="90" y="78"/>
                      <a:pt x="90" y="78"/>
                      <a:pt x="90" y="78"/>
                    </a:cubicBezTo>
                    <a:cubicBezTo>
                      <a:pt x="92" y="85"/>
                      <a:pt x="92" y="85"/>
                      <a:pt x="92" y="85"/>
                    </a:cubicBezTo>
                    <a:cubicBezTo>
                      <a:pt x="93" y="86"/>
                      <a:pt x="94" y="87"/>
                      <a:pt x="95" y="87"/>
                    </a:cubicBezTo>
                    <a:cubicBezTo>
                      <a:pt x="97" y="87"/>
                      <a:pt x="98" y="86"/>
                      <a:pt x="98" y="85"/>
                    </a:cubicBezTo>
                    <a:cubicBezTo>
                      <a:pt x="100" y="77"/>
                      <a:pt x="100" y="77"/>
                      <a:pt x="100" y="77"/>
                    </a:cubicBezTo>
                    <a:cubicBezTo>
                      <a:pt x="103" y="82"/>
                      <a:pt x="103" y="82"/>
                      <a:pt x="103" y="82"/>
                    </a:cubicBezTo>
                    <a:cubicBezTo>
                      <a:pt x="104" y="83"/>
                      <a:pt x="106" y="83"/>
                      <a:pt x="107" y="82"/>
                    </a:cubicBezTo>
                    <a:cubicBezTo>
                      <a:pt x="114" y="80"/>
                      <a:pt x="114" y="80"/>
                      <a:pt x="114" y="80"/>
                    </a:cubicBezTo>
                    <a:cubicBezTo>
                      <a:pt x="154" y="79"/>
                      <a:pt x="154" y="79"/>
                      <a:pt x="154" y="79"/>
                    </a:cubicBezTo>
                    <a:cubicBezTo>
                      <a:pt x="161" y="92"/>
                      <a:pt x="161" y="92"/>
                      <a:pt x="161" y="92"/>
                    </a:cubicBezTo>
                    <a:cubicBezTo>
                      <a:pt x="162" y="93"/>
                      <a:pt x="163" y="94"/>
                      <a:pt x="164" y="93"/>
                    </a:cubicBezTo>
                    <a:cubicBezTo>
                      <a:pt x="165" y="93"/>
                      <a:pt x="166" y="93"/>
                      <a:pt x="167" y="92"/>
                    </a:cubicBezTo>
                    <a:cubicBezTo>
                      <a:pt x="171" y="76"/>
                      <a:pt x="171" y="76"/>
                      <a:pt x="171" y="76"/>
                    </a:cubicBezTo>
                    <a:cubicBezTo>
                      <a:pt x="180" y="144"/>
                      <a:pt x="180" y="144"/>
                      <a:pt x="180" y="144"/>
                    </a:cubicBezTo>
                    <a:cubicBezTo>
                      <a:pt x="180" y="146"/>
                      <a:pt x="181" y="146"/>
                      <a:pt x="183" y="146"/>
                    </a:cubicBezTo>
                    <a:cubicBezTo>
                      <a:pt x="184" y="146"/>
                      <a:pt x="185" y="145"/>
                      <a:pt x="185" y="144"/>
                    </a:cubicBezTo>
                    <a:cubicBezTo>
                      <a:pt x="185" y="144"/>
                      <a:pt x="185" y="144"/>
                      <a:pt x="185" y="144"/>
                    </a:cubicBezTo>
                    <a:cubicBezTo>
                      <a:pt x="193" y="34"/>
                      <a:pt x="193" y="34"/>
                      <a:pt x="193" y="34"/>
                    </a:cubicBezTo>
                    <a:cubicBezTo>
                      <a:pt x="200" y="101"/>
                      <a:pt x="200" y="101"/>
                      <a:pt x="200" y="101"/>
                    </a:cubicBezTo>
                    <a:cubicBezTo>
                      <a:pt x="200" y="102"/>
                      <a:pt x="202" y="103"/>
                      <a:pt x="203" y="103"/>
                    </a:cubicBezTo>
                    <a:cubicBezTo>
                      <a:pt x="204" y="103"/>
                      <a:pt x="206" y="102"/>
                      <a:pt x="206" y="101"/>
                    </a:cubicBezTo>
                    <a:cubicBezTo>
                      <a:pt x="209" y="78"/>
                      <a:pt x="209" y="78"/>
                      <a:pt x="209" y="78"/>
                    </a:cubicBezTo>
                    <a:cubicBezTo>
                      <a:pt x="212" y="85"/>
                      <a:pt x="212" y="85"/>
                      <a:pt x="212" y="85"/>
                    </a:cubicBezTo>
                    <a:cubicBezTo>
                      <a:pt x="212" y="86"/>
                      <a:pt x="214" y="87"/>
                      <a:pt x="215" y="87"/>
                    </a:cubicBezTo>
                    <a:cubicBezTo>
                      <a:pt x="216" y="87"/>
                      <a:pt x="217" y="86"/>
                      <a:pt x="217" y="85"/>
                    </a:cubicBezTo>
                    <a:cubicBezTo>
                      <a:pt x="219" y="77"/>
                      <a:pt x="219" y="77"/>
                      <a:pt x="219" y="77"/>
                    </a:cubicBezTo>
                    <a:cubicBezTo>
                      <a:pt x="223" y="82"/>
                      <a:pt x="223" y="82"/>
                      <a:pt x="223" y="82"/>
                    </a:cubicBezTo>
                    <a:cubicBezTo>
                      <a:pt x="223" y="83"/>
                      <a:pt x="225" y="83"/>
                      <a:pt x="227" y="82"/>
                    </a:cubicBezTo>
                    <a:cubicBezTo>
                      <a:pt x="233" y="80"/>
                      <a:pt x="233" y="80"/>
                      <a:pt x="233" y="80"/>
                    </a:cubicBezTo>
                    <a:cubicBezTo>
                      <a:pt x="240" y="80"/>
                      <a:pt x="240" y="80"/>
                      <a:pt x="240" y="80"/>
                    </a:cubicBezTo>
                    <a:cubicBezTo>
                      <a:pt x="241" y="80"/>
                      <a:pt x="241" y="80"/>
                      <a:pt x="242" y="80"/>
                    </a:cubicBezTo>
                    <a:cubicBezTo>
                      <a:pt x="274" y="80"/>
                      <a:pt x="274" y="80"/>
                      <a:pt x="274" y="80"/>
                    </a:cubicBezTo>
                    <a:cubicBezTo>
                      <a:pt x="281" y="92"/>
                      <a:pt x="281" y="92"/>
                      <a:pt x="281" y="92"/>
                    </a:cubicBezTo>
                    <a:cubicBezTo>
                      <a:pt x="281" y="93"/>
                      <a:pt x="283" y="94"/>
                      <a:pt x="284" y="93"/>
                    </a:cubicBezTo>
                    <a:cubicBezTo>
                      <a:pt x="285" y="93"/>
                      <a:pt x="286" y="93"/>
                      <a:pt x="286" y="92"/>
                    </a:cubicBezTo>
                    <a:cubicBezTo>
                      <a:pt x="291" y="76"/>
                      <a:pt x="291" y="76"/>
                      <a:pt x="291" y="76"/>
                    </a:cubicBezTo>
                    <a:cubicBezTo>
                      <a:pt x="299" y="144"/>
                      <a:pt x="299" y="144"/>
                      <a:pt x="299" y="144"/>
                    </a:cubicBezTo>
                    <a:cubicBezTo>
                      <a:pt x="299" y="146"/>
                      <a:pt x="301" y="146"/>
                      <a:pt x="302" y="146"/>
                    </a:cubicBezTo>
                    <a:cubicBezTo>
                      <a:pt x="304" y="146"/>
                      <a:pt x="305" y="145"/>
                      <a:pt x="305" y="144"/>
                    </a:cubicBezTo>
                    <a:cubicBezTo>
                      <a:pt x="305" y="144"/>
                      <a:pt x="305" y="144"/>
                      <a:pt x="305" y="144"/>
                    </a:cubicBezTo>
                    <a:cubicBezTo>
                      <a:pt x="312" y="34"/>
                      <a:pt x="312" y="34"/>
                      <a:pt x="312" y="34"/>
                    </a:cubicBezTo>
                    <a:cubicBezTo>
                      <a:pt x="320" y="101"/>
                      <a:pt x="320" y="101"/>
                      <a:pt x="320" y="101"/>
                    </a:cubicBezTo>
                    <a:cubicBezTo>
                      <a:pt x="320" y="102"/>
                      <a:pt x="321" y="103"/>
                      <a:pt x="323" y="103"/>
                    </a:cubicBezTo>
                    <a:cubicBezTo>
                      <a:pt x="324" y="103"/>
                      <a:pt x="325" y="102"/>
                      <a:pt x="325" y="101"/>
                    </a:cubicBezTo>
                    <a:cubicBezTo>
                      <a:pt x="329" y="78"/>
                      <a:pt x="329" y="78"/>
                      <a:pt x="329" y="78"/>
                    </a:cubicBezTo>
                    <a:cubicBezTo>
                      <a:pt x="332" y="85"/>
                      <a:pt x="332" y="85"/>
                      <a:pt x="332" y="85"/>
                    </a:cubicBezTo>
                    <a:cubicBezTo>
                      <a:pt x="332" y="86"/>
                      <a:pt x="333" y="87"/>
                      <a:pt x="334" y="87"/>
                    </a:cubicBezTo>
                    <a:cubicBezTo>
                      <a:pt x="336" y="87"/>
                      <a:pt x="337" y="86"/>
                      <a:pt x="337" y="85"/>
                    </a:cubicBezTo>
                    <a:cubicBezTo>
                      <a:pt x="339" y="77"/>
                      <a:pt x="339" y="77"/>
                      <a:pt x="339" y="77"/>
                    </a:cubicBezTo>
                    <a:cubicBezTo>
                      <a:pt x="342" y="82"/>
                      <a:pt x="342" y="82"/>
                      <a:pt x="342" y="82"/>
                    </a:cubicBezTo>
                    <a:cubicBezTo>
                      <a:pt x="343" y="83"/>
                      <a:pt x="345" y="83"/>
                      <a:pt x="346" y="82"/>
                    </a:cubicBezTo>
                    <a:cubicBezTo>
                      <a:pt x="353" y="80"/>
                      <a:pt x="353" y="80"/>
                      <a:pt x="353" y="80"/>
                    </a:cubicBezTo>
                    <a:cubicBezTo>
                      <a:pt x="377" y="79"/>
                      <a:pt x="377" y="79"/>
                      <a:pt x="377" y="79"/>
                    </a:cubicBezTo>
                    <a:lnTo>
                      <a:pt x="377" y="75"/>
                    </a:lnTo>
                    <a:close/>
                  </a:path>
                </a:pathLst>
              </a:custGeom>
              <a:grp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4" name="组合 205"/>
              <p:cNvGrpSpPr/>
              <p:nvPr/>
            </p:nvGrpSpPr>
            <p:grpSpPr>
              <a:xfrm>
                <a:off x="3852862" y="2998787"/>
                <a:ext cx="4198938" cy="822325"/>
                <a:chOff x="5931694" y="2947987"/>
                <a:chExt cx="4198938" cy="822325"/>
              </a:xfrm>
              <a:grpFill/>
            </p:grpSpPr>
            <p:sp>
              <p:nvSpPr>
                <p:cNvPr id="207" name="Freeform 47"/>
                <p:cNvSpPr/>
                <p:nvPr/>
              </p:nvSpPr>
              <p:spPr bwMode="auto">
                <a:xfrm>
                  <a:off x="5931694" y="2957512"/>
                  <a:ext cx="2093913" cy="812800"/>
                </a:xfrm>
                <a:custGeom>
                  <a:avLst/>
                  <a:gdLst>
                    <a:gd name="T0" fmla="*/ 351 w 377"/>
                    <a:gd name="T1" fmla="*/ 76 h 146"/>
                    <a:gd name="T2" fmla="*/ 337 w 377"/>
                    <a:gd name="T3" fmla="*/ 68 h 146"/>
                    <a:gd name="T4" fmla="*/ 330 w 377"/>
                    <a:gd name="T5" fmla="*/ 67 h 146"/>
                    <a:gd name="T6" fmla="*/ 323 w 377"/>
                    <a:gd name="T7" fmla="*/ 79 h 146"/>
                    <a:gd name="T8" fmla="*/ 309 w 377"/>
                    <a:gd name="T9" fmla="*/ 3 h 146"/>
                    <a:gd name="T10" fmla="*/ 295 w 377"/>
                    <a:gd name="T11" fmla="*/ 62 h 146"/>
                    <a:gd name="T12" fmla="*/ 283 w 377"/>
                    <a:gd name="T13" fmla="*/ 85 h 146"/>
                    <a:gd name="T14" fmla="*/ 269 w 377"/>
                    <a:gd name="T15" fmla="*/ 76 h 146"/>
                    <a:gd name="T16" fmla="*/ 231 w 377"/>
                    <a:gd name="T17" fmla="*/ 76 h 146"/>
                    <a:gd name="T18" fmla="*/ 217 w 377"/>
                    <a:gd name="T19" fmla="*/ 68 h 146"/>
                    <a:gd name="T20" fmla="*/ 211 w 377"/>
                    <a:gd name="T21" fmla="*/ 67 h 146"/>
                    <a:gd name="T22" fmla="*/ 203 w 377"/>
                    <a:gd name="T23" fmla="*/ 79 h 146"/>
                    <a:gd name="T24" fmla="*/ 189 w 377"/>
                    <a:gd name="T25" fmla="*/ 3 h 146"/>
                    <a:gd name="T26" fmla="*/ 175 w 377"/>
                    <a:gd name="T27" fmla="*/ 62 h 146"/>
                    <a:gd name="T28" fmla="*/ 163 w 377"/>
                    <a:gd name="T29" fmla="*/ 85 h 146"/>
                    <a:gd name="T30" fmla="*/ 113 w 377"/>
                    <a:gd name="T31" fmla="*/ 75 h 146"/>
                    <a:gd name="T32" fmla="*/ 101 w 377"/>
                    <a:gd name="T33" fmla="*/ 70 h 146"/>
                    <a:gd name="T34" fmla="*/ 94 w 377"/>
                    <a:gd name="T35" fmla="*/ 76 h 146"/>
                    <a:gd name="T36" fmla="*/ 85 w 377"/>
                    <a:gd name="T37" fmla="*/ 68 h 146"/>
                    <a:gd name="T38" fmla="*/ 72 w 377"/>
                    <a:gd name="T39" fmla="*/ 1 h 146"/>
                    <a:gd name="T40" fmla="*/ 62 w 377"/>
                    <a:gd name="T41" fmla="*/ 115 h 146"/>
                    <a:gd name="T42" fmla="*/ 50 w 377"/>
                    <a:gd name="T43" fmla="*/ 62 h 146"/>
                    <a:gd name="T44" fmla="*/ 36 w 377"/>
                    <a:gd name="T45" fmla="*/ 76 h 146"/>
                    <a:gd name="T46" fmla="*/ 3 w 377"/>
                    <a:gd name="T47" fmla="*/ 80 h 146"/>
                    <a:gd name="T48" fmla="*/ 45 w 377"/>
                    <a:gd name="T49" fmla="*/ 93 h 146"/>
                    <a:gd name="T50" fmla="*/ 60 w 377"/>
                    <a:gd name="T51" fmla="*/ 144 h 146"/>
                    <a:gd name="T52" fmla="*/ 66 w 377"/>
                    <a:gd name="T53" fmla="*/ 144 h 146"/>
                    <a:gd name="T54" fmla="*/ 83 w 377"/>
                    <a:gd name="T55" fmla="*/ 103 h 146"/>
                    <a:gd name="T56" fmla="*/ 92 w 377"/>
                    <a:gd name="T57" fmla="*/ 85 h 146"/>
                    <a:gd name="T58" fmla="*/ 100 w 377"/>
                    <a:gd name="T59" fmla="*/ 77 h 146"/>
                    <a:gd name="T60" fmla="*/ 114 w 377"/>
                    <a:gd name="T61" fmla="*/ 80 h 146"/>
                    <a:gd name="T62" fmla="*/ 164 w 377"/>
                    <a:gd name="T63" fmla="*/ 93 h 146"/>
                    <a:gd name="T64" fmla="*/ 180 w 377"/>
                    <a:gd name="T65" fmla="*/ 144 h 146"/>
                    <a:gd name="T66" fmla="*/ 185 w 377"/>
                    <a:gd name="T67" fmla="*/ 144 h 146"/>
                    <a:gd name="T68" fmla="*/ 203 w 377"/>
                    <a:gd name="T69" fmla="*/ 103 h 146"/>
                    <a:gd name="T70" fmla="*/ 212 w 377"/>
                    <a:gd name="T71" fmla="*/ 85 h 146"/>
                    <a:gd name="T72" fmla="*/ 219 w 377"/>
                    <a:gd name="T73" fmla="*/ 77 h 146"/>
                    <a:gd name="T74" fmla="*/ 233 w 377"/>
                    <a:gd name="T75" fmla="*/ 80 h 146"/>
                    <a:gd name="T76" fmla="*/ 274 w 377"/>
                    <a:gd name="T77" fmla="*/ 80 h 146"/>
                    <a:gd name="T78" fmla="*/ 286 w 377"/>
                    <a:gd name="T79" fmla="*/ 92 h 146"/>
                    <a:gd name="T80" fmla="*/ 302 w 377"/>
                    <a:gd name="T81" fmla="*/ 146 h 146"/>
                    <a:gd name="T82" fmla="*/ 312 w 377"/>
                    <a:gd name="T83" fmla="*/ 34 h 146"/>
                    <a:gd name="T84" fmla="*/ 325 w 377"/>
                    <a:gd name="T85" fmla="*/ 101 h 146"/>
                    <a:gd name="T86" fmla="*/ 334 w 377"/>
                    <a:gd name="T87" fmla="*/ 87 h 146"/>
                    <a:gd name="T88" fmla="*/ 342 w 377"/>
                    <a:gd name="T89" fmla="*/ 82 h 146"/>
                    <a:gd name="T90" fmla="*/ 377 w 377"/>
                    <a:gd name="T9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146">
                      <a:moveTo>
                        <a:pt x="377" y="75"/>
                      </a:moveTo>
                      <a:cubicBezTo>
                        <a:pt x="352" y="75"/>
                        <a:pt x="352" y="75"/>
                        <a:pt x="352" y="75"/>
                      </a:cubicBezTo>
                      <a:cubicBezTo>
                        <a:pt x="352" y="75"/>
                        <a:pt x="351" y="75"/>
                        <a:pt x="351" y="76"/>
                      </a:cubicBezTo>
                      <a:cubicBezTo>
                        <a:pt x="346" y="78"/>
                        <a:pt x="346" y="78"/>
                        <a:pt x="346" y="78"/>
                      </a:cubicBezTo>
                      <a:cubicBezTo>
                        <a:pt x="340" y="70"/>
                        <a:pt x="340" y="70"/>
                        <a:pt x="340" y="70"/>
                      </a:cubicBezTo>
                      <a:cubicBezTo>
                        <a:pt x="339" y="69"/>
                        <a:pt x="338" y="68"/>
                        <a:pt x="337" y="68"/>
                      </a:cubicBezTo>
                      <a:cubicBezTo>
                        <a:pt x="336" y="69"/>
                        <a:pt x="335" y="69"/>
                        <a:pt x="335" y="70"/>
                      </a:cubicBezTo>
                      <a:cubicBezTo>
                        <a:pt x="333" y="76"/>
                        <a:pt x="333" y="76"/>
                        <a:pt x="333" y="76"/>
                      </a:cubicBezTo>
                      <a:cubicBezTo>
                        <a:pt x="330" y="67"/>
                        <a:pt x="330" y="67"/>
                        <a:pt x="330" y="67"/>
                      </a:cubicBezTo>
                      <a:cubicBezTo>
                        <a:pt x="330" y="66"/>
                        <a:pt x="328" y="66"/>
                        <a:pt x="327" y="66"/>
                      </a:cubicBezTo>
                      <a:cubicBezTo>
                        <a:pt x="326" y="66"/>
                        <a:pt x="325" y="67"/>
                        <a:pt x="325" y="68"/>
                      </a:cubicBezTo>
                      <a:cubicBezTo>
                        <a:pt x="323" y="79"/>
                        <a:pt x="323" y="79"/>
                        <a:pt x="323" y="79"/>
                      </a:cubicBezTo>
                      <a:cubicBezTo>
                        <a:pt x="315" y="2"/>
                        <a:pt x="315" y="2"/>
                        <a:pt x="315" y="2"/>
                      </a:cubicBezTo>
                      <a:cubicBezTo>
                        <a:pt x="314" y="1"/>
                        <a:pt x="313" y="0"/>
                        <a:pt x="311" y="1"/>
                      </a:cubicBezTo>
                      <a:cubicBezTo>
                        <a:pt x="310" y="1"/>
                        <a:pt x="309" y="2"/>
                        <a:pt x="309" y="3"/>
                      </a:cubicBezTo>
                      <a:cubicBezTo>
                        <a:pt x="309" y="3"/>
                        <a:pt x="309" y="3"/>
                        <a:pt x="309" y="3"/>
                      </a:cubicBezTo>
                      <a:cubicBezTo>
                        <a:pt x="301" y="115"/>
                        <a:pt x="301" y="115"/>
                        <a:pt x="301" y="115"/>
                      </a:cubicBezTo>
                      <a:cubicBezTo>
                        <a:pt x="295" y="62"/>
                        <a:pt x="295" y="62"/>
                        <a:pt x="295" y="62"/>
                      </a:cubicBezTo>
                      <a:cubicBezTo>
                        <a:pt x="295" y="61"/>
                        <a:pt x="294" y="60"/>
                        <a:pt x="292" y="60"/>
                      </a:cubicBezTo>
                      <a:cubicBezTo>
                        <a:pt x="291" y="60"/>
                        <a:pt x="290" y="61"/>
                        <a:pt x="289" y="62"/>
                      </a:cubicBezTo>
                      <a:cubicBezTo>
                        <a:pt x="283" y="85"/>
                        <a:pt x="283" y="85"/>
                        <a:pt x="283" y="85"/>
                      </a:cubicBezTo>
                      <a:cubicBezTo>
                        <a:pt x="278" y="77"/>
                        <a:pt x="278" y="77"/>
                        <a:pt x="278" y="77"/>
                      </a:cubicBezTo>
                      <a:cubicBezTo>
                        <a:pt x="278" y="76"/>
                        <a:pt x="277" y="76"/>
                        <a:pt x="276" y="76"/>
                      </a:cubicBezTo>
                      <a:cubicBezTo>
                        <a:pt x="269" y="76"/>
                        <a:pt x="269" y="76"/>
                        <a:pt x="269" y="76"/>
                      </a:cubicBezTo>
                      <a:cubicBezTo>
                        <a:pt x="268" y="75"/>
                        <a:pt x="268" y="75"/>
                        <a:pt x="267" y="75"/>
                      </a:cubicBezTo>
                      <a:cubicBezTo>
                        <a:pt x="232" y="75"/>
                        <a:pt x="232" y="75"/>
                        <a:pt x="232" y="75"/>
                      </a:cubicBezTo>
                      <a:cubicBezTo>
                        <a:pt x="232" y="75"/>
                        <a:pt x="231" y="75"/>
                        <a:pt x="231" y="76"/>
                      </a:cubicBezTo>
                      <a:cubicBezTo>
                        <a:pt x="226" y="78"/>
                        <a:pt x="226" y="78"/>
                        <a:pt x="226" y="78"/>
                      </a:cubicBezTo>
                      <a:cubicBezTo>
                        <a:pt x="220" y="70"/>
                        <a:pt x="220" y="70"/>
                        <a:pt x="220" y="70"/>
                      </a:cubicBezTo>
                      <a:cubicBezTo>
                        <a:pt x="220" y="69"/>
                        <a:pt x="219" y="68"/>
                        <a:pt x="217" y="68"/>
                      </a:cubicBezTo>
                      <a:cubicBezTo>
                        <a:pt x="216" y="69"/>
                        <a:pt x="215" y="69"/>
                        <a:pt x="215" y="70"/>
                      </a:cubicBezTo>
                      <a:cubicBezTo>
                        <a:pt x="214" y="76"/>
                        <a:pt x="214" y="76"/>
                        <a:pt x="214" y="76"/>
                      </a:cubicBezTo>
                      <a:cubicBezTo>
                        <a:pt x="211" y="67"/>
                        <a:pt x="211" y="67"/>
                        <a:pt x="211" y="67"/>
                      </a:cubicBezTo>
                      <a:cubicBezTo>
                        <a:pt x="210" y="66"/>
                        <a:pt x="209" y="66"/>
                        <a:pt x="208" y="66"/>
                      </a:cubicBezTo>
                      <a:cubicBezTo>
                        <a:pt x="206" y="66"/>
                        <a:pt x="205" y="67"/>
                        <a:pt x="205" y="68"/>
                      </a:cubicBezTo>
                      <a:cubicBezTo>
                        <a:pt x="203" y="79"/>
                        <a:pt x="203" y="79"/>
                        <a:pt x="203" y="79"/>
                      </a:cubicBezTo>
                      <a:cubicBezTo>
                        <a:pt x="195" y="2"/>
                        <a:pt x="195" y="2"/>
                        <a:pt x="195" y="2"/>
                      </a:cubicBezTo>
                      <a:cubicBezTo>
                        <a:pt x="195" y="1"/>
                        <a:pt x="193" y="0"/>
                        <a:pt x="192" y="1"/>
                      </a:cubicBezTo>
                      <a:cubicBezTo>
                        <a:pt x="191" y="1"/>
                        <a:pt x="189" y="2"/>
                        <a:pt x="189" y="3"/>
                      </a:cubicBezTo>
                      <a:cubicBezTo>
                        <a:pt x="189" y="3"/>
                        <a:pt x="189" y="3"/>
                        <a:pt x="189" y="3"/>
                      </a:cubicBezTo>
                      <a:cubicBezTo>
                        <a:pt x="182" y="115"/>
                        <a:pt x="182" y="115"/>
                        <a:pt x="182" y="115"/>
                      </a:cubicBezTo>
                      <a:cubicBezTo>
                        <a:pt x="175" y="62"/>
                        <a:pt x="175" y="62"/>
                        <a:pt x="175" y="62"/>
                      </a:cubicBezTo>
                      <a:cubicBezTo>
                        <a:pt x="175" y="61"/>
                        <a:pt x="174" y="60"/>
                        <a:pt x="173" y="60"/>
                      </a:cubicBezTo>
                      <a:cubicBezTo>
                        <a:pt x="171" y="60"/>
                        <a:pt x="170" y="61"/>
                        <a:pt x="170" y="62"/>
                      </a:cubicBezTo>
                      <a:cubicBezTo>
                        <a:pt x="163" y="85"/>
                        <a:pt x="163" y="85"/>
                        <a:pt x="163" y="85"/>
                      </a:cubicBezTo>
                      <a:cubicBezTo>
                        <a:pt x="159" y="77"/>
                        <a:pt x="159" y="77"/>
                        <a:pt x="159" y="77"/>
                      </a:cubicBezTo>
                      <a:cubicBezTo>
                        <a:pt x="158" y="76"/>
                        <a:pt x="157" y="75"/>
                        <a:pt x="156" y="75"/>
                      </a:cubicBezTo>
                      <a:cubicBezTo>
                        <a:pt x="113" y="75"/>
                        <a:pt x="113" y="75"/>
                        <a:pt x="113" y="75"/>
                      </a:cubicBezTo>
                      <a:cubicBezTo>
                        <a:pt x="112" y="75"/>
                        <a:pt x="112" y="75"/>
                        <a:pt x="111" y="76"/>
                      </a:cubicBezTo>
                      <a:cubicBezTo>
                        <a:pt x="107" y="78"/>
                        <a:pt x="107" y="78"/>
                        <a:pt x="107" y="78"/>
                      </a:cubicBezTo>
                      <a:cubicBezTo>
                        <a:pt x="101" y="70"/>
                        <a:pt x="101" y="70"/>
                        <a:pt x="101" y="70"/>
                      </a:cubicBezTo>
                      <a:cubicBezTo>
                        <a:pt x="100" y="69"/>
                        <a:pt x="99" y="68"/>
                        <a:pt x="98" y="68"/>
                      </a:cubicBezTo>
                      <a:cubicBezTo>
                        <a:pt x="97" y="69"/>
                        <a:pt x="96" y="69"/>
                        <a:pt x="96" y="70"/>
                      </a:cubicBezTo>
                      <a:cubicBezTo>
                        <a:pt x="94" y="76"/>
                        <a:pt x="94" y="76"/>
                        <a:pt x="94" y="76"/>
                      </a:cubicBezTo>
                      <a:cubicBezTo>
                        <a:pt x="91" y="67"/>
                        <a:pt x="91" y="67"/>
                        <a:pt x="91" y="67"/>
                      </a:cubicBezTo>
                      <a:cubicBezTo>
                        <a:pt x="91" y="66"/>
                        <a:pt x="89" y="66"/>
                        <a:pt x="88" y="66"/>
                      </a:cubicBezTo>
                      <a:cubicBezTo>
                        <a:pt x="87" y="66"/>
                        <a:pt x="86" y="67"/>
                        <a:pt x="85" y="68"/>
                      </a:cubicBezTo>
                      <a:cubicBezTo>
                        <a:pt x="84" y="79"/>
                        <a:pt x="84" y="79"/>
                        <a:pt x="84" y="79"/>
                      </a:cubicBezTo>
                      <a:cubicBezTo>
                        <a:pt x="75" y="2"/>
                        <a:pt x="75" y="2"/>
                        <a:pt x="75" y="2"/>
                      </a:cubicBezTo>
                      <a:cubicBezTo>
                        <a:pt x="75" y="1"/>
                        <a:pt x="74" y="0"/>
                        <a:pt x="72" y="1"/>
                      </a:cubicBezTo>
                      <a:cubicBezTo>
                        <a:pt x="71" y="1"/>
                        <a:pt x="70" y="2"/>
                        <a:pt x="70" y="3"/>
                      </a:cubicBezTo>
                      <a:cubicBezTo>
                        <a:pt x="70" y="3"/>
                        <a:pt x="70" y="3"/>
                        <a:pt x="70" y="3"/>
                      </a:cubicBezTo>
                      <a:cubicBezTo>
                        <a:pt x="62" y="115"/>
                        <a:pt x="62" y="115"/>
                        <a:pt x="62" y="115"/>
                      </a:cubicBezTo>
                      <a:cubicBezTo>
                        <a:pt x="56" y="62"/>
                        <a:pt x="56" y="62"/>
                        <a:pt x="56" y="62"/>
                      </a:cubicBezTo>
                      <a:cubicBezTo>
                        <a:pt x="56" y="61"/>
                        <a:pt x="54" y="60"/>
                        <a:pt x="53" y="60"/>
                      </a:cubicBezTo>
                      <a:cubicBezTo>
                        <a:pt x="52" y="60"/>
                        <a:pt x="50" y="61"/>
                        <a:pt x="50" y="62"/>
                      </a:cubicBezTo>
                      <a:cubicBezTo>
                        <a:pt x="43" y="85"/>
                        <a:pt x="43" y="85"/>
                        <a:pt x="43" y="85"/>
                      </a:cubicBezTo>
                      <a:cubicBezTo>
                        <a:pt x="39" y="77"/>
                        <a:pt x="39" y="77"/>
                        <a:pt x="39" y="77"/>
                      </a:cubicBezTo>
                      <a:cubicBezTo>
                        <a:pt x="39" y="76"/>
                        <a:pt x="37" y="76"/>
                        <a:pt x="36" y="76"/>
                      </a:cubicBezTo>
                      <a:cubicBezTo>
                        <a:pt x="3" y="76"/>
                        <a:pt x="3" y="76"/>
                        <a:pt x="3" y="76"/>
                      </a:cubicBezTo>
                      <a:cubicBezTo>
                        <a:pt x="1" y="76"/>
                        <a:pt x="0" y="77"/>
                        <a:pt x="0" y="78"/>
                      </a:cubicBezTo>
                      <a:cubicBezTo>
                        <a:pt x="0" y="79"/>
                        <a:pt x="1" y="80"/>
                        <a:pt x="3" y="80"/>
                      </a:cubicBezTo>
                      <a:cubicBezTo>
                        <a:pt x="35" y="80"/>
                        <a:pt x="35" y="80"/>
                        <a:pt x="35" y="80"/>
                      </a:cubicBezTo>
                      <a:cubicBezTo>
                        <a:pt x="42" y="92"/>
                        <a:pt x="42" y="92"/>
                        <a:pt x="42" y="92"/>
                      </a:cubicBezTo>
                      <a:cubicBezTo>
                        <a:pt x="42" y="93"/>
                        <a:pt x="43" y="94"/>
                        <a:pt x="45" y="93"/>
                      </a:cubicBezTo>
                      <a:cubicBezTo>
                        <a:pt x="46" y="93"/>
                        <a:pt x="47" y="93"/>
                        <a:pt x="47" y="92"/>
                      </a:cubicBezTo>
                      <a:cubicBezTo>
                        <a:pt x="52" y="76"/>
                        <a:pt x="52" y="76"/>
                        <a:pt x="52" y="76"/>
                      </a:cubicBezTo>
                      <a:cubicBezTo>
                        <a:pt x="60" y="144"/>
                        <a:pt x="60" y="144"/>
                        <a:pt x="60" y="144"/>
                      </a:cubicBezTo>
                      <a:cubicBezTo>
                        <a:pt x="60" y="146"/>
                        <a:pt x="62" y="146"/>
                        <a:pt x="63" y="146"/>
                      </a:cubicBezTo>
                      <a:cubicBezTo>
                        <a:pt x="64" y="146"/>
                        <a:pt x="66" y="145"/>
                        <a:pt x="66" y="144"/>
                      </a:cubicBezTo>
                      <a:cubicBezTo>
                        <a:pt x="66" y="144"/>
                        <a:pt x="66" y="144"/>
                        <a:pt x="66" y="144"/>
                      </a:cubicBezTo>
                      <a:cubicBezTo>
                        <a:pt x="73" y="34"/>
                        <a:pt x="73" y="34"/>
                        <a:pt x="73" y="34"/>
                      </a:cubicBezTo>
                      <a:cubicBezTo>
                        <a:pt x="81" y="101"/>
                        <a:pt x="81" y="101"/>
                        <a:pt x="81" y="101"/>
                      </a:cubicBezTo>
                      <a:cubicBezTo>
                        <a:pt x="81" y="102"/>
                        <a:pt x="82" y="103"/>
                        <a:pt x="83" y="103"/>
                      </a:cubicBezTo>
                      <a:cubicBezTo>
                        <a:pt x="85" y="103"/>
                        <a:pt x="86" y="102"/>
                        <a:pt x="86" y="101"/>
                      </a:cubicBezTo>
                      <a:cubicBezTo>
                        <a:pt x="90" y="78"/>
                        <a:pt x="90" y="78"/>
                        <a:pt x="90" y="78"/>
                      </a:cubicBezTo>
                      <a:cubicBezTo>
                        <a:pt x="92" y="85"/>
                        <a:pt x="92" y="85"/>
                        <a:pt x="92" y="85"/>
                      </a:cubicBezTo>
                      <a:cubicBezTo>
                        <a:pt x="93" y="86"/>
                        <a:pt x="94" y="87"/>
                        <a:pt x="95" y="87"/>
                      </a:cubicBezTo>
                      <a:cubicBezTo>
                        <a:pt x="97" y="87"/>
                        <a:pt x="98" y="86"/>
                        <a:pt x="98" y="85"/>
                      </a:cubicBezTo>
                      <a:cubicBezTo>
                        <a:pt x="100" y="77"/>
                        <a:pt x="100" y="77"/>
                        <a:pt x="100" y="77"/>
                      </a:cubicBezTo>
                      <a:cubicBezTo>
                        <a:pt x="103" y="82"/>
                        <a:pt x="103" y="82"/>
                        <a:pt x="103" y="82"/>
                      </a:cubicBezTo>
                      <a:cubicBezTo>
                        <a:pt x="104" y="83"/>
                        <a:pt x="106" y="83"/>
                        <a:pt x="107" y="82"/>
                      </a:cubicBezTo>
                      <a:cubicBezTo>
                        <a:pt x="114" y="80"/>
                        <a:pt x="114" y="80"/>
                        <a:pt x="114" y="80"/>
                      </a:cubicBezTo>
                      <a:cubicBezTo>
                        <a:pt x="154" y="79"/>
                        <a:pt x="154" y="79"/>
                        <a:pt x="154" y="79"/>
                      </a:cubicBezTo>
                      <a:cubicBezTo>
                        <a:pt x="161" y="92"/>
                        <a:pt x="161" y="92"/>
                        <a:pt x="161" y="92"/>
                      </a:cubicBezTo>
                      <a:cubicBezTo>
                        <a:pt x="162" y="93"/>
                        <a:pt x="163" y="94"/>
                        <a:pt x="164" y="93"/>
                      </a:cubicBezTo>
                      <a:cubicBezTo>
                        <a:pt x="165" y="93"/>
                        <a:pt x="166" y="93"/>
                        <a:pt x="167" y="92"/>
                      </a:cubicBezTo>
                      <a:cubicBezTo>
                        <a:pt x="171" y="76"/>
                        <a:pt x="171" y="76"/>
                        <a:pt x="171" y="76"/>
                      </a:cubicBezTo>
                      <a:cubicBezTo>
                        <a:pt x="180" y="144"/>
                        <a:pt x="180" y="144"/>
                        <a:pt x="180" y="144"/>
                      </a:cubicBezTo>
                      <a:cubicBezTo>
                        <a:pt x="180" y="146"/>
                        <a:pt x="181" y="146"/>
                        <a:pt x="183" y="146"/>
                      </a:cubicBezTo>
                      <a:cubicBezTo>
                        <a:pt x="184" y="146"/>
                        <a:pt x="185" y="145"/>
                        <a:pt x="185" y="144"/>
                      </a:cubicBezTo>
                      <a:cubicBezTo>
                        <a:pt x="185" y="144"/>
                        <a:pt x="185" y="144"/>
                        <a:pt x="185" y="144"/>
                      </a:cubicBezTo>
                      <a:cubicBezTo>
                        <a:pt x="193" y="34"/>
                        <a:pt x="193" y="34"/>
                        <a:pt x="193" y="34"/>
                      </a:cubicBezTo>
                      <a:cubicBezTo>
                        <a:pt x="200" y="101"/>
                        <a:pt x="200" y="101"/>
                        <a:pt x="200" y="101"/>
                      </a:cubicBezTo>
                      <a:cubicBezTo>
                        <a:pt x="200" y="102"/>
                        <a:pt x="202" y="103"/>
                        <a:pt x="203" y="103"/>
                      </a:cubicBezTo>
                      <a:cubicBezTo>
                        <a:pt x="204" y="103"/>
                        <a:pt x="206" y="102"/>
                        <a:pt x="206" y="101"/>
                      </a:cubicBezTo>
                      <a:cubicBezTo>
                        <a:pt x="209" y="78"/>
                        <a:pt x="209" y="78"/>
                        <a:pt x="209" y="78"/>
                      </a:cubicBezTo>
                      <a:cubicBezTo>
                        <a:pt x="212" y="85"/>
                        <a:pt x="212" y="85"/>
                        <a:pt x="212" y="85"/>
                      </a:cubicBezTo>
                      <a:cubicBezTo>
                        <a:pt x="212" y="86"/>
                        <a:pt x="214" y="87"/>
                        <a:pt x="215" y="87"/>
                      </a:cubicBezTo>
                      <a:cubicBezTo>
                        <a:pt x="216" y="87"/>
                        <a:pt x="217" y="86"/>
                        <a:pt x="217" y="85"/>
                      </a:cubicBezTo>
                      <a:cubicBezTo>
                        <a:pt x="219" y="77"/>
                        <a:pt x="219" y="77"/>
                        <a:pt x="219" y="77"/>
                      </a:cubicBezTo>
                      <a:cubicBezTo>
                        <a:pt x="223" y="82"/>
                        <a:pt x="223" y="82"/>
                        <a:pt x="223" y="82"/>
                      </a:cubicBezTo>
                      <a:cubicBezTo>
                        <a:pt x="223" y="83"/>
                        <a:pt x="225" y="83"/>
                        <a:pt x="227" y="82"/>
                      </a:cubicBezTo>
                      <a:cubicBezTo>
                        <a:pt x="233" y="80"/>
                        <a:pt x="233" y="80"/>
                        <a:pt x="233" y="80"/>
                      </a:cubicBezTo>
                      <a:cubicBezTo>
                        <a:pt x="240" y="80"/>
                        <a:pt x="240" y="80"/>
                        <a:pt x="240" y="80"/>
                      </a:cubicBezTo>
                      <a:cubicBezTo>
                        <a:pt x="241" y="80"/>
                        <a:pt x="241" y="80"/>
                        <a:pt x="242" y="80"/>
                      </a:cubicBezTo>
                      <a:cubicBezTo>
                        <a:pt x="274" y="80"/>
                        <a:pt x="274" y="80"/>
                        <a:pt x="274" y="80"/>
                      </a:cubicBezTo>
                      <a:cubicBezTo>
                        <a:pt x="281" y="92"/>
                        <a:pt x="281" y="92"/>
                        <a:pt x="281" y="92"/>
                      </a:cubicBezTo>
                      <a:cubicBezTo>
                        <a:pt x="281" y="93"/>
                        <a:pt x="283" y="94"/>
                        <a:pt x="284" y="93"/>
                      </a:cubicBezTo>
                      <a:cubicBezTo>
                        <a:pt x="285" y="93"/>
                        <a:pt x="286" y="93"/>
                        <a:pt x="286" y="92"/>
                      </a:cubicBezTo>
                      <a:cubicBezTo>
                        <a:pt x="291" y="76"/>
                        <a:pt x="291" y="76"/>
                        <a:pt x="291" y="76"/>
                      </a:cubicBezTo>
                      <a:cubicBezTo>
                        <a:pt x="299" y="144"/>
                        <a:pt x="299" y="144"/>
                        <a:pt x="299" y="144"/>
                      </a:cubicBezTo>
                      <a:cubicBezTo>
                        <a:pt x="299" y="146"/>
                        <a:pt x="301" y="146"/>
                        <a:pt x="302" y="146"/>
                      </a:cubicBezTo>
                      <a:cubicBezTo>
                        <a:pt x="304" y="146"/>
                        <a:pt x="305" y="145"/>
                        <a:pt x="305" y="144"/>
                      </a:cubicBezTo>
                      <a:cubicBezTo>
                        <a:pt x="305" y="144"/>
                        <a:pt x="305" y="144"/>
                        <a:pt x="305" y="144"/>
                      </a:cubicBezTo>
                      <a:cubicBezTo>
                        <a:pt x="312" y="34"/>
                        <a:pt x="312" y="34"/>
                        <a:pt x="312" y="34"/>
                      </a:cubicBezTo>
                      <a:cubicBezTo>
                        <a:pt x="320" y="101"/>
                        <a:pt x="320" y="101"/>
                        <a:pt x="320" y="101"/>
                      </a:cubicBezTo>
                      <a:cubicBezTo>
                        <a:pt x="320" y="102"/>
                        <a:pt x="321" y="103"/>
                        <a:pt x="323" y="103"/>
                      </a:cubicBezTo>
                      <a:cubicBezTo>
                        <a:pt x="324" y="103"/>
                        <a:pt x="325" y="102"/>
                        <a:pt x="325" y="101"/>
                      </a:cubicBezTo>
                      <a:cubicBezTo>
                        <a:pt x="329" y="78"/>
                        <a:pt x="329" y="78"/>
                        <a:pt x="329" y="78"/>
                      </a:cubicBezTo>
                      <a:cubicBezTo>
                        <a:pt x="332" y="85"/>
                        <a:pt x="332" y="85"/>
                        <a:pt x="332" y="85"/>
                      </a:cubicBezTo>
                      <a:cubicBezTo>
                        <a:pt x="332" y="86"/>
                        <a:pt x="333" y="87"/>
                        <a:pt x="334" y="87"/>
                      </a:cubicBezTo>
                      <a:cubicBezTo>
                        <a:pt x="336" y="87"/>
                        <a:pt x="337" y="86"/>
                        <a:pt x="337" y="85"/>
                      </a:cubicBezTo>
                      <a:cubicBezTo>
                        <a:pt x="339" y="77"/>
                        <a:pt x="339" y="77"/>
                        <a:pt x="339" y="77"/>
                      </a:cubicBezTo>
                      <a:cubicBezTo>
                        <a:pt x="342" y="82"/>
                        <a:pt x="342" y="82"/>
                        <a:pt x="342" y="82"/>
                      </a:cubicBezTo>
                      <a:cubicBezTo>
                        <a:pt x="343" y="83"/>
                        <a:pt x="345" y="83"/>
                        <a:pt x="346" y="82"/>
                      </a:cubicBezTo>
                      <a:cubicBezTo>
                        <a:pt x="353" y="80"/>
                        <a:pt x="353" y="80"/>
                        <a:pt x="353" y="80"/>
                      </a:cubicBezTo>
                      <a:cubicBezTo>
                        <a:pt x="377" y="79"/>
                        <a:pt x="377" y="79"/>
                        <a:pt x="377" y="79"/>
                      </a:cubicBezTo>
                      <a:lnTo>
                        <a:pt x="377" y="75"/>
                      </a:lnTo>
                      <a:close/>
                    </a:path>
                  </a:pathLst>
                </a:custGeom>
                <a:grp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 name="Freeform 47"/>
                <p:cNvSpPr/>
                <p:nvPr/>
              </p:nvSpPr>
              <p:spPr bwMode="auto">
                <a:xfrm>
                  <a:off x="8036719" y="2947987"/>
                  <a:ext cx="2093913" cy="812800"/>
                </a:xfrm>
                <a:custGeom>
                  <a:avLst/>
                  <a:gdLst>
                    <a:gd name="T0" fmla="*/ 351 w 377"/>
                    <a:gd name="T1" fmla="*/ 76 h 146"/>
                    <a:gd name="T2" fmla="*/ 337 w 377"/>
                    <a:gd name="T3" fmla="*/ 68 h 146"/>
                    <a:gd name="T4" fmla="*/ 330 w 377"/>
                    <a:gd name="T5" fmla="*/ 67 h 146"/>
                    <a:gd name="T6" fmla="*/ 323 w 377"/>
                    <a:gd name="T7" fmla="*/ 79 h 146"/>
                    <a:gd name="T8" fmla="*/ 309 w 377"/>
                    <a:gd name="T9" fmla="*/ 3 h 146"/>
                    <a:gd name="T10" fmla="*/ 295 w 377"/>
                    <a:gd name="T11" fmla="*/ 62 h 146"/>
                    <a:gd name="T12" fmla="*/ 283 w 377"/>
                    <a:gd name="T13" fmla="*/ 85 h 146"/>
                    <a:gd name="T14" fmla="*/ 269 w 377"/>
                    <a:gd name="T15" fmla="*/ 76 h 146"/>
                    <a:gd name="T16" fmla="*/ 231 w 377"/>
                    <a:gd name="T17" fmla="*/ 76 h 146"/>
                    <a:gd name="T18" fmla="*/ 217 w 377"/>
                    <a:gd name="T19" fmla="*/ 68 h 146"/>
                    <a:gd name="T20" fmla="*/ 211 w 377"/>
                    <a:gd name="T21" fmla="*/ 67 h 146"/>
                    <a:gd name="T22" fmla="*/ 203 w 377"/>
                    <a:gd name="T23" fmla="*/ 79 h 146"/>
                    <a:gd name="T24" fmla="*/ 189 w 377"/>
                    <a:gd name="T25" fmla="*/ 3 h 146"/>
                    <a:gd name="T26" fmla="*/ 175 w 377"/>
                    <a:gd name="T27" fmla="*/ 62 h 146"/>
                    <a:gd name="T28" fmla="*/ 163 w 377"/>
                    <a:gd name="T29" fmla="*/ 85 h 146"/>
                    <a:gd name="T30" fmla="*/ 113 w 377"/>
                    <a:gd name="T31" fmla="*/ 75 h 146"/>
                    <a:gd name="T32" fmla="*/ 101 w 377"/>
                    <a:gd name="T33" fmla="*/ 70 h 146"/>
                    <a:gd name="T34" fmla="*/ 94 w 377"/>
                    <a:gd name="T35" fmla="*/ 76 h 146"/>
                    <a:gd name="T36" fmla="*/ 85 w 377"/>
                    <a:gd name="T37" fmla="*/ 68 h 146"/>
                    <a:gd name="T38" fmla="*/ 72 w 377"/>
                    <a:gd name="T39" fmla="*/ 1 h 146"/>
                    <a:gd name="T40" fmla="*/ 62 w 377"/>
                    <a:gd name="T41" fmla="*/ 115 h 146"/>
                    <a:gd name="T42" fmla="*/ 50 w 377"/>
                    <a:gd name="T43" fmla="*/ 62 h 146"/>
                    <a:gd name="T44" fmla="*/ 36 w 377"/>
                    <a:gd name="T45" fmla="*/ 76 h 146"/>
                    <a:gd name="T46" fmla="*/ 3 w 377"/>
                    <a:gd name="T47" fmla="*/ 80 h 146"/>
                    <a:gd name="T48" fmla="*/ 45 w 377"/>
                    <a:gd name="T49" fmla="*/ 93 h 146"/>
                    <a:gd name="T50" fmla="*/ 60 w 377"/>
                    <a:gd name="T51" fmla="*/ 144 h 146"/>
                    <a:gd name="T52" fmla="*/ 66 w 377"/>
                    <a:gd name="T53" fmla="*/ 144 h 146"/>
                    <a:gd name="T54" fmla="*/ 83 w 377"/>
                    <a:gd name="T55" fmla="*/ 103 h 146"/>
                    <a:gd name="T56" fmla="*/ 92 w 377"/>
                    <a:gd name="T57" fmla="*/ 85 h 146"/>
                    <a:gd name="T58" fmla="*/ 100 w 377"/>
                    <a:gd name="T59" fmla="*/ 77 h 146"/>
                    <a:gd name="T60" fmla="*/ 114 w 377"/>
                    <a:gd name="T61" fmla="*/ 80 h 146"/>
                    <a:gd name="T62" fmla="*/ 164 w 377"/>
                    <a:gd name="T63" fmla="*/ 93 h 146"/>
                    <a:gd name="T64" fmla="*/ 180 w 377"/>
                    <a:gd name="T65" fmla="*/ 144 h 146"/>
                    <a:gd name="T66" fmla="*/ 185 w 377"/>
                    <a:gd name="T67" fmla="*/ 144 h 146"/>
                    <a:gd name="T68" fmla="*/ 203 w 377"/>
                    <a:gd name="T69" fmla="*/ 103 h 146"/>
                    <a:gd name="T70" fmla="*/ 212 w 377"/>
                    <a:gd name="T71" fmla="*/ 85 h 146"/>
                    <a:gd name="T72" fmla="*/ 219 w 377"/>
                    <a:gd name="T73" fmla="*/ 77 h 146"/>
                    <a:gd name="T74" fmla="*/ 233 w 377"/>
                    <a:gd name="T75" fmla="*/ 80 h 146"/>
                    <a:gd name="T76" fmla="*/ 274 w 377"/>
                    <a:gd name="T77" fmla="*/ 80 h 146"/>
                    <a:gd name="T78" fmla="*/ 286 w 377"/>
                    <a:gd name="T79" fmla="*/ 92 h 146"/>
                    <a:gd name="T80" fmla="*/ 302 w 377"/>
                    <a:gd name="T81" fmla="*/ 146 h 146"/>
                    <a:gd name="T82" fmla="*/ 312 w 377"/>
                    <a:gd name="T83" fmla="*/ 34 h 146"/>
                    <a:gd name="T84" fmla="*/ 325 w 377"/>
                    <a:gd name="T85" fmla="*/ 101 h 146"/>
                    <a:gd name="T86" fmla="*/ 334 w 377"/>
                    <a:gd name="T87" fmla="*/ 87 h 146"/>
                    <a:gd name="T88" fmla="*/ 342 w 377"/>
                    <a:gd name="T89" fmla="*/ 82 h 146"/>
                    <a:gd name="T90" fmla="*/ 377 w 377"/>
                    <a:gd name="T9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146">
                      <a:moveTo>
                        <a:pt x="377" y="75"/>
                      </a:moveTo>
                      <a:cubicBezTo>
                        <a:pt x="352" y="75"/>
                        <a:pt x="352" y="75"/>
                        <a:pt x="352" y="75"/>
                      </a:cubicBezTo>
                      <a:cubicBezTo>
                        <a:pt x="352" y="75"/>
                        <a:pt x="351" y="75"/>
                        <a:pt x="351" y="76"/>
                      </a:cubicBezTo>
                      <a:cubicBezTo>
                        <a:pt x="346" y="78"/>
                        <a:pt x="346" y="78"/>
                        <a:pt x="346" y="78"/>
                      </a:cubicBezTo>
                      <a:cubicBezTo>
                        <a:pt x="340" y="70"/>
                        <a:pt x="340" y="70"/>
                        <a:pt x="340" y="70"/>
                      </a:cubicBezTo>
                      <a:cubicBezTo>
                        <a:pt x="339" y="69"/>
                        <a:pt x="338" y="68"/>
                        <a:pt x="337" y="68"/>
                      </a:cubicBezTo>
                      <a:cubicBezTo>
                        <a:pt x="336" y="69"/>
                        <a:pt x="335" y="69"/>
                        <a:pt x="335" y="70"/>
                      </a:cubicBezTo>
                      <a:cubicBezTo>
                        <a:pt x="333" y="76"/>
                        <a:pt x="333" y="76"/>
                        <a:pt x="333" y="76"/>
                      </a:cubicBezTo>
                      <a:cubicBezTo>
                        <a:pt x="330" y="67"/>
                        <a:pt x="330" y="67"/>
                        <a:pt x="330" y="67"/>
                      </a:cubicBezTo>
                      <a:cubicBezTo>
                        <a:pt x="330" y="66"/>
                        <a:pt x="328" y="66"/>
                        <a:pt x="327" y="66"/>
                      </a:cubicBezTo>
                      <a:cubicBezTo>
                        <a:pt x="326" y="66"/>
                        <a:pt x="325" y="67"/>
                        <a:pt x="325" y="68"/>
                      </a:cubicBezTo>
                      <a:cubicBezTo>
                        <a:pt x="323" y="79"/>
                        <a:pt x="323" y="79"/>
                        <a:pt x="323" y="79"/>
                      </a:cubicBezTo>
                      <a:cubicBezTo>
                        <a:pt x="315" y="2"/>
                        <a:pt x="315" y="2"/>
                        <a:pt x="315" y="2"/>
                      </a:cubicBezTo>
                      <a:cubicBezTo>
                        <a:pt x="314" y="1"/>
                        <a:pt x="313" y="0"/>
                        <a:pt x="311" y="1"/>
                      </a:cubicBezTo>
                      <a:cubicBezTo>
                        <a:pt x="310" y="1"/>
                        <a:pt x="309" y="2"/>
                        <a:pt x="309" y="3"/>
                      </a:cubicBezTo>
                      <a:cubicBezTo>
                        <a:pt x="309" y="3"/>
                        <a:pt x="309" y="3"/>
                        <a:pt x="309" y="3"/>
                      </a:cubicBezTo>
                      <a:cubicBezTo>
                        <a:pt x="301" y="115"/>
                        <a:pt x="301" y="115"/>
                        <a:pt x="301" y="115"/>
                      </a:cubicBezTo>
                      <a:cubicBezTo>
                        <a:pt x="295" y="62"/>
                        <a:pt x="295" y="62"/>
                        <a:pt x="295" y="62"/>
                      </a:cubicBezTo>
                      <a:cubicBezTo>
                        <a:pt x="295" y="61"/>
                        <a:pt x="294" y="60"/>
                        <a:pt x="292" y="60"/>
                      </a:cubicBezTo>
                      <a:cubicBezTo>
                        <a:pt x="291" y="60"/>
                        <a:pt x="290" y="61"/>
                        <a:pt x="289" y="62"/>
                      </a:cubicBezTo>
                      <a:cubicBezTo>
                        <a:pt x="283" y="85"/>
                        <a:pt x="283" y="85"/>
                        <a:pt x="283" y="85"/>
                      </a:cubicBezTo>
                      <a:cubicBezTo>
                        <a:pt x="278" y="77"/>
                        <a:pt x="278" y="77"/>
                        <a:pt x="278" y="77"/>
                      </a:cubicBezTo>
                      <a:cubicBezTo>
                        <a:pt x="278" y="76"/>
                        <a:pt x="277" y="76"/>
                        <a:pt x="276" y="76"/>
                      </a:cubicBezTo>
                      <a:cubicBezTo>
                        <a:pt x="269" y="76"/>
                        <a:pt x="269" y="76"/>
                        <a:pt x="269" y="76"/>
                      </a:cubicBezTo>
                      <a:cubicBezTo>
                        <a:pt x="268" y="75"/>
                        <a:pt x="268" y="75"/>
                        <a:pt x="267" y="75"/>
                      </a:cubicBezTo>
                      <a:cubicBezTo>
                        <a:pt x="232" y="75"/>
                        <a:pt x="232" y="75"/>
                        <a:pt x="232" y="75"/>
                      </a:cubicBezTo>
                      <a:cubicBezTo>
                        <a:pt x="232" y="75"/>
                        <a:pt x="231" y="75"/>
                        <a:pt x="231" y="76"/>
                      </a:cubicBezTo>
                      <a:cubicBezTo>
                        <a:pt x="226" y="78"/>
                        <a:pt x="226" y="78"/>
                        <a:pt x="226" y="78"/>
                      </a:cubicBezTo>
                      <a:cubicBezTo>
                        <a:pt x="220" y="70"/>
                        <a:pt x="220" y="70"/>
                        <a:pt x="220" y="70"/>
                      </a:cubicBezTo>
                      <a:cubicBezTo>
                        <a:pt x="220" y="69"/>
                        <a:pt x="219" y="68"/>
                        <a:pt x="217" y="68"/>
                      </a:cubicBezTo>
                      <a:cubicBezTo>
                        <a:pt x="216" y="69"/>
                        <a:pt x="215" y="69"/>
                        <a:pt x="215" y="70"/>
                      </a:cubicBezTo>
                      <a:cubicBezTo>
                        <a:pt x="214" y="76"/>
                        <a:pt x="214" y="76"/>
                        <a:pt x="214" y="76"/>
                      </a:cubicBezTo>
                      <a:cubicBezTo>
                        <a:pt x="211" y="67"/>
                        <a:pt x="211" y="67"/>
                        <a:pt x="211" y="67"/>
                      </a:cubicBezTo>
                      <a:cubicBezTo>
                        <a:pt x="210" y="66"/>
                        <a:pt x="209" y="66"/>
                        <a:pt x="208" y="66"/>
                      </a:cubicBezTo>
                      <a:cubicBezTo>
                        <a:pt x="206" y="66"/>
                        <a:pt x="205" y="67"/>
                        <a:pt x="205" y="68"/>
                      </a:cubicBezTo>
                      <a:cubicBezTo>
                        <a:pt x="203" y="79"/>
                        <a:pt x="203" y="79"/>
                        <a:pt x="203" y="79"/>
                      </a:cubicBezTo>
                      <a:cubicBezTo>
                        <a:pt x="195" y="2"/>
                        <a:pt x="195" y="2"/>
                        <a:pt x="195" y="2"/>
                      </a:cubicBezTo>
                      <a:cubicBezTo>
                        <a:pt x="195" y="1"/>
                        <a:pt x="193" y="0"/>
                        <a:pt x="192" y="1"/>
                      </a:cubicBezTo>
                      <a:cubicBezTo>
                        <a:pt x="191" y="1"/>
                        <a:pt x="189" y="2"/>
                        <a:pt x="189" y="3"/>
                      </a:cubicBezTo>
                      <a:cubicBezTo>
                        <a:pt x="189" y="3"/>
                        <a:pt x="189" y="3"/>
                        <a:pt x="189" y="3"/>
                      </a:cubicBezTo>
                      <a:cubicBezTo>
                        <a:pt x="182" y="115"/>
                        <a:pt x="182" y="115"/>
                        <a:pt x="182" y="115"/>
                      </a:cubicBezTo>
                      <a:cubicBezTo>
                        <a:pt x="175" y="62"/>
                        <a:pt x="175" y="62"/>
                        <a:pt x="175" y="62"/>
                      </a:cubicBezTo>
                      <a:cubicBezTo>
                        <a:pt x="175" y="61"/>
                        <a:pt x="174" y="60"/>
                        <a:pt x="173" y="60"/>
                      </a:cubicBezTo>
                      <a:cubicBezTo>
                        <a:pt x="171" y="60"/>
                        <a:pt x="170" y="61"/>
                        <a:pt x="170" y="62"/>
                      </a:cubicBezTo>
                      <a:cubicBezTo>
                        <a:pt x="163" y="85"/>
                        <a:pt x="163" y="85"/>
                        <a:pt x="163" y="85"/>
                      </a:cubicBezTo>
                      <a:cubicBezTo>
                        <a:pt x="159" y="77"/>
                        <a:pt x="159" y="77"/>
                        <a:pt x="159" y="77"/>
                      </a:cubicBezTo>
                      <a:cubicBezTo>
                        <a:pt x="158" y="76"/>
                        <a:pt x="157" y="75"/>
                        <a:pt x="156" y="75"/>
                      </a:cubicBezTo>
                      <a:cubicBezTo>
                        <a:pt x="113" y="75"/>
                        <a:pt x="113" y="75"/>
                        <a:pt x="113" y="75"/>
                      </a:cubicBezTo>
                      <a:cubicBezTo>
                        <a:pt x="112" y="75"/>
                        <a:pt x="112" y="75"/>
                        <a:pt x="111" y="76"/>
                      </a:cubicBezTo>
                      <a:cubicBezTo>
                        <a:pt x="107" y="78"/>
                        <a:pt x="107" y="78"/>
                        <a:pt x="107" y="78"/>
                      </a:cubicBezTo>
                      <a:cubicBezTo>
                        <a:pt x="101" y="70"/>
                        <a:pt x="101" y="70"/>
                        <a:pt x="101" y="70"/>
                      </a:cubicBezTo>
                      <a:cubicBezTo>
                        <a:pt x="100" y="69"/>
                        <a:pt x="99" y="68"/>
                        <a:pt x="98" y="68"/>
                      </a:cubicBezTo>
                      <a:cubicBezTo>
                        <a:pt x="97" y="69"/>
                        <a:pt x="96" y="69"/>
                        <a:pt x="96" y="70"/>
                      </a:cubicBezTo>
                      <a:cubicBezTo>
                        <a:pt x="94" y="76"/>
                        <a:pt x="94" y="76"/>
                        <a:pt x="94" y="76"/>
                      </a:cubicBezTo>
                      <a:cubicBezTo>
                        <a:pt x="91" y="67"/>
                        <a:pt x="91" y="67"/>
                        <a:pt x="91" y="67"/>
                      </a:cubicBezTo>
                      <a:cubicBezTo>
                        <a:pt x="91" y="66"/>
                        <a:pt x="89" y="66"/>
                        <a:pt x="88" y="66"/>
                      </a:cubicBezTo>
                      <a:cubicBezTo>
                        <a:pt x="87" y="66"/>
                        <a:pt x="86" y="67"/>
                        <a:pt x="85" y="68"/>
                      </a:cubicBezTo>
                      <a:cubicBezTo>
                        <a:pt x="84" y="79"/>
                        <a:pt x="84" y="79"/>
                        <a:pt x="84" y="79"/>
                      </a:cubicBezTo>
                      <a:cubicBezTo>
                        <a:pt x="75" y="2"/>
                        <a:pt x="75" y="2"/>
                        <a:pt x="75" y="2"/>
                      </a:cubicBezTo>
                      <a:cubicBezTo>
                        <a:pt x="75" y="1"/>
                        <a:pt x="74" y="0"/>
                        <a:pt x="72" y="1"/>
                      </a:cubicBezTo>
                      <a:cubicBezTo>
                        <a:pt x="71" y="1"/>
                        <a:pt x="70" y="2"/>
                        <a:pt x="70" y="3"/>
                      </a:cubicBezTo>
                      <a:cubicBezTo>
                        <a:pt x="70" y="3"/>
                        <a:pt x="70" y="3"/>
                        <a:pt x="70" y="3"/>
                      </a:cubicBezTo>
                      <a:cubicBezTo>
                        <a:pt x="62" y="115"/>
                        <a:pt x="62" y="115"/>
                        <a:pt x="62" y="115"/>
                      </a:cubicBezTo>
                      <a:cubicBezTo>
                        <a:pt x="56" y="62"/>
                        <a:pt x="56" y="62"/>
                        <a:pt x="56" y="62"/>
                      </a:cubicBezTo>
                      <a:cubicBezTo>
                        <a:pt x="56" y="61"/>
                        <a:pt x="54" y="60"/>
                        <a:pt x="53" y="60"/>
                      </a:cubicBezTo>
                      <a:cubicBezTo>
                        <a:pt x="52" y="60"/>
                        <a:pt x="50" y="61"/>
                        <a:pt x="50" y="62"/>
                      </a:cubicBezTo>
                      <a:cubicBezTo>
                        <a:pt x="43" y="85"/>
                        <a:pt x="43" y="85"/>
                        <a:pt x="43" y="85"/>
                      </a:cubicBezTo>
                      <a:cubicBezTo>
                        <a:pt x="39" y="77"/>
                        <a:pt x="39" y="77"/>
                        <a:pt x="39" y="77"/>
                      </a:cubicBezTo>
                      <a:cubicBezTo>
                        <a:pt x="39" y="76"/>
                        <a:pt x="37" y="76"/>
                        <a:pt x="36" y="76"/>
                      </a:cubicBezTo>
                      <a:cubicBezTo>
                        <a:pt x="3" y="76"/>
                        <a:pt x="3" y="76"/>
                        <a:pt x="3" y="76"/>
                      </a:cubicBezTo>
                      <a:cubicBezTo>
                        <a:pt x="1" y="76"/>
                        <a:pt x="0" y="77"/>
                        <a:pt x="0" y="78"/>
                      </a:cubicBezTo>
                      <a:cubicBezTo>
                        <a:pt x="0" y="79"/>
                        <a:pt x="1" y="80"/>
                        <a:pt x="3" y="80"/>
                      </a:cubicBezTo>
                      <a:cubicBezTo>
                        <a:pt x="35" y="80"/>
                        <a:pt x="35" y="80"/>
                        <a:pt x="35" y="80"/>
                      </a:cubicBezTo>
                      <a:cubicBezTo>
                        <a:pt x="42" y="92"/>
                        <a:pt x="42" y="92"/>
                        <a:pt x="42" y="92"/>
                      </a:cubicBezTo>
                      <a:cubicBezTo>
                        <a:pt x="42" y="93"/>
                        <a:pt x="43" y="94"/>
                        <a:pt x="45" y="93"/>
                      </a:cubicBezTo>
                      <a:cubicBezTo>
                        <a:pt x="46" y="93"/>
                        <a:pt x="47" y="93"/>
                        <a:pt x="47" y="92"/>
                      </a:cubicBezTo>
                      <a:cubicBezTo>
                        <a:pt x="52" y="76"/>
                        <a:pt x="52" y="76"/>
                        <a:pt x="52" y="76"/>
                      </a:cubicBezTo>
                      <a:cubicBezTo>
                        <a:pt x="60" y="144"/>
                        <a:pt x="60" y="144"/>
                        <a:pt x="60" y="144"/>
                      </a:cubicBezTo>
                      <a:cubicBezTo>
                        <a:pt x="60" y="146"/>
                        <a:pt x="62" y="146"/>
                        <a:pt x="63" y="146"/>
                      </a:cubicBezTo>
                      <a:cubicBezTo>
                        <a:pt x="64" y="146"/>
                        <a:pt x="66" y="145"/>
                        <a:pt x="66" y="144"/>
                      </a:cubicBezTo>
                      <a:cubicBezTo>
                        <a:pt x="66" y="144"/>
                        <a:pt x="66" y="144"/>
                        <a:pt x="66" y="144"/>
                      </a:cubicBezTo>
                      <a:cubicBezTo>
                        <a:pt x="73" y="34"/>
                        <a:pt x="73" y="34"/>
                        <a:pt x="73" y="34"/>
                      </a:cubicBezTo>
                      <a:cubicBezTo>
                        <a:pt x="81" y="101"/>
                        <a:pt x="81" y="101"/>
                        <a:pt x="81" y="101"/>
                      </a:cubicBezTo>
                      <a:cubicBezTo>
                        <a:pt x="81" y="102"/>
                        <a:pt x="82" y="103"/>
                        <a:pt x="83" y="103"/>
                      </a:cubicBezTo>
                      <a:cubicBezTo>
                        <a:pt x="85" y="103"/>
                        <a:pt x="86" y="102"/>
                        <a:pt x="86" y="101"/>
                      </a:cubicBezTo>
                      <a:cubicBezTo>
                        <a:pt x="90" y="78"/>
                        <a:pt x="90" y="78"/>
                        <a:pt x="90" y="78"/>
                      </a:cubicBezTo>
                      <a:cubicBezTo>
                        <a:pt x="92" y="85"/>
                        <a:pt x="92" y="85"/>
                        <a:pt x="92" y="85"/>
                      </a:cubicBezTo>
                      <a:cubicBezTo>
                        <a:pt x="93" y="86"/>
                        <a:pt x="94" y="87"/>
                        <a:pt x="95" y="87"/>
                      </a:cubicBezTo>
                      <a:cubicBezTo>
                        <a:pt x="97" y="87"/>
                        <a:pt x="98" y="86"/>
                        <a:pt x="98" y="85"/>
                      </a:cubicBezTo>
                      <a:cubicBezTo>
                        <a:pt x="100" y="77"/>
                        <a:pt x="100" y="77"/>
                        <a:pt x="100" y="77"/>
                      </a:cubicBezTo>
                      <a:cubicBezTo>
                        <a:pt x="103" y="82"/>
                        <a:pt x="103" y="82"/>
                        <a:pt x="103" y="82"/>
                      </a:cubicBezTo>
                      <a:cubicBezTo>
                        <a:pt x="104" y="83"/>
                        <a:pt x="106" y="83"/>
                        <a:pt x="107" y="82"/>
                      </a:cubicBezTo>
                      <a:cubicBezTo>
                        <a:pt x="114" y="80"/>
                        <a:pt x="114" y="80"/>
                        <a:pt x="114" y="80"/>
                      </a:cubicBezTo>
                      <a:cubicBezTo>
                        <a:pt x="154" y="79"/>
                        <a:pt x="154" y="79"/>
                        <a:pt x="154" y="79"/>
                      </a:cubicBezTo>
                      <a:cubicBezTo>
                        <a:pt x="161" y="92"/>
                        <a:pt x="161" y="92"/>
                        <a:pt x="161" y="92"/>
                      </a:cubicBezTo>
                      <a:cubicBezTo>
                        <a:pt x="162" y="93"/>
                        <a:pt x="163" y="94"/>
                        <a:pt x="164" y="93"/>
                      </a:cubicBezTo>
                      <a:cubicBezTo>
                        <a:pt x="165" y="93"/>
                        <a:pt x="166" y="93"/>
                        <a:pt x="167" y="92"/>
                      </a:cubicBezTo>
                      <a:cubicBezTo>
                        <a:pt x="171" y="76"/>
                        <a:pt x="171" y="76"/>
                        <a:pt x="171" y="76"/>
                      </a:cubicBezTo>
                      <a:cubicBezTo>
                        <a:pt x="180" y="144"/>
                        <a:pt x="180" y="144"/>
                        <a:pt x="180" y="144"/>
                      </a:cubicBezTo>
                      <a:cubicBezTo>
                        <a:pt x="180" y="146"/>
                        <a:pt x="181" y="146"/>
                        <a:pt x="183" y="146"/>
                      </a:cubicBezTo>
                      <a:cubicBezTo>
                        <a:pt x="184" y="146"/>
                        <a:pt x="185" y="145"/>
                        <a:pt x="185" y="144"/>
                      </a:cubicBezTo>
                      <a:cubicBezTo>
                        <a:pt x="185" y="144"/>
                        <a:pt x="185" y="144"/>
                        <a:pt x="185" y="144"/>
                      </a:cubicBezTo>
                      <a:cubicBezTo>
                        <a:pt x="193" y="34"/>
                        <a:pt x="193" y="34"/>
                        <a:pt x="193" y="34"/>
                      </a:cubicBezTo>
                      <a:cubicBezTo>
                        <a:pt x="200" y="101"/>
                        <a:pt x="200" y="101"/>
                        <a:pt x="200" y="101"/>
                      </a:cubicBezTo>
                      <a:cubicBezTo>
                        <a:pt x="200" y="102"/>
                        <a:pt x="202" y="103"/>
                        <a:pt x="203" y="103"/>
                      </a:cubicBezTo>
                      <a:cubicBezTo>
                        <a:pt x="204" y="103"/>
                        <a:pt x="206" y="102"/>
                        <a:pt x="206" y="101"/>
                      </a:cubicBezTo>
                      <a:cubicBezTo>
                        <a:pt x="209" y="78"/>
                        <a:pt x="209" y="78"/>
                        <a:pt x="209" y="78"/>
                      </a:cubicBezTo>
                      <a:cubicBezTo>
                        <a:pt x="212" y="85"/>
                        <a:pt x="212" y="85"/>
                        <a:pt x="212" y="85"/>
                      </a:cubicBezTo>
                      <a:cubicBezTo>
                        <a:pt x="212" y="86"/>
                        <a:pt x="214" y="87"/>
                        <a:pt x="215" y="87"/>
                      </a:cubicBezTo>
                      <a:cubicBezTo>
                        <a:pt x="216" y="87"/>
                        <a:pt x="217" y="86"/>
                        <a:pt x="217" y="85"/>
                      </a:cubicBezTo>
                      <a:cubicBezTo>
                        <a:pt x="219" y="77"/>
                        <a:pt x="219" y="77"/>
                        <a:pt x="219" y="77"/>
                      </a:cubicBezTo>
                      <a:cubicBezTo>
                        <a:pt x="223" y="82"/>
                        <a:pt x="223" y="82"/>
                        <a:pt x="223" y="82"/>
                      </a:cubicBezTo>
                      <a:cubicBezTo>
                        <a:pt x="223" y="83"/>
                        <a:pt x="225" y="83"/>
                        <a:pt x="227" y="82"/>
                      </a:cubicBezTo>
                      <a:cubicBezTo>
                        <a:pt x="233" y="80"/>
                        <a:pt x="233" y="80"/>
                        <a:pt x="233" y="80"/>
                      </a:cubicBezTo>
                      <a:cubicBezTo>
                        <a:pt x="240" y="80"/>
                        <a:pt x="240" y="80"/>
                        <a:pt x="240" y="80"/>
                      </a:cubicBezTo>
                      <a:cubicBezTo>
                        <a:pt x="241" y="80"/>
                        <a:pt x="241" y="80"/>
                        <a:pt x="242" y="80"/>
                      </a:cubicBezTo>
                      <a:cubicBezTo>
                        <a:pt x="274" y="80"/>
                        <a:pt x="274" y="80"/>
                        <a:pt x="274" y="80"/>
                      </a:cubicBezTo>
                      <a:cubicBezTo>
                        <a:pt x="281" y="92"/>
                        <a:pt x="281" y="92"/>
                        <a:pt x="281" y="92"/>
                      </a:cubicBezTo>
                      <a:cubicBezTo>
                        <a:pt x="281" y="93"/>
                        <a:pt x="283" y="94"/>
                        <a:pt x="284" y="93"/>
                      </a:cubicBezTo>
                      <a:cubicBezTo>
                        <a:pt x="285" y="93"/>
                        <a:pt x="286" y="93"/>
                        <a:pt x="286" y="92"/>
                      </a:cubicBezTo>
                      <a:cubicBezTo>
                        <a:pt x="291" y="76"/>
                        <a:pt x="291" y="76"/>
                        <a:pt x="291" y="76"/>
                      </a:cubicBezTo>
                      <a:cubicBezTo>
                        <a:pt x="299" y="144"/>
                        <a:pt x="299" y="144"/>
                        <a:pt x="299" y="144"/>
                      </a:cubicBezTo>
                      <a:cubicBezTo>
                        <a:pt x="299" y="146"/>
                        <a:pt x="301" y="146"/>
                        <a:pt x="302" y="146"/>
                      </a:cubicBezTo>
                      <a:cubicBezTo>
                        <a:pt x="304" y="146"/>
                        <a:pt x="305" y="145"/>
                        <a:pt x="305" y="144"/>
                      </a:cubicBezTo>
                      <a:cubicBezTo>
                        <a:pt x="305" y="144"/>
                        <a:pt x="305" y="144"/>
                        <a:pt x="305" y="144"/>
                      </a:cubicBezTo>
                      <a:cubicBezTo>
                        <a:pt x="312" y="34"/>
                        <a:pt x="312" y="34"/>
                        <a:pt x="312" y="34"/>
                      </a:cubicBezTo>
                      <a:cubicBezTo>
                        <a:pt x="320" y="101"/>
                        <a:pt x="320" y="101"/>
                        <a:pt x="320" y="101"/>
                      </a:cubicBezTo>
                      <a:cubicBezTo>
                        <a:pt x="320" y="102"/>
                        <a:pt x="321" y="103"/>
                        <a:pt x="323" y="103"/>
                      </a:cubicBezTo>
                      <a:cubicBezTo>
                        <a:pt x="324" y="103"/>
                        <a:pt x="325" y="102"/>
                        <a:pt x="325" y="101"/>
                      </a:cubicBezTo>
                      <a:cubicBezTo>
                        <a:pt x="329" y="78"/>
                        <a:pt x="329" y="78"/>
                        <a:pt x="329" y="78"/>
                      </a:cubicBezTo>
                      <a:cubicBezTo>
                        <a:pt x="332" y="85"/>
                        <a:pt x="332" y="85"/>
                        <a:pt x="332" y="85"/>
                      </a:cubicBezTo>
                      <a:cubicBezTo>
                        <a:pt x="332" y="86"/>
                        <a:pt x="333" y="87"/>
                        <a:pt x="334" y="87"/>
                      </a:cubicBezTo>
                      <a:cubicBezTo>
                        <a:pt x="336" y="87"/>
                        <a:pt x="337" y="86"/>
                        <a:pt x="337" y="85"/>
                      </a:cubicBezTo>
                      <a:cubicBezTo>
                        <a:pt x="339" y="77"/>
                        <a:pt x="339" y="77"/>
                        <a:pt x="339" y="77"/>
                      </a:cubicBezTo>
                      <a:cubicBezTo>
                        <a:pt x="342" y="82"/>
                        <a:pt x="342" y="82"/>
                        <a:pt x="342" y="82"/>
                      </a:cubicBezTo>
                      <a:cubicBezTo>
                        <a:pt x="343" y="83"/>
                        <a:pt x="345" y="83"/>
                        <a:pt x="346" y="82"/>
                      </a:cubicBezTo>
                      <a:cubicBezTo>
                        <a:pt x="353" y="80"/>
                        <a:pt x="353" y="80"/>
                        <a:pt x="353" y="80"/>
                      </a:cubicBezTo>
                      <a:cubicBezTo>
                        <a:pt x="377" y="79"/>
                        <a:pt x="377" y="79"/>
                        <a:pt x="377" y="79"/>
                      </a:cubicBezTo>
                      <a:lnTo>
                        <a:pt x="377" y="75"/>
                      </a:lnTo>
                      <a:close/>
                    </a:path>
                  </a:pathLst>
                </a:custGeom>
                <a:grp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139" name="任意多边形 138"/>
            <p:cNvSpPr/>
            <p:nvPr/>
          </p:nvSpPr>
          <p:spPr bwMode="auto">
            <a:xfrm>
              <a:off x="0" y="2989263"/>
              <a:ext cx="704942" cy="809625"/>
            </a:xfrm>
            <a:custGeom>
              <a:avLst/>
              <a:gdLst>
                <a:gd name="connsiteX0" fmla="*/ 351467 w 704850"/>
                <a:gd name="connsiteY0" fmla="*/ 915 h 809539"/>
                <a:gd name="connsiteX1" fmla="*/ 360493 w 704850"/>
                <a:gd name="connsiteY1" fmla="*/ 7873 h 809539"/>
                <a:gd name="connsiteX2" fmla="*/ 404926 w 704850"/>
                <a:gd name="connsiteY2" fmla="*/ 436542 h 809539"/>
                <a:gd name="connsiteX3" fmla="*/ 416034 w 704850"/>
                <a:gd name="connsiteY3" fmla="*/ 375304 h 809539"/>
                <a:gd name="connsiteX4" fmla="*/ 427143 w 704850"/>
                <a:gd name="connsiteY4" fmla="*/ 364169 h 809539"/>
                <a:gd name="connsiteX5" fmla="*/ 443805 w 704850"/>
                <a:gd name="connsiteY5" fmla="*/ 369737 h 809539"/>
                <a:gd name="connsiteX6" fmla="*/ 460468 w 704850"/>
                <a:gd name="connsiteY6" fmla="*/ 419841 h 809539"/>
                <a:gd name="connsiteX7" fmla="*/ 471576 w 704850"/>
                <a:gd name="connsiteY7" fmla="*/ 386438 h 809539"/>
                <a:gd name="connsiteX8" fmla="*/ 482684 w 704850"/>
                <a:gd name="connsiteY8" fmla="*/ 375304 h 809539"/>
                <a:gd name="connsiteX9" fmla="*/ 499347 w 704850"/>
                <a:gd name="connsiteY9" fmla="*/ 386438 h 809539"/>
                <a:gd name="connsiteX10" fmla="*/ 532672 w 704850"/>
                <a:gd name="connsiteY10" fmla="*/ 430975 h 809539"/>
                <a:gd name="connsiteX11" fmla="*/ 560442 w 704850"/>
                <a:gd name="connsiteY11" fmla="*/ 419841 h 809539"/>
                <a:gd name="connsiteX12" fmla="*/ 565996 w 704850"/>
                <a:gd name="connsiteY12" fmla="*/ 414273 h 809539"/>
                <a:gd name="connsiteX13" fmla="*/ 704850 w 704850"/>
                <a:gd name="connsiteY13" fmla="*/ 414273 h 809539"/>
                <a:gd name="connsiteX14" fmla="*/ 704850 w 704850"/>
                <a:gd name="connsiteY14" fmla="*/ 436542 h 809539"/>
                <a:gd name="connsiteX15" fmla="*/ 571551 w 704850"/>
                <a:gd name="connsiteY15" fmla="*/ 442109 h 809539"/>
                <a:gd name="connsiteX16" fmla="*/ 532672 w 704850"/>
                <a:gd name="connsiteY16" fmla="*/ 453243 h 809539"/>
                <a:gd name="connsiteX17" fmla="*/ 510455 w 704850"/>
                <a:gd name="connsiteY17" fmla="*/ 453243 h 809539"/>
                <a:gd name="connsiteX18" fmla="*/ 493793 w 704850"/>
                <a:gd name="connsiteY18" fmla="*/ 425408 h 809539"/>
                <a:gd name="connsiteX19" fmla="*/ 482684 w 704850"/>
                <a:gd name="connsiteY19" fmla="*/ 469945 h 809539"/>
                <a:gd name="connsiteX20" fmla="*/ 466022 w 704850"/>
                <a:gd name="connsiteY20" fmla="*/ 481079 h 809539"/>
                <a:gd name="connsiteX21" fmla="*/ 454913 w 704850"/>
                <a:gd name="connsiteY21" fmla="*/ 469945 h 809539"/>
                <a:gd name="connsiteX22" fmla="*/ 438251 w 704850"/>
                <a:gd name="connsiteY22" fmla="*/ 430975 h 809539"/>
                <a:gd name="connsiteX23" fmla="*/ 416034 w 704850"/>
                <a:gd name="connsiteY23" fmla="*/ 559019 h 809539"/>
                <a:gd name="connsiteX24" fmla="*/ 404926 w 704850"/>
                <a:gd name="connsiteY24" fmla="*/ 570153 h 809539"/>
                <a:gd name="connsiteX25" fmla="*/ 388264 w 704850"/>
                <a:gd name="connsiteY25" fmla="*/ 559019 h 809539"/>
                <a:gd name="connsiteX26" fmla="*/ 343831 w 704850"/>
                <a:gd name="connsiteY26" fmla="*/ 186021 h 809539"/>
                <a:gd name="connsiteX27" fmla="*/ 304952 w 704850"/>
                <a:gd name="connsiteY27" fmla="*/ 798405 h 809539"/>
                <a:gd name="connsiteX28" fmla="*/ 288289 w 704850"/>
                <a:gd name="connsiteY28" fmla="*/ 809539 h 809539"/>
                <a:gd name="connsiteX29" fmla="*/ 271627 w 704850"/>
                <a:gd name="connsiteY29" fmla="*/ 798405 h 809539"/>
                <a:gd name="connsiteX30" fmla="*/ 227194 w 704850"/>
                <a:gd name="connsiteY30" fmla="*/ 419841 h 809539"/>
                <a:gd name="connsiteX31" fmla="*/ 199423 w 704850"/>
                <a:gd name="connsiteY31" fmla="*/ 508915 h 809539"/>
                <a:gd name="connsiteX32" fmla="*/ 188314 w 704850"/>
                <a:gd name="connsiteY32" fmla="*/ 514482 h 809539"/>
                <a:gd name="connsiteX33" fmla="*/ 171652 w 704850"/>
                <a:gd name="connsiteY33" fmla="*/ 508915 h 809539"/>
                <a:gd name="connsiteX34" fmla="*/ 132773 w 704850"/>
                <a:gd name="connsiteY34" fmla="*/ 442109 h 809539"/>
                <a:gd name="connsiteX35" fmla="*/ 13706 w 704850"/>
                <a:gd name="connsiteY35" fmla="*/ 442109 h 809539"/>
                <a:gd name="connsiteX36" fmla="*/ 0 w 704850"/>
                <a:gd name="connsiteY36" fmla="*/ 442109 h 809539"/>
                <a:gd name="connsiteX37" fmla="*/ 0 w 704850"/>
                <a:gd name="connsiteY37" fmla="*/ 414273 h 809539"/>
                <a:gd name="connsiteX38" fmla="*/ 29728 w 704850"/>
                <a:gd name="connsiteY38" fmla="*/ 414273 h 809539"/>
                <a:gd name="connsiteX39" fmla="*/ 93894 w 704850"/>
                <a:gd name="connsiteY39" fmla="*/ 414273 h 809539"/>
                <a:gd name="connsiteX40" fmla="*/ 105002 w 704850"/>
                <a:gd name="connsiteY40" fmla="*/ 419841 h 809539"/>
                <a:gd name="connsiteX41" fmla="*/ 143881 w 704850"/>
                <a:gd name="connsiteY41" fmla="*/ 419841 h 809539"/>
                <a:gd name="connsiteX42" fmla="*/ 154990 w 704850"/>
                <a:gd name="connsiteY42" fmla="*/ 425408 h 809539"/>
                <a:gd name="connsiteX43" fmla="*/ 182760 w 704850"/>
                <a:gd name="connsiteY43" fmla="*/ 469945 h 809539"/>
                <a:gd name="connsiteX44" fmla="*/ 216085 w 704850"/>
                <a:gd name="connsiteY44" fmla="*/ 341901 h 809539"/>
                <a:gd name="connsiteX45" fmla="*/ 232748 w 704850"/>
                <a:gd name="connsiteY45" fmla="*/ 330767 h 809539"/>
                <a:gd name="connsiteX46" fmla="*/ 249410 w 704850"/>
                <a:gd name="connsiteY46" fmla="*/ 341901 h 809539"/>
                <a:gd name="connsiteX47" fmla="*/ 282735 w 704850"/>
                <a:gd name="connsiteY47" fmla="*/ 636958 h 809539"/>
                <a:gd name="connsiteX48" fmla="*/ 327168 w 704850"/>
                <a:gd name="connsiteY48" fmla="*/ 13440 h 809539"/>
                <a:gd name="connsiteX49" fmla="*/ 338276 w 704850"/>
                <a:gd name="connsiteY49" fmla="*/ 2306 h 809539"/>
                <a:gd name="connsiteX50" fmla="*/ 351467 w 704850"/>
                <a:gd name="connsiteY50" fmla="*/ 915 h 80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4850" h="809539">
                  <a:moveTo>
                    <a:pt x="351467" y="915"/>
                  </a:moveTo>
                  <a:cubicBezTo>
                    <a:pt x="354939" y="2306"/>
                    <a:pt x="357716" y="5090"/>
                    <a:pt x="360493" y="7873"/>
                  </a:cubicBezTo>
                  <a:cubicBezTo>
                    <a:pt x="360493" y="7873"/>
                    <a:pt x="360493" y="7873"/>
                    <a:pt x="404926" y="436542"/>
                  </a:cubicBezTo>
                  <a:cubicBezTo>
                    <a:pt x="404926" y="436542"/>
                    <a:pt x="404926" y="436542"/>
                    <a:pt x="416034" y="375304"/>
                  </a:cubicBezTo>
                  <a:cubicBezTo>
                    <a:pt x="416034" y="369737"/>
                    <a:pt x="421589" y="364169"/>
                    <a:pt x="427143" y="364169"/>
                  </a:cubicBezTo>
                  <a:cubicBezTo>
                    <a:pt x="432697" y="364169"/>
                    <a:pt x="443805" y="364169"/>
                    <a:pt x="443805" y="369737"/>
                  </a:cubicBezTo>
                  <a:cubicBezTo>
                    <a:pt x="443805" y="369737"/>
                    <a:pt x="443805" y="369737"/>
                    <a:pt x="460468" y="419841"/>
                  </a:cubicBezTo>
                  <a:cubicBezTo>
                    <a:pt x="460468" y="419841"/>
                    <a:pt x="460468" y="419841"/>
                    <a:pt x="471576" y="386438"/>
                  </a:cubicBezTo>
                  <a:cubicBezTo>
                    <a:pt x="471576" y="380871"/>
                    <a:pt x="477130" y="380871"/>
                    <a:pt x="482684" y="375304"/>
                  </a:cubicBezTo>
                  <a:cubicBezTo>
                    <a:pt x="488238" y="375304"/>
                    <a:pt x="493793" y="380871"/>
                    <a:pt x="499347" y="386438"/>
                  </a:cubicBezTo>
                  <a:cubicBezTo>
                    <a:pt x="499347" y="386438"/>
                    <a:pt x="499347" y="386438"/>
                    <a:pt x="532672" y="430975"/>
                  </a:cubicBezTo>
                  <a:cubicBezTo>
                    <a:pt x="532672" y="430975"/>
                    <a:pt x="532672" y="430975"/>
                    <a:pt x="560442" y="419841"/>
                  </a:cubicBezTo>
                  <a:cubicBezTo>
                    <a:pt x="560442" y="414273"/>
                    <a:pt x="565996" y="414273"/>
                    <a:pt x="565996" y="414273"/>
                  </a:cubicBezTo>
                  <a:cubicBezTo>
                    <a:pt x="565996" y="414273"/>
                    <a:pt x="565996" y="414273"/>
                    <a:pt x="704850" y="414273"/>
                  </a:cubicBezTo>
                  <a:lnTo>
                    <a:pt x="704850" y="436542"/>
                  </a:lnTo>
                  <a:cubicBezTo>
                    <a:pt x="704850" y="436542"/>
                    <a:pt x="704850" y="436542"/>
                    <a:pt x="571551" y="442109"/>
                  </a:cubicBezTo>
                  <a:cubicBezTo>
                    <a:pt x="571551" y="442109"/>
                    <a:pt x="571551" y="442109"/>
                    <a:pt x="532672" y="453243"/>
                  </a:cubicBezTo>
                  <a:cubicBezTo>
                    <a:pt x="527117" y="458810"/>
                    <a:pt x="516009" y="458810"/>
                    <a:pt x="510455" y="453243"/>
                  </a:cubicBezTo>
                  <a:cubicBezTo>
                    <a:pt x="510455" y="453243"/>
                    <a:pt x="510455" y="453243"/>
                    <a:pt x="493793" y="425408"/>
                  </a:cubicBezTo>
                  <a:cubicBezTo>
                    <a:pt x="493793" y="425408"/>
                    <a:pt x="493793" y="425408"/>
                    <a:pt x="482684" y="469945"/>
                  </a:cubicBezTo>
                  <a:cubicBezTo>
                    <a:pt x="482684" y="475512"/>
                    <a:pt x="477130" y="481079"/>
                    <a:pt x="466022" y="481079"/>
                  </a:cubicBezTo>
                  <a:cubicBezTo>
                    <a:pt x="460468" y="481079"/>
                    <a:pt x="454913" y="475512"/>
                    <a:pt x="454913" y="469945"/>
                  </a:cubicBezTo>
                  <a:cubicBezTo>
                    <a:pt x="454913" y="469945"/>
                    <a:pt x="454913" y="469945"/>
                    <a:pt x="438251" y="430975"/>
                  </a:cubicBezTo>
                  <a:cubicBezTo>
                    <a:pt x="438251" y="430975"/>
                    <a:pt x="438251" y="430975"/>
                    <a:pt x="416034" y="559019"/>
                  </a:cubicBezTo>
                  <a:cubicBezTo>
                    <a:pt x="416034" y="564586"/>
                    <a:pt x="410480" y="570153"/>
                    <a:pt x="404926" y="570153"/>
                  </a:cubicBezTo>
                  <a:cubicBezTo>
                    <a:pt x="393818" y="570153"/>
                    <a:pt x="388264" y="564586"/>
                    <a:pt x="388264" y="559019"/>
                  </a:cubicBezTo>
                  <a:cubicBezTo>
                    <a:pt x="388264" y="559019"/>
                    <a:pt x="388264" y="559019"/>
                    <a:pt x="343831" y="186021"/>
                  </a:cubicBezTo>
                  <a:cubicBezTo>
                    <a:pt x="343831" y="186021"/>
                    <a:pt x="343831" y="186021"/>
                    <a:pt x="304952" y="798405"/>
                  </a:cubicBezTo>
                  <a:cubicBezTo>
                    <a:pt x="304952" y="803972"/>
                    <a:pt x="299397" y="809539"/>
                    <a:pt x="288289" y="809539"/>
                  </a:cubicBezTo>
                  <a:cubicBezTo>
                    <a:pt x="282735" y="809539"/>
                    <a:pt x="271627" y="809539"/>
                    <a:pt x="271627" y="798405"/>
                  </a:cubicBezTo>
                  <a:cubicBezTo>
                    <a:pt x="271627" y="798405"/>
                    <a:pt x="271627" y="798405"/>
                    <a:pt x="227194" y="419841"/>
                  </a:cubicBezTo>
                  <a:cubicBezTo>
                    <a:pt x="227194" y="419841"/>
                    <a:pt x="227194" y="419841"/>
                    <a:pt x="199423" y="508915"/>
                  </a:cubicBezTo>
                  <a:cubicBezTo>
                    <a:pt x="199423" y="514482"/>
                    <a:pt x="193869" y="514482"/>
                    <a:pt x="188314" y="514482"/>
                  </a:cubicBezTo>
                  <a:cubicBezTo>
                    <a:pt x="182760" y="520049"/>
                    <a:pt x="171652" y="514482"/>
                    <a:pt x="171652" y="508915"/>
                  </a:cubicBezTo>
                  <a:cubicBezTo>
                    <a:pt x="171652" y="508915"/>
                    <a:pt x="171652" y="508915"/>
                    <a:pt x="132773" y="442109"/>
                  </a:cubicBezTo>
                  <a:cubicBezTo>
                    <a:pt x="132773" y="442109"/>
                    <a:pt x="132773" y="442109"/>
                    <a:pt x="13706" y="442109"/>
                  </a:cubicBezTo>
                  <a:lnTo>
                    <a:pt x="0" y="442109"/>
                  </a:lnTo>
                  <a:lnTo>
                    <a:pt x="0" y="414273"/>
                  </a:lnTo>
                  <a:lnTo>
                    <a:pt x="29728" y="414273"/>
                  </a:lnTo>
                  <a:cubicBezTo>
                    <a:pt x="48333" y="414273"/>
                    <a:pt x="69595" y="414273"/>
                    <a:pt x="93894" y="414273"/>
                  </a:cubicBezTo>
                  <a:cubicBezTo>
                    <a:pt x="99448" y="414273"/>
                    <a:pt x="99448" y="414273"/>
                    <a:pt x="105002" y="419841"/>
                  </a:cubicBezTo>
                  <a:cubicBezTo>
                    <a:pt x="105002" y="419841"/>
                    <a:pt x="105002" y="419841"/>
                    <a:pt x="143881" y="419841"/>
                  </a:cubicBezTo>
                  <a:cubicBezTo>
                    <a:pt x="149435" y="419841"/>
                    <a:pt x="154990" y="419841"/>
                    <a:pt x="154990" y="425408"/>
                  </a:cubicBezTo>
                  <a:cubicBezTo>
                    <a:pt x="154990" y="425408"/>
                    <a:pt x="154990" y="425408"/>
                    <a:pt x="182760" y="469945"/>
                  </a:cubicBezTo>
                  <a:cubicBezTo>
                    <a:pt x="182760" y="469945"/>
                    <a:pt x="182760" y="469945"/>
                    <a:pt x="216085" y="341901"/>
                  </a:cubicBezTo>
                  <a:cubicBezTo>
                    <a:pt x="221639" y="336334"/>
                    <a:pt x="227194" y="330767"/>
                    <a:pt x="232748" y="330767"/>
                  </a:cubicBezTo>
                  <a:cubicBezTo>
                    <a:pt x="243856" y="330767"/>
                    <a:pt x="249410" y="336334"/>
                    <a:pt x="249410" y="341901"/>
                  </a:cubicBezTo>
                  <a:cubicBezTo>
                    <a:pt x="249410" y="341901"/>
                    <a:pt x="249410" y="341901"/>
                    <a:pt x="282735" y="636958"/>
                  </a:cubicBezTo>
                  <a:cubicBezTo>
                    <a:pt x="282735" y="636958"/>
                    <a:pt x="282735" y="636958"/>
                    <a:pt x="327168" y="13440"/>
                  </a:cubicBezTo>
                  <a:cubicBezTo>
                    <a:pt x="327168" y="7873"/>
                    <a:pt x="332722" y="2306"/>
                    <a:pt x="338276" y="2306"/>
                  </a:cubicBezTo>
                  <a:cubicBezTo>
                    <a:pt x="343831" y="-477"/>
                    <a:pt x="347996" y="-477"/>
                    <a:pt x="351467" y="915"/>
                  </a:cubicBezTo>
                  <a:close/>
                </a:path>
              </a:pathLst>
            </a:custGeom>
            <a:solidFill>
              <a:schemeClr val="bg1">
                <a:lumMod val="8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5127" name="PA_矩形 6"/>
          <p:cNvSpPr/>
          <p:nvPr>
            <p:custDataLst>
              <p:tags r:id="rId3"/>
            </p:custDataLst>
          </p:nvPr>
        </p:nvSpPr>
        <p:spPr>
          <a:xfrm>
            <a:off x="1100138" y="1452563"/>
            <a:ext cx="9996487" cy="3962400"/>
          </a:xfrm>
          <a:prstGeom prst="rect">
            <a:avLst/>
          </a:prstGeom>
          <a:no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93193" name="PA_圆角矩形 1"/>
          <p:cNvSpPr/>
          <p:nvPr>
            <p:custDataLst>
              <p:tags r:id="rId4"/>
            </p:custDataLst>
          </p:nvPr>
        </p:nvSpPr>
        <p:spPr>
          <a:xfrm rot="1800000">
            <a:off x="9045575" y="5764213"/>
            <a:ext cx="3378200" cy="371475"/>
          </a:xfrm>
          <a:prstGeom prst="roundRect">
            <a:avLst>
              <a:gd name="adj" fmla="val 50000"/>
            </a:avLst>
          </a:prstGeom>
          <a:gradFill rotWithShape="0">
            <a:gsLst>
              <a:gs pos="0">
                <a:schemeClr val="bg1">
                  <a:alpha val="20000"/>
                </a:schemeClr>
              </a:gs>
              <a:gs pos="100000">
                <a:schemeClr val="bg1">
                  <a:alpha val="0"/>
                </a:schemeClr>
              </a:gs>
            </a:gsLst>
            <a:lin ang="12600000"/>
            <a:tileRect/>
          </a:gra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3194" name="PA_圆角矩形 1"/>
          <p:cNvSpPr/>
          <p:nvPr>
            <p:custDataLst>
              <p:tags r:id="rId5"/>
            </p:custDataLst>
          </p:nvPr>
        </p:nvSpPr>
        <p:spPr>
          <a:xfrm rot="1800000">
            <a:off x="4192588" y="5768975"/>
            <a:ext cx="6021387" cy="661988"/>
          </a:xfrm>
          <a:prstGeom prst="roundRect">
            <a:avLst>
              <a:gd name="adj" fmla="val 50000"/>
            </a:avLst>
          </a:prstGeom>
          <a:gradFill rotWithShape="0">
            <a:gsLst>
              <a:gs pos="0">
                <a:schemeClr val="bg1">
                  <a:alpha val="20000"/>
                </a:schemeClr>
              </a:gs>
              <a:gs pos="100000">
                <a:schemeClr val="bg1">
                  <a:alpha val="0"/>
                </a:schemeClr>
              </a:gs>
            </a:gsLst>
            <a:lin ang="12600000"/>
            <a:tileRect/>
          </a:gra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3195" name="PA_圆角矩形 1"/>
          <p:cNvSpPr/>
          <p:nvPr>
            <p:custDataLst>
              <p:tags r:id="rId6"/>
            </p:custDataLst>
          </p:nvPr>
        </p:nvSpPr>
        <p:spPr>
          <a:xfrm rot="1800000">
            <a:off x="7450138" y="995363"/>
            <a:ext cx="6021387" cy="661987"/>
          </a:xfrm>
          <a:prstGeom prst="roundRect">
            <a:avLst>
              <a:gd name="adj" fmla="val 50000"/>
            </a:avLst>
          </a:prstGeom>
          <a:gradFill rotWithShape="0">
            <a:gsLst>
              <a:gs pos="0">
                <a:schemeClr val="bg1">
                  <a:alpha val="20000"/>
                </a:schemeClr>
              </a:gs>
              <a:gs pos="100000">
                <a:schemeClr val="bg1">
                  <a:alpha val="0"/>
                </a:schemeClr>
              </a:gs>
            </a:gsLst>
            <a:lin ang="12600000"/>
            <a:tileRect/>
          </a:gra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3196" name="PA_圆角矩形 1"/>
          <p:cNvSpPr/>
          <p:nvPr>
            <p:custDataLst>
              <p:tags r:id="rId7"/>
            </p:custDataLst>
          </p:nvPr>
        </p:nvSpPr>
        <p:spPr>
          <a:xfrm rot="1800000">
            <a:off x="2263775" y="266700"/>
            <a:ext cx="4387850" cy="450850"/>
          </a:xfrm>
          <a:prstGeom prst="roundRect">
            <a:avLst>
              <a:gd name="adj" fmla="val 50000"/>
            </a:avLst>
          </a:prstGeom>
          <a:gradFill rotWithShape="0">
            <a:gsLst>
              <a:gs pos="0">
                <a:schemeClr val="bg1">
                  <a:alpha val="20000"/>
                </a:schemeClr>
              </a:gs>
              <a:gs pos="100000">
                <a:schemeClr val="bg1">
                  <a:alpha val="0"/>
                </a:schemeClr>
              </a:gs>
            </a:gsLst>
            <a:lin ang="12600000"/>
            <a:tileRect/>
          </a:gra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3197" name="PA_圆角矩形 1"/>
          <p:cNvSpPr/>
          <p:nvPr>
            <p:custDataLst>
              <p:tags r:id="rId8"/>
            </p:custDataLst>
          </p:nvPr>
        </p:nvSpPr>
        <p:spPr>
          <a:xfrm rot="1800000">
            <a:off x="6421438" y="1512888"/>
            <a:ext cx="476250" cy="476250"/>
          </a:xfrm>
          <a:prstGeom prst="roundRect">
            <a:avLst>
              <a:gd name="adj" fmla="val 50000"/>
            </a:avLst>
          </a:prstGeom>
          <a:gradFill rotWithShape="0">
            <a:gsLst>
              <a:gs pos="0">
                <a:schemeClr val="bg1">
                  <a:alpha val="6998"/>
                </a:schemeClr>
              </a:gs>
              <a:gs pos="100000">
                <a:schemeClr val="bg1">
                  <a:alpha val="0"/>
                </a:schemeClr>
              </a:gs>
            </a:gsLst>
            <a:lin ang="12600000"/>
            <a:tileRect/>
          </a:gra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3198" name="PA_圆角矩形 1"/>
          <p:cNvSpPr/>
          <p:nvPr>
            <p:custDataLst>
              <p:tags r:id="rId9"/>
            </p:custDataLst>
          </p:nvPr>
        </p:nvSpPr>
        <p:spPr>
          <a:xfrm rot="1800000">
            <a:off x="-349250" y="5962650"/>
            <a:ext cx="4387850" cy="450850"/>
          </a:xfrm>
          <a:prstGeom prst="roundRect">
            <a:avLst>
              <a:gd name="adj" fmla="val 50000"/>
            </a:avLst>
          </a:prstGeom>
          <a:gradFill rotWithShape="0">
            <a:gsLst>
              <a:gs pos="0">
                <a:schemeClr val="bg1">
                  <a:alpha val="20000"/>
                </a:schemeClr>
              </a:gs>
              <a:gs pos="100000">
                <a:schemeClr val="bg1">
                  <a:alpha val="0"/>
                </a:schemeClr>
              </a:gs>
            </a:gsLst>
            <a:lin ang="12600000"/>
            <a:tileRect/>
          </a:gra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pic>
        <p:nvPicPr>
          <p:cNvPr id="93199" name="组合 1"/>
          <p:cNvPicPr/>
          <p:nvPr/>
        </p:nvPicPr>
        <p:blipFill>
          <a:blip r:embed="rId10"/>
          <a:stretch>
            <a:fillRect/>
          </a:stretch>
        </p:blipFill>
        <p:spPr>
          <a:xfrm>
            <a:off x="1804988" y="2749550"/>
            <a:ext cx="1968500" cy="1530350"/>
          </a:xfrm>
          <a:prstGeom prst="rect">
            <a:avLst/>
          </a:prstGeom>
          <a:noFill/>
          <a:ln w="9525">
            <a:noFill/>
          </a:ln>
        </p:spPr>
      </p:pic>
      <p:pic>
        <p:nvPicPr>
          <p:cNvPr id="93200" name="组合 255"/>
          <p:cNvPicPr/>
          <p:nvPr/>
        </p:nvPicPr>
        <p:blipFill>
          <a:blip r:embed="rId11"/>
          <a:stretch>
            <a:fillRect/>
          </a:stretch>
        </p:blipFill>
        <p:spPr>
          <a:xfrm>
            <a:off x="554038" y="1590675"/>
            <a:ext cx="4522787" cy="4017963"/>
          </a:xfrm>
          <a:prstGeom prst="rect">
            <a:avLst/>
          </a:prstGeom>
          <a:noFill/>
          <a:ln w="9525">
            <a:noFill/>
          </a:ln>
        </p:spPr>
      </p:pic>
      <p:sp>
        <p:nvSpPr>
          <p:cNvPr id="93201" name="PA_矩形 22"/>
          <p:cNvSpPr/>
          <p:nvPr>
            <p:custDataLst>
              <p:tags r:id="rId12"/>
            </p:custDataLst>
          </p:nvPr>
        </p:nvSpPr>
        <p:spPr>
          <a:xfrm>
            <a:off x="2733675" y="1773238"/>
            <a:ext cx="8974138" cy="920750"/>
          </a:xfrm>
          <a:prstGeom prst="rect">
            <a:avLst/>
          </a:prstGeom>
          <a:noFill/>
          <a:ln w="9525">
            <a:noFill/>
          </a:ln>
          <a:effectLst>
            <a:outerShdw dist="38100" dir="2699999" algn="tl" rotWithShape="0">
              <a:srgbClr val="000000">
                <a:alpha val="39998"/>
              </a:srgbClr>
            </a:outerShdw>
          </a:effectLst>
        </p:spPr>
        <p:txBody>
          <a:bodyPr lIns="91428" tIns="45715" rIns="91428" bIns="45715" anchor="t" anchorCtr="0">
            <a:spAutoFit/>
          </a:bodyPr>
          <a:p>
            <a:pPr algn="r" eaLnBrk="0" hangingPunct="0">
              <a:buClrTx/>
              <a:buFontTx/>
            </a:pPr>
            <a:r>
              <a:rPr lang="zh-CN" altLang="en-US" sz="5400" b="1" dirty="0">
                <a:solidFill>
                  <a:schemeClr val="bg1"/>
                </a:solidFill>
                <a:latin typeface="方正正准黑简体" pitchFamily="2" charset="-122"/>
                <a:ea typeface="方正正准黑简体" pitchFamily="2" charset="-122"/>
              </a:rPr>
              <a:t>气相色谱技术应用</a:t>
            </a:r>
            <a:endParaRPr lang="zh-CN" altLang="en-US" sz="5400" b="1" dirty="0">
              <a:solidFill>
                <a:schemeClr val="bg1"/>
              </a:solidFill>
              <a:latin typeface="方正正准黑简体" pitchFamily="2" charset="-122"/>
              <a:ea typeface="方正正准黑简体" pitchFamily="2" charset="-122"/>
            </a:endParaRPr>
          </a:p>
        </p:txBody>
      </p:sp>
      <p:sp>
        <p:nvSpPr>
          <p:cNvPr id="93202" name="PA_任意多边形 274"/>
          <p:cNvSpPr/>
          <p:nvPr>
            <p:custDataLst>
              <p:tags r:id="rId13"/>
            </p:custDataLst>
          </p:nvPr>
        </p:nvSpPr>
        <p:spPr>
          <a:xfrm>
            <a:off x="11280775" y="3148013"/>
            <a:ext cx="260350" cy="496887"/>
          </a:xfrm>
          <a:custGeom>
            <a:avLst/>
            <a:gdLst/>
            <a:ahLst/>
            <a:cxnLst>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pathLst>
              <a:path w="48" h="91">
                <a:moveTo>
                  <a:pt x="8" y="91"/>
                </a:moveTo>
                <a:lnTo>
                  <a:pt x="0" y="86"/>
                </a:lnTo>
                <a:lnTo>
                  <a:pt x="37" y="45"/>
                </a:lnTo>
                <a:lnTo>
                  <a:pt x="2" y="5"/>
                </a:lnTo>
                <a:lnTo>
                  <a:pt x="8" y="0"/>
                </a:lnTo>
                <a:lnTo>
                  <a:pt x="48" y="45"/>
                </a:lnTo>
                <a:lnTo>
                  <a:pt x="8" y="91"/>
                </a:lnTo>
                <a:close/>
              </a:path>
            </a:pathLst>
          </a:custGeom>
          <a:solidFill>
            <a:schemeClr val="bg1"/>
          </a:solidFill>
          <a:ln w="9525">
            <a:noFill/>
          </a:ln>
          <a:effectLst>
            <a:outerShdw dist="38100" dir="2699999" algn="tl" rotWithShape="0">
              <a:srgbClr val="000000">
                <a:alpha val="39998"/>
              </a:srgbClr>
            </a:outerShdw>
          </a:effectLst>
        </p:spPr>
        <p:txBody>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250" fill="hold"/>
                                        <p:tgtEl>
                                          <p:spTgt spid="93186"/>
                                        </p:tgtEl>
                                        <p:attrNameLst>
                                          <p:attrName>ppt_x</p:attrName>
                                        </p:attrNameLst>
                                      </p:cBhvr>
                                      <p:tavLst>
                                        <p:tav tm="0">
                                          <p:val>
                                            <p:strVal val="#ppt_x"/>
                                          </p:val>
                                        </p:tav>
                                        <p:tav tm="100000">
                                          <p:val>
                                            <p:strVal val="#ppt_x"/>
                                          </p:val>
                                        </p:tav>
                                      </p:tavLst>
                                    </p:anim>
                                    <p:anim calcmode="lin" valueType="num">
                                      <p:cBhvr additive="base">
                                        <p:cTn id="8" dur="250" fill="hold"/>
                                        <p:tgtEl>
                                          <p:spTgt spid="9318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3187"/>
                                        </p:tgtEl>
                                        <p:attrNameLst>
                                          <p:attrName>style.visibility</p:attrName>
                                        </p:attrNameLst>
                                      </p:cBhvr>
                                      <p:to>
                                        <p:strVal val="visible"/>
                                      </p:to>
                                    </p:set>
                                    <p:anim calcmode="lin" valueType="num">
                                      <p:cBhvr additive="base">
                                        <p:cTn id="11" dur="250" fill="hold"/>
                                        <p:tgtEl>
                                          <p:spTgt spid="93187"/>
                                        </p:tgtEl>
                                        <p:attrNameLst>
                                          <p:attrName>ppt_x</p:attrName>
                                        </p:attrNameLst>
                                      </p:cBhvr>
                                      <p:tavLst>
                                        <p:tav tm="0">
                                          <p:val>
                                            <p:strVal val="#ppt_x"/>
                                          </p:val>
                                        </p:tav>
                                        <p:tav tm="100000">
                                          <p:val>
                                            <p:strVal val="#ppt_x"/>
                                          </p:val>
                                        </p:tav>
                                      </p:tavLst>
                                    </p:anim>
                                    <p:anim calcmode="lin" valueType="num">
                                      <p:cBhvr additive="base">
                                        <p:cTn id="12" dur="250" fill="hold"/>
                                        <p:tgtEl>
                                          <p:spTgt spid="931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 presetClass="entr" presetSubtype="9" decel="100000" fill="hold" grpId="0" nodeType="withEffect">
                                  <p:stCondLst>
                                    <p:cond delay="0"/>
                                  </p:stCondLst>
                                  <p:childTnLst>
                                    <p:set>
                                      <p:cBhvr>
                                        <p:cTn id="18" dur="1" fill="hold">
                                          <p:stCondLst>
                                            <p:cond delay="0"/>
                                          </p:stCondLst>
                                        </p:cTn>
                                        <p:tgtEl>
                                          <p:spTgt spid="93193"/>
                                        </p:tgtEl>
                                        <p:attrNameLst>
                                          <p:attrName>style.visibility</p:attrName>
                                        </p:attrNameLst>
                                      </p:cBhvr>
                                      <p:to>
                                        <p:strVal val="visible"/>
                                      </p:to>
                                    </p:set>
                                    <p:anim calcmode="lin" valueType="num">
                                      <p:cBhvr additive="base">
                                        <p:cTn id="19" dur="500" fill="hold"/>
                                        <p:tgtEl>
                                          <p:spTgt spid="93193"/>
                                        </p:tgtEl>
                                        <p:attrNameLst>
                                          <p:attrName>ppt_x</p:attrName>
                                        </p:attrNameLst>
                                      </p:cBhvr>
                                      <p:tavLst>
                                        <p:tav tm="0">
                                          <p:val>
                                            <p:strVal val="0-#ppt_w/2"/>
                                          </p:val>
                                        </p:tav>
                                        <p:tav tm="100000">
                                          <p:val>
                                            <p:strVal val="#ppt_x"/>
                                          </p:val>
                                        </p:tav>
                                      </p:tavLst>
                                    </p:anim>
                                    <p:anim calcmode="lin" valueType="num">
                                      <p:cBhvr additive="base">
                                        <p:cTn id="20" dur="500" fill="hold"/>
                                        <p:tgtEl>
                                          <p:spTgt spid="93193"/>
                                        </p:tgtEl>
                                        <p:attrNameLst>
                                          <p:attrName>ppt_y</p:attrName>
                                        </p:attrNameLst>
                                      </p:cBhvr>
                                      <p:tavLst>
                                        <p:tav tm="0">
                                          <p:val>
                                            <p:strVal val="0-#ppt_h/2"/>
                                          </p:val>
                                        </p:tav>
                                        <p:tav tm="100000">
                                          <p:val>
                                            <p:strVal val="#ppt_y"/>
                                          </p:val>
                                        </p:tav>
                                      </p:tavLst>
                                    </p:anim>
                                  </p:childTnLst>
                                </p:cTn>
                              </p:par>
                              <p:par>
                                <p:cTn id="21" presetID="2" presetClass="entr" presetSubtype="9" decel="100000" fill="hold" grpId="0" nodeType="withEffect">
                                  <p:stCondLst>
                                    <p:cond delay="100"/>
                                  </p:stCondLst>
                                  <p:childTnLst>
                                    <p:set>
                                      <p:cBhvr>
                                        <p:cTn id="22" dur="1" fill="hold">
                                          <p:stCondLst>
                                            <p:cond delay="0"/>
                                          </p:stCondLst>
                                        </p:cTn>
                                        <p:tgtEl>
                                          <p:spTgt spid="93194"/>
                                        </p:tgtEl>
                                        <p:attrNameLst>
                                          <p:attrName>style.visibility</p:attrName>
                                        </p:attrNameLst>
                                      </p:cBhvr>
                                      <p:to>
                                        <p:strVal val="visible"/>
                                      </p:to>
                                    </p:set>
                                    <p:anim calcmode="lin" valueType="num">
                                      <p:cBhvr additive="base">
                                        <p:cTn id="23" dur="500" fill="hold"/>
                                        <p:tgtEl>
                                          <p:spTgt spid="93194"/>
                                        </p:tgtEl>
                                        <p:attrNameLst>
                                          <p:attrName>ppt_x</p:attrName>
                                        </p:attrNameLst>
                                      </p:cBhvr>
                                      <p:tavLst>
                                        <p:tav tm="0">
                                          <p:val>
                                            <p:strVal val="0-#ppt_w/2"/>
                                          </p:val>
                                        </p:tav>
                                        <p:tav tm="100000">
                                          <p:val>
                                            <p:strVal val="#ppt_x"/>
                                          </p:val>
                                        </p:tav>
                                      </p:tavLst>
                                    </p:anim>
                                    <p:anim calcmode="lin" valueType="num">
                                      <p:cBhvr additive="base">
                                        <p:cTn id="24" dur="500" fill="hold"/>
                                        <p:tgtEl>
                                          <p:spTgt spid="93194"/>
                                        </p:tgtEl>
                                        <p:attrNameLst>
                                          <p:attrName>ppt_y</p:attrName>
                                        </p:attrNameLst>
                                      </p:cBhvr>
                                      <p:tavLst>
                                        <p:tav tm="0">
                                          <p:val>
                                            <p:strVal val="0-#ppt_h/2"/>
                                          </p:val>
                                        </p:tav>
                                        <p:tav tm="100000">
                                          <p:val>
                                            <p:strVal val="#ppt_y"/>
                                          </p:val>
                                        </p:tav>
                                      </p:tavLst>
                                    </p:anim>
                                  </p:childTnLst>
                                </p:cTn>
                              </p:par>
                              <p:par>
                                <p:cTn id="25" presetID="2" presetClass="entr" presetSubtype="9" decel="100000" fill="hold" grpId="0" nodeType="withEffect">
                                  <p:stCondLst>
                                    <p:cond delay="200"/>
                                  </p:stCondLst>
                                  <p:childTnLst>
                                    <p:set>
                                      <p:cBhvr>
                                        <p:cTn id="26" dur="1" fill="hold">
                                          <p:stCondLst>
                                            <p:cond delay="0"/>
                                          </p:stCondLst>
                                        </p:cTn>
                                        <p:tgtEl>
                                          <p:spTgt spid="93195"/>
                                        </p:tgtEl>
                                        <p:attrNameLst>
                                          <p:attrName>style.visibility</p:attrName>
                                        </p:attrNameLst>
                                      </p:cBhvr>
                                      <p:to>
                                        <p:strVal val="visible"/>
                                      </p:to>
                                    </p:set>
                                    <p:anim calcmode="lin" valueType="num">
                                      <p:cBhvr additive="base">
                                        <p:cTn id="27" dur="500" fill="hold"/>
                                        <p:tgtEl>
                                          <p:spTgt spid="93195"/>
                                        </p:tgtEl>
                                        <p:attrNameLst>
                                          <p:attrName>ppt_x</p:attrName>
                                        </p:attrNameLst>
                                      </p:cBhvr>
                                      <p:tavLst>
                                        <p:tav tm="0">
                                          <p:val>
                                            <p:strVal val="0-#ppt_w/2"/>
                                          </p:val>
                                        </p:tav>
                                        <p:tav tm="100000">
                                          <p:val>
                                            <p:strVal val="#ppt_x"/>
                                          </p:val>
                                        </p:tav>
                                      </p:tavLst>
                                    </p:anim>
                                    <p:anim calcmode="lin" valueType="num">
                                      <p:cBhvr additive="base">
                                        <p:cTn id="28" dur="500" fill="hold"/>
                                        <p:tgtEl>
                                          <p:spTgt spid="93195"/>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300"/>
                                  </p:stCondLst>
                                  <p:childTnLst>
                                    <p:set>
                                      <p:cBhvr>
                                        <p:cTn id="30" dur="1" fill="hold">
                                          <p:stCondLst>
                                            <p:cond delay="0"/>
                                          </p:stCondLst>
                                        </p:cTn>
                                        <p:tgtEl>
                                          <p:spTgt spid="93197"/>
                                        </p:tgtEl>
                                        <p:attrNameLst>
                                          <p:attrName>style.visibility</p:attrName>
                                        </p:attrNameLst>
                                      </p:cBhvr>
                                      <p:to>
                                        <p:strVal val="visible"/>
                                      </p:to>
                                    </p:set>
                                    <p:anim calcmode="lin" valueType="num">
                                      <p:cBhvr additive="base">
                                        <p:cTn id="31" dur="500" fill="hold"/>
                                        <p:tgtEl>
                                          <p:spTgt spid="93197"/>
                                        </p:tgtEl>
                                        <p:attrNameLst>
                                          <p:attrName>ppt_x</p:attrName>
                                        </p:attrNameLst>
                                      </p:cBhvr>
                                      <p:tavLst>
                                        <p:tav tm="0">
                                          <p:val>
                                            <p:strVal val="0-#ppt_w/2"/>
                                          </p:val>
                                        </p:tav>
                                        <p:tav tm="100000">
                                          <p:val>
                                            <p:strVal val="#ppt_x"/>
                                          </p:val>
                                        </p:tav>
                                      </p:tavLst>
                                    </p:anim>
                                    <p:anim calcmode="lin" valueType="num">
                                      <p:cBhvr additive="base">
                                        <p:cTn id="32" dur="500" fill="hold"/>
                                        <p:tgtEl>
                                          <p:spTgt spid="93197"/>
                                        </p:tgtEl>
                                        <p:attrNameLst>
                                          <p:attrName>ppt_y</p:attrName>
                                        </p:attrNameLst>
                                      </p:cBhvr>
                                      <p:tavLst>
                                        <p:tav tm="0">
                                          <p:val>
                                            <p:strVal val="0-#ppt_h/2"/>
                                          </p:val>
                                        </p:tav>
                                        <p:tav tm="100000">
                                          <p:val>
                                            <p:strVal val="#ppt_y"/>
                                          </p:val>
                                        </p:tav>
                                      </p:tavLst>
                                    </p:anim>
                                  </p:childTnLst>
                                </p:cTn>
                              </p:par>
                              <p:par>
                                <p:cTn id="33" presetID="2" presetClass="entr" presetSubtype="9" decel="100000" fill="hold" grpId="0" nodeType="withEffect">
                                  <p:stCondLst>
                                    <p:cond delay="300"/>
                                  </p:stCondLst>
                                  <p:childTnLst>
                                    <p:set>
                                      <p:cBhvr>
                                        <p:cTn id="34" dur="1" fill="hold">
                                          <p:stCondLst>
                                            <p:cond delay="0"/>
                                          </p:stCondLst>
                                        </p:cTn>
                                        <p:tgtEl>
                                          <p:spTgt spid="93196"/>
                                        </p:tgtEl>
                                        <p:attrNameLst>
                                          <p:attrName>style.visibility</p:attrName>
                                        </p:attrNameLst>
                                      </p:cBhvr>
                                      <p:to>
                                        <p:strVal val="visible"/>
                                      </p:to>
                                    </p:set>
                                    <p:anim calcmode="lin" valueType="num">
                                      <p:cBhvr additive="base">
                                        <p:cTn id="35" dur="500" fill="hold"/>
                                        <p:tgtEl>
                                          <p:spTgt spid="93196"/>
                                        </p:tgtEl>
                                        <p:attrNameLst>
                                          <p:attrName>ppt_x</p:attrName>
                                        </p:attrNameLst>
                                      </p:cBhvr>
                                      <p:tavLst>
                                        <p:tav tm="0">
                                          <p:val>
                                            <p:strVal val="0-#ppt_w/2"/>
                                          </p:val>
                                        </p:tav>
                                        <p:tav tm="100000">
                                          <p:val>
                                            <p:strVal val="#ppt_x"/>
                                          </p:val>
                                        </p:tav>
                                      </p:tavLst>
                                    </p:anim>
                                    <p:anim calcmode="lin" valueType="num">
                                      <p:cBhvr additive="base">
                                        <p:cTn id="36" dur="500" fill="hold"/>
                                        <p:tgtEl>
                                          <p:spTgt spid="93196"/>
                                        </p:tgtEl>
                                        <p:attrNameLst>
                                          <p:attrName>ppt_y</p:attrName>
                                        </p:attrNameLst>
                                      </p:cBhvr>
                                      <p:tavLst>
                                        <p:tav tm="0">
                                          <p:val>
                                            <p:strVal val="0-#ppt_h/2"/>
                                          </p:val>
                                        </p:tav>
                                        <p:tav tm="100000">
                                          <p:val>
                                            <p:strVal val="#ppt_y"/>
                                          </p:val>
                                        </p:tav>
                                      </p:tavLst>
                                    </p:anim>
                                  </p:childTnLst>
                                </p:cTn>
                              </p:par>
                              <p:par>
                                <p:cTn id="37" presetID="2" presetClass="entr" presetSubtype="9" decel="100000" fill="hold" grpId="0" nodeType="withEffect">
                                  <p:stCondLst>
                                    <p:cond delay="400"/>
                                  </p:stCondLst>
                                  <p:childTnLst>
                                    <p:set>
                                      <p:cBhvr>
                                        <p:cTn id="38" dur="1" fill="hold">
                                          <p:stCondLst>
                                            <p:cond delay="0"/>
                                          </p:stCondLst>
                                        </p:cTn>
                                        <p:tgtEl>
                                          <p:spTgt spid="93198"/>
                                        </p:tgtEl>
                                        <p:attrNameLst>
                                          <p:attrName>style.visibility</p:attrName>
                                        </p:attrNameLst>
                                      </p:cBhvr>
                                      <p:to>
                                        <p:strVal val="visible"/>
                                      </p:to>
                                    </p:set>
                                    <p:anim calcmode="lin" valueType="num">
                                      <p:cBhvr additive="base">
                                        <p:cTn id="39" dur="500" fill="hold"/>
                                        <p:tgtEl>
                                          <p:spTgt spid="93198"/>
                                        </p:tgtEl>
                                        <p:attrNameLst>
                                          <p:attrName>ppt_x</p:attrName>
                                        </p:attrNameLst>
                                      </p:cBhvr>
                                      <p:tavLst>
                                        <p:tav tm="0">
                                          <p:val>
                                            <p:strVal val="0-#ppt_w/2"/>
                                          </p:val>
                                        </p:tav>
                                        <p:tav tm="100000">
                                          <p:val>
                                            <p:strVal val="#ppt_x"/>
                                          </p:val>
                                        </p:tav>
                                      </p:tavLst>
                                    </p:anim>
                                    <p:anim calcmode="lin" valueType="num">
                                      <p:cBhvr additive="base">
                                        <p:cTn id="40" dur="500" fill="hold"/>
                                        <p:tgtEl>
                                          <p:spTgt spid="93198"/>
                                        </p:tgtEl>
                                        <p:attrNameLst>
                                          <p:attrName>ppt_y</p:attrName>
                                        </p:attrNameLst>
                                      </p:cBhvr>
                                      <p:tavLst>
                                        <p:tav tm="0">
                                          <p:val>
                                            <p:strVal val="0-#ppt_h/2"/>
                                          </p:val>
                                        </p:tav>
                                        <p:tav tm="100000">
                                          <p:val>
                                            <p:strVal val="#ppt_y"/>
                                          </p:val>
                                        </p:tav>
                                      </p:tavLst>
                                    </p:anim>
                                  </p:childTnLst>
                                </p:cTn>
                              </p:par>
                              <p:par>
                                <p:cTn id="41" presetID="53" presetClass="entr" presetSubtype="16" fill="hold" nodeType="withEffect">
                                  <p:stCondLst>
                                    <p:cond delay="500"/>
                                  </p:stCondLst>
                                  <p:childTnLst>
                                    <p:set>
                                      <p:cBhvr>
                                        <p:cTn id="42" dur="1" fill="hold">
                                          <p:stCondLst>
                                            <p:cond delay="0"/>
                                          </p:stCondLst>
                                        </p:cTn>
                                        <p:tgtEl>
                                          <p:spTgt spid="93199"/>
                                        </p:tgtEl>
                                        <p:attrNameLst>
                                          <p:attrName>style.visibility</p:attrName>
                                        </p:attrNameLst>
                                      </p:cBhvr>
                                      <p:to>
                                        <p:strVal val="visible"/>
                                      </p:to>
                                    </p:set>
                                    <p:anim calcmode="lin" valueType="num">
                                      <p:cBhvr>
                                        <p:cTn id="43" dur="250" fill="hold"/>
                                        <p:tgtEl>
                                          <p:spTgt spid="93199"/>
                                        </p:tgtEl>
                                        <p:attrNameLst>
                                          <p:attrName>ppt_w</p:attrName>
                                        </p:attrNameLst>
                                      </p:cBhvr>
                                      <p:tavLst>
                                        <p:tav tm="0">
                                          <p:val>
                                            <p:fltVal val="0.000000"/>
                                          </p:val>
                                        </p:tav>
                                        <p:tav tm="100000">
                                          <p:val>
                                            <p:strVal val="#ppt_w"/>
                                          </p:val>
                                        </p:tav>
                                      </p:tavLst>
                                    </p:anim>
                                    <p:anim calcmode="lin" valueType="num">
                                      <p:cBhvr>
                                        <p:cTn id="44" dur="250" fill="hold"/>
                                        <p:tgtEl>
                                          <p:spTgt spid="93199"/>
                                        </p:tgtEl>
                                        <p:attrNameLst>
                                          <p:attrName>ppt_h</p:attrName>
                                        </p:attrNameLst>
                                      </p:cBhvr>
                                      <p:tavLst>
                                        <p:tav tm="0">
                                          <p:val>
                                            <p:fltVal val="0.000000"/>
                                          </p:val>
                                        </p:tav>
                                        <p:tav tm="100000">
                                          <p:val>
                                            <p:strVal val="#ppt_h"/>
                                          </p:val>
                                        </p:tav>
                                      </p:tavLst>
                                    </p:anim>
                                    <p:animEffect transition="in" filter="fade">
                                      <p:cBhvr>
                                        <p:cTn id="45" dur="250"/>
                                        <p:tgtEl>
                                          <p:spTgt spid="93199"/>
                                        </p:tgtEl>
                                      </p:cBhvr>
                                    </p:animEffect>
                                  </p:childTnLst>
                                </p:cTn>
                              </p:par>
                              <p:par>
                                <p:cTn id="46" presetID="6" presetClass="emph" presetSubtype="0" decel="68000" autoRev="1" fill="hold" nodeType="withEffect">
                                  <p:stCondLst>
                                    <p:cond delay="500"/>
                                  </p:stCondLst>
                                  <p:childTnLst>
                                    <p:animScale>
                                      <p:cBhvr>
                                        <p:cTn id="47" dur="250" fill="hold"/>
                                        <p:tgtEl>
                                          <p:spTgt spid="93199"/>
                                        </p:tgtEl>
                                      </p:cBhvr>
                                      <p:by x="120000" y="120000"/>
                                    </p:animScale>
                                  </p:childTnLst>
                                </p:cTn>
                              </p:par>
                              <p:par>
                                <p:cTn id="48" presetID="53" presetClass="entr" presetSubtype="16" fill="hold" nodeType="withEffect">
                                  <p:stCondLst>
                                    <p:cond delay="500"/>
                                  </p:stCondLst>
                                  <p:childTnLst>
                                    <p:set>
                                      <p:cBhvr>
                                        <p:cTn id="49" dur="1" fill="hold">
                                          <p:stCondLst>
                                            <p:cond delay="0"/>
                                          </p:stCondLst>
                                        </p:cTn>
                                        <p:tgtEl>
                                          <p:spTgt spid="93200"/>
                                        </p:tgtEl>
                                        <p:attrNameLst>
                                          <p:attrName>style.visibility</p:attrName>
                                        </p:attrNameLst>
                                      </p:cBhvr>
                                      <p:to>
                                        <p:strVal val="visible"/>
                                      </p:to>
                                    </p:set>
                                    <p:anim calcmode="lin" valueType="num">
                                      <p:cBhvr>
                                        <p:cTn id="50" dur="250" fill="hold"/>
                                        <p:tgtEl>
                                          <p:spTgt spid="93200"/>
                                        </p:tgtEl>
                                        <p:attrNameLst>
                                          <p:attrName>ppt_w</p:attrName>
                                        </p:attrNameLst>
                                      </p:cBhvr>
                                      <p:tavLst>
                                        <p:tav tm="0">
                                          <p:val>
                                            <p:fltVal val="0.000000"/>
                                          </p:val>
                                        </p:tav>
                                        <p:tav tm="100000">
                                          <p:val>
                                            <p:strVal val="#ppt_w"/>
                                          </p:val>
                                        </p:tav>
                                      </p:tavLst>
                                    </p:anim>
                                    <p:anim calcmode="lin" valueType="num">
                                      <p:cBhvr>
                                        <p:cTn id="51" dur="250" fill="hold"/>
                                        <p:tgtEl>
                                          <p:spTgt spid="93200"/>
                                        </p:tgtEl>
                                        <p:attrNameLst>
                                          <p:attrName>ppt_h</p:attrName>
                                        </p:attrNameLst>
                                      </p:cBhvr>
                                      <p:tavLst>
                                        <p:tav tm="0">
                                          <p:val>
                                            <p:fltVal val="0.000000"/>
                                          </p:val>
                                        </p:tav>
                                        <p:tav tm="100000">
                                          <p:val>
                                            <p:strVal val="#ppt_h"/>
                                          </p:val>
                                        </p:tav>
                                      </p:tavLst>
                                    </p:anim>
                                    <p:animEffect transition="in" filter="fade">
                                      <p:cBhvr>
                                        <p:cTn id="52" dur="250"/>
                                        <p:tgtEl>
                                          <p:spTgt spid="93200"/>
                                        </p:tgtEl>
                                      </p:cBhvr>
                                    </p:animEffect>
                                  </p:childTnLst>
                                </p:cTn>
                              </p:par>
                              <p:par>
                                <p:cTn id="53" presetID="8" presetClass="emph" presetSubtype="0" fill="hold" nodeType="withEffect">
                                  <p:stCondLst>
                                    <p:cond delay="500"/>
                                  </p:stCondLst>
                                  <p:childTnLst>
                                    <p:animRot by="21600000">
                                      <p:cBhvr>
                                        <p:cTn id="54" dur="500" fill="hold"/>
                                        <p:tgtEl>
                                          <p:spTgt spid="93200"/>
                                        </p:tgtEl>
                                        <p:attrNameLst>
                                          <p:attrName>r</p:attrName>
                                        </p:attrNameLst>
                                      </p:cBhvr>
                                    </p:animRot>
                                  </p:childTnLst>
                                </p:cTn>
                              </p:par>
                              <p:par>
                                <p:cTn id="55" presetID="6" presetClass="emph" presetSubtype="0" decel="80000" autoRev="1" fill="hold" nodeType="withEffect">
                                  <p:stCondLst>
                                    <p:cond delay="750"/>
                                  </p:stCondLst>
                                  <p:childTnLst>
                                    <p:animScale>
                                      <p:cBhvr>
                                        <p:cTn id="56" dur="250" fill="hold"/>
                                        <p:tgtEl>
                                          <p:spTgt spid="93200"/>
                                        </p:tgtEl>
                                      </p:cBhvr>
                                      <p:by x="150000" y="150000"/>
                                    </p:animScale>
                                  </p:childTnLst>
                                </p:cTn>
                              </p:par>
                              <p:par>
                                <p:cTn id="57" presetID="12" presetClass="entr" presetSubtype="2" fill="hold" grpId="0" nodeType="withEffect">
                                  <p:stCondLst>
                                    <p:cond delay="1250"/>
                                  </p:stCondLst>
                                  <p:childTnLst>
                                    <p:set>
                                      <p:cBhvr>
                                        <p:cTn id="58" dur="1" fill="hold">
                                          <p:stCondLst>
                                            <p:cond delay="0"/>
                                          </p:stCondLst>
                                        </p:cTn>
                                        <p:tgtEl>
                                          <p:spTgt spid="93201"/>
                                        </p:tgtEl>
                                        <p:attrNameLst>
                                          <p:attrName>style.visibility</p:attrName>
                                        </p:attrNameLst>
                                      </p:cBhvr>
                                      <p:to>
                                        <p:strVal val="visible"/>
                                      </p:to>
                                    </p:set>
                                    <p:anim calcmode="lin" valueType="num">
                                      <p:cBhvr additive="base">
                                        <p:cTn id="59" dur="500"/>
                                        <p:tgtEl>
                                          <p:spTgt spid="93201"/>
                                        </p:tgtEl>
                                        <p:attrNameLst>
                                          <p:attrName>ppt_x</p:attrName>
                                        </p:attrNameLst>
                                      </p:cBhvr>
                                      <p:tavLst>
                                        <p:tav tm="0">
                                          <p:val>
                                            <p:strVal val="#ppt_x+#ppt_w*1.125000"/>
                                          </p:val>
                                        </p:tav>
                                        <p:tav tm="100000">
                                          <p:val>
                                            <p:strVal val="#ppt_x"/>
                                          </p:val>
                                        </p:tav>
                                      </p:tavLst>
                                    </p:anim>
                                    <p:animEffect transition="in" filter="wipe(left)">
                                      <p:cBhvr>
                                        <p:cTn id="60" dur="500"/>
                                        <p:tgtEl>
                                          <p:spTgt spid="93201"/>
                                        </p:tgtEl>
                                      </p:cBhvr>
                                    </p:animEffect>
                                  </p:childTnLst>
                                </p:cTn>
                              </p:par>
                              <p:par>
                                <p:cTn id="61" presetID="26" presetClass="emph" presetSubtype="0" fill="hold" grpId="1" nodeType="withEffect">
                                  <p:stCondLst>
                                    <p:cond delay="1750"/>
                                  </p:stCondLst>
                                  <p:childTnLst>
                                    <p:animEffect transition="out" filter="fade">
                                      <p:cBhvr>
                                        <p:cTn id="62" dur="250" tmFilter="0, 0; .2, .5; .8, .5; 1, 0"/>
                                        <p:tgtEl>
                                          <p:spTgt spid="93201"/>
                                        </p:tgtEl>
                                      </p:cBhvr>
                                    </p:animEffect>
                                    <p:animScale>
                                      <p:cBhvr>
                                        <p:cTn id="63" dur="125" autoRev="1" fill="hold"/>
                                        <p:tgtEl>
                                          <p:spTgt spid="93201"/>
                                        </p:tgtEl>
                                      </p:cBhvr>
                                      <p:by x="105000" y="105000"/>
                                    </p:animScale>
                                  </p:childTnLst>
                                </p:cTn>
                              </p:par>
                              <p:par>
                                <p:cTn id="64" presetID="10" presetClass="entr" presetSubtype="0" fill="hold" nodeType="withEffect">
                                  <p:stCondLst>
                                    <p:cond delay="1500"/>
                                  </p:stCondLst>
                                  <p:childTnLst>
                                    <p:set>
                                      <p:cBhvr>
                                        <p:cTn id="65" dur="1" fill="hold">
                                          <p:stCondLst>
                                            <p:cond delay="0"/>
                                          </p:stCondLst>
                                        </p:cTn>
                                        <p:tgtEl>
                                          <p:spTgt spid="93202"/>
                                        </p:tgtEl>
                                        <p:attrNameLst>
                                          <p:attrName>style.visibility</p:attrName>
                                        </p:attrNameLst>
                                      </p:cBhvr>
                                      <p:to>
                                        <p:strVal val="visible"/>
                                      </p:to>
                                    </p:set>
                                    <p:animEffect transition="in" filter="fade">
                                      <p:cBhvr>
                                        <p:cTn id="66" dur="1000"/>
                                        <p:tgtEl>
                                          <p:spTgt spid="93202"/>
                                        </p:tgtEl>
                                      </p:cBhvr>
                                    </p:animEffect>
                                  </p:childTnLst>
                                </p:cTn>
                              </p:par>
                              <p:par>
                                <p:cTn id="67" presetID="6" presetClass="emph" presetSubtype="0" repeatCount="indefinite" autoRev="1" fill="hold" nodeType="withEffect">
                                  <p:stCondLst>
                                    <p:cond delay="1500"/>
                                  </p:stCondLst>
                                  <p:childTnLst>
                                    <p:animScale>
                                      <p:cBhvr>
                                        <p:cTn id="68" dur="1000" fill="hold"/>
                                        <p:tgtEl>
                                          <p:spTgt spid="9320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animBg="1"/>
      <p:bldP spid="93193" grpId="0" animBg="1"/>
      <p:bldP spid="93194" grpId="0" animBg="1"/>
      <p:bldP spid="93195" grpId="0" animBg="1"/>
      <p:bldP spid="93196" grpId="0" animBg="1"/>
      <p:bldP spid="93197" grpId="0" animBg="1"/>
      <p:bldP spid="93198" grpId="0" animBg="1"/>
      <p:bldP spid="93201" grpId="0" bldLvl="0" animBg="1"/>
      <p:bldP spid="93201"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xfrm>
            <a:off x="912813" y="2060575"/>
            <a:ext cx="10388600" cy="623888"/>
          </a:xfrm>
          <a:ln/>
        </p:spPr>
        <p:txBody>
          <a:bodyPr vert="horz" wrap="square" lIns="91428" tIns="45715" rIns="91428" bIns="45715" anchor="b" anchorCtr="0"/>
          <a:p>
            <a:pPr algn="l" eaLnBrk="1" hangingPunct="1"/>
            <a:r>
              <a:rPr lang="en-US" altLang="zh-CN" sz="2800" b="1" dirty="0">
                <a:solidFill>
                  <a:schemeClr val="tx1"/>
                </a:solidFill>
                <a:ea typeface="楷体_GB2312" panose="02010609030101010101" pitchFamily="49" charset="-122"/>
              </a:rPr>
              <a:t>2.</a:t>
            </a:r>
            <a:r>
              <a:rPr lang="zh-CN" altLang="en-US" sz="2800" b="1" dirty="0">
                <a:solidFill>
                  <a:schemeClr val="tx1"/>
                </a:solidFill>
                <a:ea typeface="楷体_GB2312" panose="02010609030101010101" pitchFamily="49" charset="-122"/>
              </a:rPr>
              <a:t>固定液的分类</a:t>
            </a:r>
            <a:endParaRPr lang="zh-CN" altLang="en-US" sz="2800" b="1" dirty="0">
              <a:solidFill>
                <a:schemeClr val="tx1"/>
              </a:solidFill>
              <a:ea typeface="楷体_GB2312" panose="02010609030101010101" pitchFamily="49" charset="-122"/>
            </a:endParaRPr>
          </a:p>
        </p:txBody>
      </p:sp>
      <p:sp>
        <p:nvSpPr>
          <p:cNvPr id="13315" name="Rectangle 3"/>
          <p:cNvSpPr>
            <a:spLocks noGrp="1"/>
          </p:cNvSpPr>
          <p:nvPr>
            <p:ph type="body"/>
          </p:nvPr>
        </p:nvSpPr>
        <p:spPr>
          <a:xfrm>
            <a:off x="912813" y="3429000"/>
            <a:ext cx="4270375" cy="3600450"/>
          </a:xfrm>
          <a:ln/>
        </p:spPr>
        <p:txBody>
          <a:bodyPr vert="horz" wrap="square" lIns="91428" tIns="45715" rIns="91428" bIns="45715" anchor="t" anchorCtr="0"/>
          <a:p>
            <a:pPr eaLnBrk="1" hangingPunct="1">
              <a:lnSpc>
                <a:spcPct val="180000"/>
              </a:lnSpc>
            </a:pPr>
            <a:r>
              <a:rPr lang="zh-CN" altLang="en-US" sz="2400" b="1" dirty="0">
                <a:ea typeface="楷体_GB2312" panose="02010609030101010101" pitchFamily="49" charset="-122"/>
              </a:rPr>
              <a:t>烃类：</a:t>
            </a:r>
            <a:endParaRPr lang="zh-CN" altLang="en-US" sz="2400" b="1" dirty="0">
              <a:ea typeface="楷体_GB2312" panose="02010609030101010101" pitchFamily="49" charset="-122"/>
            </a:endParaRPr>
          </a:p>
          <a:p>
            <a:pPr eaLnBrk="1" hangingPunct="1">
              <a:lnSpc>
                <a:spcPct val="180000"/>
              </a:lnSpc>
            </a:pPr>
            <a:r>
              <a:rPr lang="zh-CN" altLang="en-US" sz="2400" b="1" dirty="0">
                <a:ea typeface="楷体_GB2312" panose="02010609030101010101" pitchFamily="49" charset="-122"/>
              </a:rPr>
              <a:t>聚硅氧烷类：</a:t>
            </a:r>
            <a:endParaRPr lang="zh-CN" altLang="en-US" sz="2400" b="1" dirty="0">
              <a:ea typeface="楷体_GB2312" panose="02010609030101010101" pitchFamily="49" charset="-122"/>
            </a:endParaRPr>
          </a:p>
          <a:p>
            <a:pPr eaLnBrk="1" hangingPunct="1">
              <a:lnSpc>
                <a:spcPct val="180000"/>
              </a:lnSpc>
            </a:pPr>
            <a:r>
              <a:rPr lang="zh-CN" altLang="en-US" sz="2400" b="1" dirty="0">
                <a:ea typeface="楷体_GB2312" panose="02010609030101010101" pitchFamily="49" charset="-122"/>
              </a:rPr>
              <a:t>聚醇：</a:t>
            </a:r>
            <a:endParaRPr lang="zh-CN" altLang="en-US" sz="2400" b="1" dirty="0">
              <a:ea typeface="楷体_GB2312" panose="02010609030101010101" pitchFamily="49" charset="-122"/>
            </a:endParaRPr>
          </a:p>
          <a:p>
            <a:pPr eaLnBrk="1" hangingPunct="1">
              <a:lnSpc>
                <a:spcPct val="180000"/>
              </a:lnSpc>
            </a:pPr>
            <a:r>
              <a:rPr lang="zh-CN" altLang="en-US" sz="2400" b="1" dirty="0">
                <a:ea typeface="楷体_GB2312" panose="02010609030101010101" pitchFamily="49" charset="-122"/>
              </a:rPr>
              <a:t>聚酯：</a:t>
            </a:r>
            <a:endParaRPr lang="zh-CN" altLang="en-US" sz="2400" b="1" dirty="0">
              <a:ea typeface="楷体_GB2312" panose="02010609030101010101" pitchFamily="49" charset="-122"/>
            </a:endParaRPr>
          </a:p>
        </p:txBody>
      </p:sp>
      <p:sp>
        <p:nvSpPr>
          <p:cNvPr id="13316" name="Rectangle 5"/>
          <p:cNvSpPr/>
          <p:nvPr/>
        </p:nvSpPr>
        <p:spPr>
          <a:xfrm>
            <a:off x="3024188" y="3573463"/>
            <a:ext cx="8253412" cy="822325"/>
          </a:xfrm>
          <a:prstGeom prst="rect">
            <a:avLst/>
          </a:prstGeom>
          <a:noFill/>
          <a:ln w="9525">
            <a:noFill/>
          </a:ln>
        </p:spPr>
        <p:txBody>
          <a:bodyPr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烷烃与芳烃，角鲨烷（异三十烷、</a:t>
            </a:r>
            <a:r>
              <a:rPr lang="en-US" altLang="zh-CN" b="1" dirty="0">
                <a:latin typeface="Times New Roman" panose="02020603050405020304" pitchFamily="18" charset="0"/>
                <a:ea typeface="宋体" panose="02010600030101010101" pitchFamily="2" charset="-122"/>
              </a:rPr>
              <a:t>C</a:t>
            </a:r>
            <a:r>
              <a:rPr lang="en-US" altLang="zh-CN" b="1" baseline="-25000" dirty="0">
                <a:latin typeface="Times New Roman" panose="02020603050405020304" pitchFamily="18" charset="0"/>
                <a:ea typeface="宋体" panose="02010600030101010101" pitchFamily="2" charset="-122"/>
              </a:rPr>
              <a:t>30</a:t>
            </a:r>
            <a:r>
              <a:rPr lang="en-US" altLang="zh-CN" b="1" dirty="0">
                <a:latin typeface="Times New Roman" panose="02020603050405020304" pitchFamily="18" charset="0"/>
                <a:ea typeface="宋体" panose="02010600030101010101" pitchFamily="2" charset="-122"/>
              </a:rPr>
              <a:t>H</a:t>
            </a:r>
            <a:r>
              <a:rPr lang="en-US" altLang="zh-CN" b="1" baseline="-25000" dirty="0">
                <a:latin typeface="Times New Roman" panose="02020603050405020304" pitchFamily="18" charset="0"/>
                <a:ea typeface="宋体" panose="02010600030101010101" pitchFamily="2" charset="-122"/>
              </a:rPr>
              <a:t>62</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，标准非极性固定液。</a:t>
            </a:r>
            <a:endParaRPr lang="zh-CN" altLang="en-US" b="1" dirty="0">
              <a:latin typeface="Times New Roman" panose="02020603050405020304" pitchFamily="18" charset="0"/>
              <a:ea typeface="宋体" panose="02010600030101010101" pitchFamily="2" charset="-122"/>
            </a:endParaRPr>
          </a:p>
        </p:txBody>
      </p:sp>
      <p:sp>
        <p:nvSpPr>
          <p:cNvPr id="13317" name="Rectangle 9"/>
          <p:cNvSpPr/>
          <p:nvPr/>
        </p:nvSpPr>
        <p:spPr>
          <a:xfrm>
            <a:off x="3790950" y="4437063"/>
            <a:ext cx="7597775" cy="457200"/>
          </a:xfrm>
          <a:prstGeom prst="rect">
            <a:avLst/>
          </a:prstGeom>
          <a:noFill/>
          <a:ln w="9525">
            <a:noFill/>
          </a:ln>
        </p:spPr>
        <p:txBody>
          <a:bodyPr wrap="none" lIns="91428" tIns="45715" rIns="91428" bIns="45715" anchor="t" anchorCtr="0">
            <a:spAutoFit/>
          </a:bodyPr>
          <a:p>
            <a:pPr marL="342900" indent="-342900" algn="just">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甲基、苯基、氰基、氟硅氧烷等，最通用</a:t>
            </a:r>
            <a:endParaRPr lang="zh-CN" altLang="en-US" b="1" dirty="0">
              <a:latin typeface="Times New Roman" panose="02020603050405020304" pitchFamily="18" charset="0"/>
              <a:ea typeface="宋体" panose="02010600030101010101" pitchFamily="2" charset="-122"/>
            </a:endParaRPr>
          </a:p>
        </p:txBody>
      </p:sp>
      <p:sp>
        <p:nvSpPr>
          <p:cNvPr id="13318" name="Rectangle 10"/>
          <p:cNvSpPr/>
          <p:nvPr/>
        </p:nvSpPr>
        <p:spPr>
          <a:xfrm>
            <a:off x="2927350" y="5157788"/>
            <a:ext cx="5868988" cy="457200"/>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如聚乙二醇</a:t>
            </a:r>
            <a:r>
              <a:rPr lang="en-US" altLang="zh-CN" b="1" dirty="0">
                <a:latin typeface="Times New Roman" panose="02020603050405020304" pitchFamily="18" charset="0"/>
                <a:ea typeface="宋体" panose="02010600030101010101" pitchFamily="2" charset="-122"/>
              </a:rPr>
              <a:t>PEG</a:t>
            </a:r>
            <a:r>
              <a:rPr lang="en-US" altLang="zh-CN" b="1" dirty="0">
                <a:latin typeface="Times New Roman" panose="02020603050405020304" pitchFamily="18" charset="0"/>
                <a:ea typeface="宋体" panose="02010600030101010101" pitchFamily="2" charset="-122"/>
                <a:sym typeface="Symbol" panose="05050102010706020507" pitchFamily="18" charset="2"/>
              </a:rPr>
              <a:t></a:t>
            </a:r>
            <a:r>
              <a:rPr lang="en-US" altLang="zh-CN" b="1" dirty="0">
                <a:latin typeface="Times New Roman" panose="02020603050405020304" pitchFamily="18" charset="0"/>
                <a:ea typeface="宋体" panose="02010600030101010101" pitchFamily="2" charset="-122"/>
              </a:rPr>
              <a:t>20M </a:t>
            </a:r>
            <a:r>
              <a:rPr lang="zh-CN" altLang="en-US" b="1" dirty="0">
                <a:latin typeface="Times New Roman" panose="02020603050405020304" pitchFamily="18" charset="0"/>
                <a:ea typeface="宋体" panose="02010600030101010101" pitchFamily="2" charset="-122"/>
              </a:rPr>
              <a:t>，氢键型</a:t>
            </a:r>
            <a:endParaRPr lang="zh-CN" altLang="en-US" b="1" dirty="0">
              <a:latin typeface="Times New Roman" panose="02020603050405020304" pitchFamily="18" charset="0"/>
              <a:ea typeface="宋体" panose="02010600030101010101" pitchFamily="2" charset="-122"/>
            </a:endParaRPr>
          </a:p>
        </p:txBody>
      </p:sp>
      <p:sp>
        <p:nvSpPr>
          <p:cNvPr id="13319" name="Rectangle 11"/>
          <p:cNvSpPr/>
          <p:nvPr/>
        </p:nvSpPr>
        <p:spPr>
          <a:xfrm>
            <a:off x="2733675" y="5892800"/>
            <a:ext cx="7265988" cy="457200"/>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丁二酸二乙二醇聚酯 </a:t>
            </a:r>
            <a:r>
              <a:rPr lang="en-US" altLang="zh-CN" b="1" dirty="0">
                <a:latin typeface="Times New Roman" panose="02020603050405020304" pitchFamily="18" charset="0"/>
                <a:ea typeface="宋体" panose="02010600030101010101" pitchFamily="2" charset="-122"/>
              </a:rPr>
              <a:t>( PDEGS</a:t>
            </a:r>
            <a:r>
              <a:rPr lang="zh-CN" altLang="en-US" b="1" dirty="0">
                <a:latin typeface="Times New Roman" panose="02020603050405020304" pitchFamily="18" charset="0"/>
                <a:ea typeface="宋体" panose="02010600030101010101" pitchFamily="2" charset="-122"/>
              </a:rPr>
              <a:t>或</a:t>
            </a:r>
            <a:r>
              <a:rPr lang="en-US" altLang="zh-CN" b="1" dirty="0">
                <a:latin typeface="Times New Roman" panose="02020603050405020304" pitchFamily="18" charset="0"/>
                <a:ea typeface="宋体" panose="02010600030101010101" pitchFamily="2" charset="-122"/>
              </a:rPr>
              <a:t>DEGS)</a:t>
            </a:r>
            <a:endParaRPr lang="en-US" altLang="zh-CN" b="1" dirty="0">
              <a:latin typeface="Times New Roman" panose="02020603050405020304" pitchFamily="18" charset="0"/>
              <a:ea typeface="宋体" panose="02010600030101010101" pitchFamily="2" charset="-122"/>
            </a:endParaRPr>
          </a:p>
        </p:txBody>
      </p:sp>
      <p:sp>
        <p:nvSpPr>
          <p:cNvPr id="15367" name="Rectangle 12"/>
          <p:cNvSpPr/>
          <p:nvPr/>
        </p:nvSpPr>
        <p:spPr>
          <a:xfrm>
            <a:off x="1103313" y="2852738"/>
            <a:ext cx="6037262" cy="519112"/>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化学分类：依据结构分类</a:t>
            </a:r>
            <a:endParaRPr lang="zh-CN" altLang="en-US" sz="2800" b="1" dirty="0">
              <a:latin typeface="Times New Roman" panose="02020603050405020304" pitchFamily="18" charset="0"/>
              <a:ea typeface="宋体" panose="02010600030101010101" pitchFamily="2" charset="-122"/>
            </a:endParaRPr>
          </a:p>
        </p:txBody>
      </p:sp>
      <p:pic>
        <p:nvPicPr>
          <p:cNvPr id="13321" name="Picture 13"/>
          <p:cNvPicPr>
            <a:picLocks noChangeAspect="1"/>
          </p:cNvPicPr>
          <p:nvPr/>
        </p:nvPicPr>
        <p:blipFill>
          <a:blip r:embed="rId1"/>
          <a:stretch>
            <a:fillRect/>
          </a:stretch>
        </p:blipFill>
        <p:spPr>
          <a:xfrm>
            <a:off x="7292975" y="3860800"/>
            <a:ext cx="4897438" cy="1538288"/>
          </a:xfrm>
          <a:prstGeom prst="rect">
            <a:avLst/>
          </a:prstGeom>
          <a:noFill/>
          <a:ln w="9525">
            <a:noFill/>
          </a:ln>
        </p:spPr>
      </p:pic>
      <p:sp>
        <p:nvSpPr>
          <p:cNvPr id="15369" name="Rectangle 15"/>
          <p:cNvSpPr/>
          <p:nvPr/>
        </p:nvSpPr>
        <p:spPr>
          <a:xfrm>
            <a:off x="1008063" y="620713"/>
            <a:ext cx="11182350" cy="10556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charRg st="0" end="4"/>
                                            </p:txEl>
                                          </p:spTgt>
                                        </p:tgtEl>
                                        <p:attrNameLst>
                                          <p:attrName>style.visibility</p:attrName>
                                        </p:attrNameLst>
                                      </p:cBhvr>
                                      <p:to>
                                        <p:strVal val="visible"/>
                                      </p:to>
                                    </p:set>
                                    <p:animEffect transition="in" filter="blinds(horizontal)">
                                      <p:cBhvr>
                                        <p:cTn id="7" dur="500"/>
                                        <p:tgtEl>
                                          <p:spTgt spid="13315">
                                            <p:txEl>
                                              <p:charRg st="0" end="4"/>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315">
                                            <p:txEl>
                                              <p:charRg st="4" end="11"/>
                                            </p:txEl>
                                          </p:spTgt>
                                        </p:tgtEl>
                                        <p:attrNameLst>
                                          <p:attrName>style.visibility</p:attrName>
                                        </p:attrNameLst>
                                      </p:cBhvr>
                                      <p:to>
                                        <p:strVal val="visible"/>
                                      </p:to>
                                    </p:set>
                                    <p:animEffect transition="in" filter="blinds(horizontal)">
                                      <p:cBhvr>
                                        <p:cTn id="11" dur="500"/>
                                        <p:tgtEl>
                                          <p:spTgt spid="13315">
                                            <p:txEl>
                                              <p:charRg st="4" end="1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315">
                                            <p:txEl>
                                              <p:charRg st="11" end="15"/>
                                            </p:txEl>
                                          </p:spTgt>
                                        </p:tgtEl>
                                        <p:attrNameLst>
                                          <p:attrName>style.visibility</p:attrName>
                                        </p:attrNameLst>
                                      </p:cBhvr>
                                      <p:to>
                                        <p:strVal val="visible"/>
                                      </p:to>
                                    </p:set>
                                    <p:animEffect transition="in" filter="blinds(horizontal)">
                                      <p:cBhvr>
                                        <p:cTn id="15" dur="500"/>
                                        <p:tgtEl>
                                          <p:spTgt spid="13315">
                                            <p:txEl>
                                              <p:charRg st="11" end="15"/>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315">
                                            <p:txEl>
                                              <p:charRg st="15" end="19"/>
                                            </p:txEl>
                                          </p:spTgt>
                                        </p:tgtEl>
                                        <p:attrNameLst>
                                          <p:attrName>style.visibility</p:attrName>
                                        </p:attrNameLst>
                                      </p:cBhvr>
                                      <p:to>
                                        <p:strVal val="visible"/>
                                      </p:to>
                                    </p:set>
                                    <p:animEffect transition="in" filter="blinds(horizontal)">
                                      <p:cBhvr>
                                        <p:cTn id="19" dur="500"/>
                                        <p:tgtEl>
                                          <p:spTgt spid="13315">
                                            <p:txEl>
                                              <p:charRg st="15" end="1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3321"/>
                                        </p:tgtEl>
                                        <p:attrNameLst>
                                          <p:attrName>style.visibility</p:attrName>
                                        </p:attrNameLst>
                                      </p:cBhvr>
                                      <p:to>
                                        <p:strVal val="visible"/>
                                      </p:to>
                                    </p:set>
                                    <p:anim calcmode="lin" valueType="num">
                                      <p:cBhvr>
                                        <p:cTn id="24" dur="1000" fill="hold"/>
                                        <p:tgtEl>
                                          <p:spTgt spid="13321"/>
                                        </p:tgtEl>
                                        <p:attrNameLst>
                                          <p:attrName>ppt_x</p:attrName>
                                        </p:attrNameLst>
                                      </p:cBhvr>
                                      <p:tavLst>
                                        <p:tav tm="0">
                                          <p:val>
                                            <p:strVal val="#ppt_x-.2"/>
                                          </p:val>
                                        </p:tav>
                                        <p:tav tm="100000">
                                          <p:val>
                                            <p:strVal val="#ppt_x"/>
                                          </p:val>
                                        </p:tav>
                                      </p:tavLst>
                                    </p:anim>
                                    <p:anim calcmode="lin" valueType="num">
                                      <p:cBhvr>
                                        <p:cTn id="25" dur="1000" fill="hold"/>
                                        <p:tgtEl>
                                          <p:spTgt spid="1332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3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321"/>
                                        </p:tgtEl>
                                        <p:attrNameLst>
                                          <p:attrName>style.visibility</p:attrName>
                                        </p:attrNameLst>
                                      </p:cBhvr>
                                      <p:to>
                                        <p:strVal val="hidden"/>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13316"/>
                                        </p:tgtEl>
                                        <p:attrNameLst>
                                          <p:attrName>style.visibility</p:attrName>
                                        </p:attrNameLst>
                                      </p:cBhvr>
                                      <p:to>
                                        <p:strVal val="visible"/>
                                      </p:to>
                                    </p:set>
                                    <p:animEffect transition="in" filter="wipe(right)">
                                      <p:cBhvr>
                                        <p:cTn id="34" dur="500"/>
                                        <p:tgtEl>
                                          <p:spTgt spid="13316"/>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13317"/>
                                        </p:tgtEl>
                                        <p:attrNameLst>
                                          <p:attrName>style.visibility</p:attrName>
                                        </p:attrNameLst>
                                      </p:cBhvr>
                                      <p:to>
                                        <p:strVal val="visible"/>
                                      </p:to>
                                    </p:set>
                                    <p:animEffect transition="in" filter="wipe(right)">
                                      <p:cBhvr>
                                        <p:cTn id="38" dur="500"/>
                                        <p:tgtEl>
                                          <p:spTgt spid="13317"/>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3318"/>
                                        </p:tgtEl>
                                        <p:attrNameLst>
                                          <p:attrName>style.visibility</p:attrName>
                                        </p:attrNameLst>
                                      </p:cBhvr>
                                      <p:to>
                                        <p:strVal val="visible"/>
                                      </p:to>
                                    </p:set>
                                    <p:animEffect transition="in" filter="wipe(right)">
                                      <p:cBhvr>
                                        <p:cTn id="42" dur="500"/>
                                        <p:tgtEl>
                                          <p:spTgt spid="13318"/>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13319"/>
                                        </p:tgtEl>
                                        <p:attrNameLst>
                                          <p:attrName>style.visibility</p:attrName>
                                        </p:attrNameLst>
                                      </p:cBhvr>
                                      <p:to>
                                        <p:strVal val="visible"/>
                                      </p:to>
                                    </p:set>
                                    <p:animEffect transition="in" filter="wipe(right)">
                                      <p:cBhvr>
                                        <p:cTn id="46"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P spid="13317" grpId="0"/>
      <p:bldP spid="13318" grpId="0"/>
      <p:bldP spid="133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a:xfrm>
            <a:off x="1103313" y="2060575"/>
            <a:ext cx="10388600" cy="623888"/>
          </a:xfrm>
          <a:ln/>
        </p:spPr>
        <p:txBody>
          <a:bodyPr vert="horz" wrap="square" lIns="91428" tIns="45715" rIns="91428" bIns="45715" anchor="b" anchorCtr="0"/>
          <a:p>
            <a:pPr algn="l" eaLnBrk="1" hangingPunct="1">
              <a:buClr>
                <a:schemeClr val="tx2"/>
              </a:buClr>
              <a:buNone/>
            </a:pPr>
            <a:r>
              <a:rPr lang="en-US" altLang="zh-CN" sz="2800" b="1" dirty="0">
                <a:solidFill>
                  <a:schemeClr val="tx1"/>
                </a:solidFill>
                <a:ea typeface="楷体_GB2312" panose="02010609030101010101" pitchFamily="49" charset="-122"/>
              </a:rPr>
              <a:t>(2)</a:t>
            </a:r>
            <a:r>
              <a:rPr lang="zh-CN" altLang="en-US" sz="2800" b="1" dirty="0">
                <a:solidFill>
                  <a:schemeClr val="tx1"/>
                </a:solidFill>
                <a:ea typeface="楷体_GB2312" panose="02010609030101010101" pitchFamily="49" charset="-122"/>
              </a:rPr>
              <a:t>极性分类</a:t>
            </a:r>
            <a:endParaRPr lang="zh-CN" altLang="en-US" sz="2800" b="1" dirty="0">
              <a:solidFill>
                <a:schemeClr val="tx1"/>
              </a:solidFill>
              <a:ea typeface="楷体_GB2312" panose="02010609030101010101" pitchFamily="49" charset="-122"/>
            </a:endParaRPr>
          </a:p>
        </p:txBody>
      </p:sp>
      <p:sp>
        <p:nvSpPr>
          <p:cNvPr id="16386" name="Rectangle 3"/>
          <p:cNvSpPr>
            <a:spLocks noGrp="1"/>
          </p:cNvSpPr>
          <p:nvPr>
            <p:ph type="body" sz="half"/>
          </p:nvPr>
        </p:nvSpPr>
        <p:spPr>
          <a:xfrm>
            <a:off x="814388" y="2781300"/>
            <a:ext cx="9031287" cy="403225"/>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buSzPct val="70000"/>
              <a:buBlip>
                <a:blip r:embed="rId1"/>
              </a:buBlip>
            </a:pPr>
            <a:r>
              <a:rPr lang="zh-CN" altLang="en-US" sz="2400" b="1" dirty="0"/>
              <a:t>用相对极性 </a:t>
            </a:r>
            <a:r>
              <a:rPr lang="en-US" altLang="zh-CN" sz="2400" b="1" dirty="0"/>
              <a:t>P </a:t>
            </a:r>
            <a:r>
              <a:rPr lang="zh-CN" altLang="en-US" sz="2400" b="1" dirty="0"/>
              <a:t>来表示</a:t>
            </a:r>
            <a:endParaRPr lang="zh-CN" altLang="en-US" sz="2400" b="1" dirty="0"/>
          </a:p>
          <a:p>
            <a:pPr lvl="0" eaLnBrk="1" hangingPunct="1">
              <a:buSzPct val="70000"/>
              <a:buNone/>
            </a:pPr>
            <a:endParaRPr lang="en-US" altLang="zh-CN" sz="2400" b="1" dirty="0"/>
          </a:p>
        </p:txBody>
      </p:sp>
      <p:sp>
        <p:nvSpPr>
          <p:cNvPr id="14340" name="Rectangle 4"/>
          <p:cNvSpPr>
            <a:spLocks noChangeArrowheads="1"/>
          </p:cNvSpPr>
          <p:nvPr/>
        </p:nvSpPr>
        <p:spPr bwMode="auto">
          <a:xfrm>
            <a:off x="5133975" y="2492375"/>
            <a:ext cx="12190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aphicFrame>
        <p:nvGraphicFramePr>
          <p:cNvPr id="16388" name="Object 5"/>
          <p:cNvGraphicFramePr>
            <a:graphicFrameLocks noChangeAspect="1"/>
          </p:cNvGraphicFramePr>
          <p:nvPr/>
        </p:nvGraphicFramePr>
        <p:xfrm>
          <a:off x="6288088" y="2636838"/>
          <a:ext cx="4160837" cy="1025525"/>
        </p:xfrm>
        <a:graphic>
          <a:graphicData uri="http://schemas.openxmlformats.org/presentationml/2006/ole">
            <mc:AlternateContent xmlns:mc="http://schemas.openxmlformats.org/markup-compatibility/2006">
              <mc:Choice xmlns:v="urn:schemas-microsoft-com:vml" Requires="v">
                <p:oleObj spid="_x0000_s3077" name="" r:id="rId2" imgW="1727200" imgH="558800" progId="Equation.3">
                  <p:embed/>
                </p:oleObj>
              </mc:Choice>
              <mc:Fallback>
                <p:oleObj name="" r:id="rId2" imgW="1727200" imgH="558800" progId="Equation.3">
                  <p:embed/>
                  <p:pic>
                    <p:nvPicPr>
                      <p:cNvPr id="0" name="图片 3076"/>
                      <p:cNvPicPr/>
                      <p:nvPr/>
                    </p:nvPicPr>
                    <p:blipFill>
                      <a:blip r:embed="rId3">
                        <a:clrChange>
                          <a:clrFrom>
                            <a:srgbClr val="000000"/>
                          </a:clrFrom>
                          <a:clrTo>
                            <a:srgbClr val="000099"/>
                          </a:clrTo>
                        </a:clrChange>
                      </a:blip>
                      <a:stretch>
                        <a:fillRect/>
                      </a:stretch>
                    </p:blipFill>
                    <p:spPr>
                      <a:xfrm>
                        <a:off x="6288088" y="2636838"/>
                        <a:ext cx="4160837" cy="1025525"/>
                      </a:xfrm>
                      <a:prstGeom prst="rect">
                        <a:avLst/>
                      </a:prstGeom>
                      <a:noFill/>
                      <a:ln w="38100">
                        <a:noFill/>
                        <a:miter/>
                      </a:ln>
                    </p:spPr>
                  </p:pic>
                </p:oleObj>
              </mc:Fallback>
            </mc:AlternateContent>
          </a:graphicData>
        </a:graphic>
      </p:graphicFrame>
      <p:sp>
        <p:nvSpPr>
          <p:cNvPr id="16389" name="Rectangle 6"/>
          <p:cNvSpPr/>
          <p:nvPr/>
        </p:nvSpPr>
        <p:spPr>
          <a:xfrm>
            <a:off x="814388" y="3789363"/>
            <a:ext cx="12095162" cy="1439862"/>
          </a:xfrm>
          <a:prstGeom prst="rect">
            <a:avLst/>
          </a:prstGeom>
          <a:noFill/>
          <a:ln w="9525">
            <a:noFill/>
          </a:ln>
        </p:spPr>
        <p:txBody>
          <a:bodyPr lIns="91428" tIns="45715" rIns="91428" bIns="45715" anchor="t" anchorCtr="0"/>
          <a:p>
            <a:pPr marL="342900" indent="-342900">
              <a:spcBef>
                <a:spcPct val="20000"/>
              </a:spcBef>
              <a:buClrTx/>
              <a:buSzPct val="90000"/>
              <a:buFontTx/>
            </a:pPr>
            <a:r>
              <a:rPr lang="en-US" altLang="zh-CN" b="1" i="1" dirty="0">
                <a:latin typeface="Times New Roman" panose="02020603050405020304" pitchFamily="18" charset="0"/>
                <a:ea typeface="楷体_GB2312" panose="02010609030101010101" pitchFamily="49" charset="-122"/>
              </a:rPr>
              <a:t>q</a:t>
            </a:r>
            <a:r>
              <a:rPr lang="en-US" altLang="zh-CN" b="1" baseline="-25000" dirty="0">
                <a:latin typeface="Times New Roman" panose="02020603050405020304" pitchFamily="18" charset="0"/>
                <a:ea typeface="楷体_GB2312" panose="02010609030101010101" pitchFamily="49" charset="-122"/>
              </a:rPr>
              <a:t>1</a:t>
            </a:r>
            <a:r>
              <a:rPr lang="en-US" altLang="zh-CN" b="1" dirty="0">
                <a:latin typeface="Times New Roman" panose="02020603050405020304" pitchFamily="18" charset="0"/>
                <a:ea typeface="楷体_GB2312" panose="02010609030101010101" pitchFamily="49" charset="-122"/>
              </a:rPr>
              <a:t>(lg</a:t>
            </a:r>
            <a:r>
              <a:rPr lang="en-US" altLang="zh-CN" b="1" i="1" dirty="0">
                <a:latin typeface="Times New Roman" panose="02020603050405020304" pitchFamily="18" charset="0"/>
                <a:ea typeface="楷体_GB2312" panose="02010609030101010101" pitchFamily="49" charset="-122"/>
              </a:rPr>
              <a:t>r</a:t>
            </a:r>
            <a:r>
              <a:rPr lang="en-US" altLang="zh-CN" b="1" baseline="-25000" dirty="0">
                <a:latin typeface="Times New Roman" panose="02020603050405020304" pitchFamily="18" charset="0"/>
                <a:ea typeface="楷体_GB2312" panose="02010609030101010101" pitchFamily="49" charset="-122"/>
              </a:rPr>
              <a:t>1</a:t>
            </a:r>
            <a:r>
              <a:rPr lang="en-US" altLang="zh-CN" b="1" dirty="0">
                <a:latin typeface="Times New Roman" panose="02020603050405020304" pitchFamily="18" charset="0"/>
                <a:ea typeface="楷体_GB2312" panose="02010609030101010101" pitchFamily="49" charset="-122"/>
              </a:rPr>
              <a:t>) : </a:t>
            </a:r>
            <a:r>
              <a:rPr lang="zh-CN" altLang="en-US" b="1" dirty="0">
                <a:latin typeface="Times New Roman" panose="02020603050405020304" pitchFamily="18" charset="0"/>
                <a:ea typeface="楷体_GB2312" panose="02010609030101010101" pitchFamily="49" charset="-122"/>
              </a:rPr>
              <a:t>苯与环己烷在</a:t>
            </a:r>
            <a:r>
              <a:rPr lang="en-US" altLang="zh-CN" b="1" dirty="0">
                <a:latin typeface="Times New Roman" panose="02020603050405020304" pitchFamily="18" charset="0"/>
                <a:ea typeface="楷体_GB2312" panose="02010609030101010101" pitchFamily="49" charset="-122"/>
              </a:rPr>
              <a:t>β,β'-</a:t>
            </a:r>
            <a:r>
              <a:rPr lang="zh-CN" altLang="en-US" b="1" dirty="0">
                <a:latin typeface="Times New Roman" panose="02020603050405020304" pitchFamily="18" charset="0"/>
                <a:ea typeface="楷体_GB2312" panose="02010609030101010101" pitchFamily="49" charset="-122"/>
              </a:rPr>
              <a:t>氧二丙腈柱上的相对保留值的对数。</a:t>
            </a:r>
            <a:endParaRPr lang="zh-CN" altLang="en-US" b="1" baseline="-25000" dirty="0">
              <a:latin typeface="Times New Roman" panose="02020603050405020304" pitchFamily="18" charset="0"/>
              <a:ea typeface="楷体_GB2312" panose="02010609030101010101" pitchFamily="49" charset="-122"/>
            </a:endParaRPr>
          </a:p>
          <a:p>
            <a:pPr marL="342900" indent="-342900">
              <a:spcBef>
                <a:spcPct val="20000"/>
              </a:spcBef>
              <a:buClrTx/>
              <a:buSzPct val="90000"/>
              <a:buFontTx/>
            </a:pPr>
            <a:r>
              <a:rPr lang="en-US" altLang="zh-CN" b="1" i="1" dirty="0">
                <a:latin typeface="Times New Roman" panose="02020603050405020304" pitchFamily="18" charset="0"/>
                <a:ea typeface="楷体_GB2312" panose="02010609030101010101" pitchFamily="49" charset="-122"/>
              </a:rPr>
              <a:t>q</a:t>
            </a:r>
            <a:r>
              <a:rPr lang="en-US" altLang="zh-CN" b="1" baseline="-30000" dirty="0">
                <a:latin typeface="Times New Roman" panose="02020603050405020304" pitchFamily="18" charset="0"/>
                <a:ea typeface="楷体_GB2312" panose="02010609030101010101" pitchFamily="49" charset="-122"/>
              </a:rPr>
              <a:t>2 </a:t>
            </a:r>
            <a:r>
              <a:rPr lang="en-US" altLang="zh-CN" b="1" dirty="0">
                <a:latin typeface="Times New Roman" panose="02020603050405020304" pitchFamily="18" charset="0"/>
                <a:ea typeface="楷体_GB2312" panose="02010609030101010101" pitchFamily="49" charset="-122"/>
              </a:rPr>
              <a:t>(lg</a:t>
            </a:r>
            <a:r>
              <a:rPr lang="en-US" altLang="zh-CN" b="1" i="1" dirty="0">
                <a:latin typeface="Times New Roman" panose="02020603050405020304" pitchFamily="18" charset="0"/>
                <a:ea typeface="楷体_GB2312" panose="02010609030101010101" pitchFamily="49" charset="-122"/>
              </a:rPr>
              <a:t>r</a:t>
            </a:r>
            <a:r>
              <a:rPr lang="en-US" altLang="zh-CN" b="1" baseline="-25000" dirty="0">
                <a:latin typeface="Times New Roman" panose="02020603050405020304" pitchFamily="18" charset="0"/>
                <a:ea typeface="楷体_GB2312" panose="02010609030101010101" pitchFamily="49" charset="-122"/>
              </a:rPr>
              <a:t>2</a:t>
            </a:r>
            <a:r>
              <a:rPr lang="en-US" altLang="zh-CN" b="1" dirty="0">
                <a:latin typeface="Times New Roman" panose="02020603050405020304" pitchFamily="18" charset="0"/>
                <a:ea typeface="楷体_GB2312" panose="02010609030101010101" pitchFamily="49" charset="-122"/>
              </a:rPr>
              <a:t>) :</a:t>
            </a:r>
            <a:r>
              <a:rPr lang="zh-CN" altLang="en-US" b="1" dirty="0">
                <a:latin typeface="Times New Roman" panose="02020603050405020304" pitchFamily="18" charset="0"/>
                <a:ea typeface="宋体" panose="02010600030101010101" pitchFamily="2" charset="-122"/>
              </a:rPr>
              <a:t>苯与环己烷在</a:t>
            </a:r>
            <a:r>
              <a:rPr lang="zh-CN" altLang="en-US" b="1" dirty="0">
                <a:latin typeface="Times New Roman" panose="02020603050405020304" pitchFamily="18" charset="0"/>
                <a:ea typeface="楷体_GB2312" panose="02010609030101010101" pitchFamily="49" charset="-122"/>
              </a:rPr>
              <a:t>角鲨烷柱上的相对保留值的对数。</a:t>
            </a:r>
            <a:endParaRPr lang="zh-CN" altLang="en-US" b="1" dirty="0">
              <a:latin typeface="Times New Roman" panose="02020603050405020304" pitchFamily="18" charset="0"/>
              <a:ea typeface="楷体_GB2312" panose="02010609030101010101" pitchFamily="49" charset="-122"/>
            </a:endParaRPr>
          </a:p>
          <a:p>
            <a:pPr marL="342900" indent="-342900">
              <a:lnSpc>
                <a:spcPct val="120000"/>
              </a:lnSpc>
              <a:spcBef>
                <a:spcPct val="20000"/>
              </a:spcBef>
              <a:buClrTx/>
              <a:buSzPct val="90000"/>
              <a:buFontTx/>
            </a:pPr>
            <a:r>
              <a:rPr lang="en-US" altLang="zh-CN" b="1" i="1" dirty="0">
                <a:latin typeface="Times New Roman" panose="02020603050405020304" pitchFamily="18" charset="0"/>
                <a:ea typeface="楷体_GB2312" panose="02010609030101010101" pitchFamily="49" charset="-122"/>
              </a:rPr>
              <a:t>q</a:t>
            </a:r>
            <a:r>
              <a:rPr lang="en-US" altLang="zh-CN" b="1" baseline="-25000" dirty="0">
                <a:latin typeface="Times New Roman" panose="02020603050405020304" pitchFamily="18" charset="0"/>
                <a:ea typeface="楷体_GB2312" panose="02010609030101010101" pitchFamily="49" charset="-122"/>
              </a:rPr>
              <a:t>x </a:t>
            </a:r>
            <a:r>
              <a:rPr lang="en-US" altLang="zh-CN" b="1" dirty="0">
                <a:latin typeface="Times New Roman" panose="02020603050405020304" pitchFamily="18" charset="0"/>
                <a:ea typeface="楷体_GB2312" panose="02010609030101010101" pitchFamily="49" charset="-122"/>
              </a:rPr>
              <a:t>(lg</a:t>
            </a:r>
            <a:r>
              <a:rPr lang="en-US" altLang="zh-CN" b="1" i="1" dirty="0">
                <a:latin typeface="Times New Roman" panose="02020603050405020304" pitchFamily="18" charset="0"/>
                <a:ea typeface="楷体_GB2312" panose="02010609030101010101" pitchFamily="49" charset="-122"/>
              </a:rPr>
              <a:t>r</a:t>
            </a:r>
            <a:r>
              <a:rPr lang="en-US" altLang="zh-CN" b="1" baseline="-25000" dirty="0">
                <a:latin typeface="Times New Roman" panose="02020603050405020304" pitchFamily="18" charset="0"/>
                <a:ea typeface="楷体_GB2312" panose="02010609030101010101" pitchFamily="49" charset="-122"/>
              </a:rPr>
              <a:t>x</a:t>
            </a:r>
            <a:r>
              <a:rPr lang="en-US" altLang="zh-CN" b="1" dirty="0">
                <a:latin typeface="Times New Roman" panose="02020603050405020304" pitchFamily="18" charset="0"/>
                <a:ea typeface="楷体_GB2312" panose="02010609030101010101" pitchFamily="49" charset="-122"/>
              </a:rPr>
              <a:t>) :</a:t>
            </a:r>
            <a:r>
              <a:rPr lang="zh-CN" altLang="en-US" b="1" dirty="0">
                <a:latin typeface="Times New Roman" panose="02020603050405020304" pitchFamily="18" charset="0"/>
                <a:ea typeface="宋体" panose="02010600030101010101" pitchFamily="2" charset="-122"/>
              </a:rPr>
              <a:t>苯与环己烷</a:t>
            </a:r>
            <a:r>
              <a:rPr lang="zh-CN" altLang="en-US" b="1" dirty="0">
                <a:latin typeface="Times New Roman" panose="02020603050405020304" pitchFamily="18" charset="0"/>
                <a:ea typeface="楷体_GB2312" panose="02010609030101010101" pitchFamily="49" charset="-122"/>
              </a:rPr>
              <a:t>在待测柱上的相对保留值的对数。</a:t>
            </a:r>
            <a:endParaRPr lang="zh-CN" altLang="en-US" b="1" dirty="0">
              <a:latin typeface="Times New Roman" panose="02020603050405020304" pitchFamily="18" charset="0"/>
              <a:ea typeface="楷体_GB2312" panose="02010609030101010101" pitchFamily="49" charset="-122"/>
            </a:endParaRPr>
          </a:p>
        </p:txBody>
      </p:sp>
      <p:pic>
        <p:nvPicPr>
          <p:cNvPr id="16390" name="Picture 9"/>
          <p:cNvPicPr>
            <a:picLocks noChangeAspect="1"/>
          </p:cNvPicPr>
          <p:nvPr/>
        </p:nvPicPr>
        <p:blipFill>
          <a:blip r:embed="rId4"/>
          <a:stretch>
            <a:fillRect/>
          </a:stretch>
        </p:blipFill>
        <p:spPr>
          <a:xfrm>
            <a:off x="2733675" y="5391150"/>
            <a:ext cx="7862888" cy="1466850"/>
          </a:xfrm>
          <a:prstGeom prst="rect">
            <a:avLst/>
          </a:prstGeom>
          <a:noFill/>
          <a:ln w="9525">
            <a:noFill/>
          </a:ln>
        </p:spPr>
      </p:pic>
      <p:graphicFrame>
        <p:nvGraphicFramePr>
          <p:cNvPr id="16391" name="Object 10"/>
          <p:cNvGraphicFramePr>
            <a:graphicFrameLocks noGrp="1" noChangeAspect="1"/>
          </p:cNvGraphicFramePr>
          <p:nvPr>
            <p:ph sz="half" idx="4294967295"/>
          </p:nvPr>
        </p:nvGraphicFramePr>
        <p:xfrm>
          <a:off x="1558925" y="3284538"/>
          <a:ext cx="2735263" cy="442912"/>
        </p:xfrm>
        <a:graphic>
          <a:graphicData uri="http://schemas.openxmlformats.org/presentationml/2006/ole">
            <mc:AlternateContent xmlns:mc="http://schemas.openxmlformats.org/markup-compatibility/2006">
              <mc:Choice xmlns:v="urn:schemas-microsoft-com:vml" Requires="v">
                <p:oleObj spid="_x0000_s3078" name="" r:id="rId5" imgW="1333500" imgH="215900" progId="Equation.3">
                  <p:embed/>
                </p:oleObj>
              </mc:Choice>
              <mc:Fallback>
                <p:oleObj name="" r:id="rId5" imgW="1333500" imgH="215900" progId="Equation.3">
                  <p:embed/>
                  <p:pic>
                    <p:nvPicPr>
                      <p:cNvPr id="0" name="图片 3077"/>
                      <p:cNvPicPr/>
                      <p:nvPr/>
                    </p:nvPicPr>
                    <p:blipFill>
                      <a:blip r:embed="rId6"/>
                      <a:stretch>
                        <a:fillRect/>
                      </a:stretch>
                    </p:blipFill>
                    <p:spPr>
                      <a:xfrm>
                        <a:off x="1558925" y="3284538"/>
                        <a:ext cx="2735263" cy="442912"/>
                      </a:xfrm>
                      <a:prstGeom prst="rect">
                        <a:avLst/>
                      </a:prstGeom>
                      <a:noFill/>
                      <a:ln w="38100">
                        <a:miter/>
                      </a:ln>
                    </p:spPr>
                  </p:pic>
                </p:oleObj>
              </mc:Fallback>
            </mc:AlternateContent>
          </a:graphicData>
        </a:graphic>
      </p:graphicFrame>
      <p:sp>
        <p:nvSpPr>
          <p:cNvPr id="16392" name="Rectangle 13"/>
          <p:cNvSpPr/>
          <p:nvPr/>
        </p:nvSpPr>
        <p:spPr>
          <a:xfrm>
            <a:off x="1008063" y="620713"/>
            <a:ext cx="11182350" cy="10556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body" sz="half"/>
          </p:nvPr>
        </p:nvSpPr>
        <p:spPr>
          <a:xfrm>
            <a:off x="814388" y="1844675"/>
            <a:ext cx="7880350" cy="547688"/>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lnSpc>
                <a:spcPct val="120000"/>
              </a:lnSpc>
              <a:buBlip>
                <a:blip r:embed="rId1"/>
              </a:buBlip>
            </a:pPr>
            <a:r>
              <a:rPr lang="zh-CN" altLang="en-US" sz="2800" b="1" dirty="0"/>
              <a:t>麦氏常数分类法</a:t>
            </a:r>
            <a:endParaRPr lang="zh-CN" altLang="en-US" sz="2800" b="1" dirty="0"/>
          </a:p>
        </p:txBody>
      </p:sp>
      <p:sp>
        <p:nvSpPr>
          <p:cNvPr id="17410" name="Rectangle 3"/>
          <p:cNvSpPr/>
          <p:nvPr/>
        </p:nvSpPr>
        <p:spPr>
          <a:xfrm>
            <a:off x="239713" y="2420938"/>
            <a:ext cx="11326812" cy="968375"/>
          </a:xfrm>
          <a:prstGeom prst="rect">
            <a:avLst/>
          </a:prstGeom>
          <a:noFill/>
          <a:ln w="9525">
            <a:noFill/>
          </a:ln>
        </p:spPr>
        <p:txBody>
          <a:bodyPr lIns="91428" tIns="45715" rIns="91428" bIns="45715" anchor="t" anchorCtr="0">
            <a:spAutoFit/>
          </a:bodyPr>
          <a:p>
            <a:pPr marL="342900" indent="-342900" algn="just">
              <a:lnSpc>
                <a:spcPct val="120000"/>
              </a:lnSpc>
              <a:spcBef>
                <a:spcPct val="20000"/>
              </a:spcBef>
              <a:buClr>
                <a:schemeClr val="tx2"/>
              </a:buClr>
              <a:buSzPct val="75000"/>
              <a:buFont typeface="Wingdings" panose="05000000000000000000" pitchFamily="2" charset="2"/>
            </a:pP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以物质</a:t>
            </a:r>
            <a:r>
              <a:rPr lang="en-US" altLang="zh-CN" b="1" dirty="0">
                <a:latin typeface="Times New Roman" panose="02020603050405020304" pitchFamily="18" charset="0"/>
                <a:ea typeface="宋体" panose="02010600030101010101" pitchFamily="2" charset="-122"/>
              </a:rPr>
              <a:t>m</a:t>
            </a:r>
            <a:r>
              <a:rPr lang="zh-CN" altLang="en-US" b="1" dirty="0">
                <a:latin typeface="Times New Roman" panose="02020603050405020304" pitchFamily="18" charset="0"/>
                <a:ea typeface="宋体" panose="02010600030101010101" pitchFamily="2" charset="-122"/>
              </a:rPr>
              <a:t>在</a:t>
            </a:r>
            <a:r>
              <a:rPr lang="zh-CN" altLang="en-US" b="1" dirty="0">
                <a:solidFill>
                  <a:schemeClr val="hlink"/>
                </a:solidFill>
                <a:latin typeface="Times New Roman" panose="02020603050405020304" pitchFamily="18" charset="0"/>
                <a:ea typeface="宋体" panose="02010600030101010101" pitchFamily="2" charset="-122"/>
              </a:rPr>
              <a:t>待测固定液和非极性固定液</a:t>
            </a:r>
            <a:r>
              <a:rPr lang="zh-CN" altLang="en-US" b="1"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通常是角鲨烷</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中的</a:t>
            </a:r>
            <a:r>
              <a:rPr lang="zh-CN" altLang="en-US" b="1" dirty="0">
                <a:solidFill>
                  <a:srgbClr val="000099"/>
                </a:solidFill>
                <a:latin typeface="Times New Roman" panose="02020603050405020304" pitchFamily="18" charset="0"/>
                <a:ea typeface="宋体" panose="02010600030101010101" pitchFamily="2" charset="-122"/>
              </a:rPr>
              <a:t>保留指数</a:t>
            </a:r>
            <a:r>
              <a:rPr lang="zh-CN" altLang="en-US" b="1" dirty="0">
                <a:latin typeface="Times New Roman" panose="02020603050405020304" pitchFamily="18" charset="0"/>
                <a:ea typeface="宋体" panose="02010600030101010101" pitchFamily="2" charset="-122"/>
              </a:rPr>
              <a:t>之差值作为该固定液相对极性强弱的度量</a:t>
            </a:r>
            <a:endParaRPr lang="zh-CN" altLang="en-US" b="1" dirty="0">
              <a:latin typeface="Times New Roman" panose="02020603050405020304" pitchFamily="18" charset="0"/>
              <a:ea typeface="宋体" panose="02010600030101010101" pitchFamily="2" charset="-122"/>
            </a:endParaRPr>
          </a:p>
        </p:txBody>
      </p:sp>
      <p:sp>
        <p:nvSpPr>
          <p:cNvPr id="17411" name="Rectangle 5"/>
          <p:cNvSpPr/>
          <p:nvPr/>
        </p:nvSpPr>
        <p:spPr>
          <a:xfrm>
            <a:off x="814388" y="3500438"/>
            <a:ext cx="2497137" cy="476250"/>
          </a:xfrm>
          <a:prstGeom prst="rect">
            <a:avLst/>
          </a:prstGeom>
          <a:noFill/>
          <a:ln w="19050" cap="flat" cmpd="sng">
            <a:solidFill>
              <a:srgbClr val="FF0000"/>
            </a:solidFill>
            <a:prstDash val="solid"/>
            <a:miter/>
            <a:headEnd type="none" w="med" len="med"/>
            <a:tailEnd type="none" w="med" len="med"/>
          </a:ln>
        </p:spPr>
        <p:txBody>
          <a:bodyPr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保留指数 </a:t>
            </a:r>
            <a:r>
              <a:rPr lang="en-US" altLang="zh-CN" b="1" dirty="0">
                <a:latin typeface="Times New Roman" panose="02020603050405020304" pitchFamily="18" charset="0"/>
                <a:ea typeface="宋体" panose="02010600030101010101" pitchFamily="2" charset="-122"/>
              </a:rPr>
              <a:t>(I) </a:t>
            </a:r>
            <a:endParaRPr lang="en-US" altLang="zh-CN" b="1" dirty="0">
              <a:latin typeface="Times New Roman" panose="02020603050405020304" pitchFamily="18" charset="0"/>
              <a:ea typeface="宋体" panose="02010600030101010101" pitchFamily="2" charset="-122"/>
            </a:endParaRPr>
          </a:p>
        </p:txBody>
      </p:sp>
      <p:sp>
        <p:nvSpPr>
          <p:cNvPr id="17412" name="Text Box 6"/>
          <p:cNvSpPr txBox="1"/>
          <p:nvPr/>
        </p:nvSpPr>
        <p:spPr>
          <a:xfrm>
            <a:off x="334963" y="4005263"/>
            <a:ext cx="11041062" cy="968375"/>
          </a:xfrm>
          <a:prstGeom prst="rect">
            <a:avLst/>
          </a:prstGeom>
          <a:noFill/>
          <a:ln w="12700">
            <a:noFill/>
          </a:ln>
        </p:spPr>
        <p:txBody>
          <a:bodyPr lIns="91428" tIns="45715" rIns="91428" bIns="45715" anchor="t" anchorCtr="0">
            <a:spAutoFit/>
          </a:bodyPr>
          <a:p>
            <a:pPr>
              <a:lnSpc>
                <a:spcPct val="120000"/>
              </a:lnSpc>
              <a:buClrTx/>
              <a:buFontTx/>
            </a:pP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用保留时间紧邻待测组分的两个正构烷烃来标定组分的相对保留值，又称</a:t>
            </a:r>
            <a:r>
              <a:rPr lang="en-US" altLang="zh-CN" b="1" dirty="0">
                <a:latin typeface="Times New Roman" panose="02020603050405020304" pitchFamily="18" charset="0"/>
                <a:ea typeface="宋体" panose="02010600030101010101" pitchFamily="2" charset="-122"/>
              </a:rPr>
              <a:t>Kovats</a:t>
            </a:r>
            <a:r>
              <a:rPr lang="zh-CN" altLang="en-US" b="1" dirty="0">
                <a:latin typeface="Times New Roman" panose="02020603050405020304" pitchFamily="18" charset="0"/>
                <a:ea typeface="宋体" panose="02010600030101010101" pitchFamily="2" charset="-122"/>
              </a:rPr>
              <a:t>指数</a:t>
            </a:r>
            <a:endParaRPr lang="zh-CN" altLang="en-US" b="1" dirty="0">
              <a:latin typeface="Times New Roman" panose="02020603050405020304" pitchFamily="18" charset="0"/>
              <a:ea typeface="宋体" panose="02010600030101010101" pitchFamily="2" charset="-122"/>
            </a:endParaRPr>
          </a:p>
        </p:txBody>
      </p:sp>
      <p:graphicFrame>
        <p:nvGraphicFramePr>
          <p:cNvPr id="17413" name="Object 7"/>
          <p:cNvGraphicFramePr>
            <a:graphicFrameLocks noGrp="1" noChangeAspect="1"/>
          </p:cNvGraphicFramePr>
          <p:nvPr>
            <p:ph sz="half" idx="4294967295"/>
          </p:nvPr>
        </p:nvGraphicFramePr>
        <p:xfrm>
          <a:off x="1139825" y="5229225"/>
          <a:ext cx="4246563" cy="1122363"/>
        </p:xfrm>
        <a:graphic>
          <a:graphicData uri="http://schemas.openxmlformats.org/presentationml/2006/ole">
            <mc:AlternateContent xmlns:mc="http://schemas.openxmlformats.org/markup-compatibility/2006">
              <mc:Choice xmlns:v="urn:schemas-microsoft-com:vml" Requires="v">
                <p:oleObj spid="_x0000_s3076" name="" r:id="rId2" imgW="1778000" imgH="469900" progId="Equation.3">
                  <p:embed/>
                </p:oleObj>
              </mc:Choice>
              <mc:Fallback>
                <p:oleObj name="" r:id="rId2" imgW="1778000" imgH="469900" progId="Equation.3">
                  <p:embed/>
                  <p:pic>
                    <p:nvPicPr>
                      <p:cNvPr id="0" name="图片 3075"/>
                      <p:cNvPicPr/>
                      <p:nvPr/>
                    </p:nvPicPr>
                    <p:blipFill>
                      <a:blip r:embed="rId3"/>
                      <a:stretch>
                        <a:fillRect/>
                      </a:stretch>
                    </p:blipFill>
                    <p:spPr>
                      <a:xfrm>
                        <a:off x="1139825" y="5229225"/>
                        <a:ext cx="4246563" cy="1122363"/>
                      </a:xfrm>
                      <a:prstGeom prst="rect">
                        <a:avLst/>
                      </a:prstGeom>
                      <a:noFill/>
                      <a:ln w="38100">
                        <a:miter/>
                      </a:ln>
                    </p:spPr>
                  </p:pic>
                </p:oleObj>
              </mc:Fallback>
            </mc:AlternateContent>
          </a:graphicData>
        </a:graphic>
      </p:graphicFrame>
      <p:sp>
        <p:nvSpPr>
          <p:cNvPr id="17414" name="Text Box 9"/>
          <p:cNvSpPr txBox="1"/>
          <p:nvPr/>
        </p:nvSpPr>
        <p:spPr>
          <a:xfrm>
            <a:off x="6429375" y="4941888"/>
            <a:ext cx="5761038" cy="1700212"/>
          </a:xfrm>
          <a:prstGeom prst="rect">
            <a:avLst/>
          </a:prstGeom>
          <a:noFill/>
          <a:ln w="12700">
            <a:noFill/>
          </a:ln>
        </p:spPr>
        <p:txBody>
          <a:bodyPr lIns="91428" tIns="45715" rIns="91428" bIns="45715" anchor="t" anchorCtr="0">
            <a:spAutoFit/>
          </a:bodyPr>
          <a:p>
            <a:pPr>
              <a:lnSpc>
                <a:spcPct val="120000"/>
              </a:lnSpc>
              <a:buClr>
                <a:schemeClr val="hlink"/>
              </a:buClr>
              <a:buSzPct val="50000"/>
              <a:buFont typeface="Wingdings" panose="05000000000000000000" pitchFamily="2" charset="2"/>
              <a:buChar char="l"/>
            </a:pPr>
            <a:r>
              <a:rPr lang="en-US" altLang="zh-CN" sz="2000" b="1" dirty="0">
                <a:latin typeface="Times New Roman" panose="02020603050405020304" pitchFamily="18" charset="0"/>
                <a:ea typeface="宋体" panose="02010600030101010101" pitchFamily="2" charset="-122"/>
              </a:rPr>
              <a:t> I</a:t>
            </a:r>
            <a:r>
              <a:rPr lang="en-US" altLang="zh-CN" sz="2000" b="1" baseline="-30000" dirty="0">
                <a:latin typeface="Times New Roman" panose="02020603050405020304" pitchFamily="18" charset="0"/>
                <a:ea typeface="宋体" panose="02010600030101010101" pitchFamily="2" charset="-122"/>
              </a:rPr>
              <a:t>x</a:t>
            </a:r>
            <a:r>
              <a:rPr lang="zh-CN" altLang="en-US" sz="2000" b="1" dirty="0">
                <a:latin typeface="Times New Roman" panose="02020603050405020304" pitchFamily="18" charset="0"/>
                <a:ea typeface="宋体" panose="02010600030101010101" pitchFamily="2" charset="-122"/>
              </a:rPr>
              <a:t>为待测组分的保留指数，</a:t>
            </a:r>
            <a:endParaRPr lang="zh-CN" altLang="en-US" sz="2000" b="1" dirty="0">
              <a:latin typeface="Times New Roman" panose="02020603050405020304" pitchFamily="18" charset="0"/>
              <a:ea typeface="宋体" panose="02010600030101010101" pitchFamily="2" charset="-122"/>
            </a:endParaRPr>
          </a:p>
          <a:p>
            <a:pPr>
              <a:lnSpc>
                <a:spcPct val="120000"/>
              </a:lnSpc>
              <a:buClr>
                <a:schemeClr val="hlink"/>
              </a:buClr>
              <a:buSzPct val="50000"/>
              <a:buFont typeface="Wingdings" panose="05000000000000000000" pitchFamily="2" charset="2"/>
              <a:buChar char="l"/>
            </a:pPr>
            <a:r>
              <a:rPr lang="zh-CN" altLang="en-US" sz="2000" b="1" dirty="0">
                <a:latin typeface="Times New Roman" panose="02020603050405020304" pitchFamily="18" charset="0"/>
                <a:ea typeface="宋体" panose="02010600030101010101" pitchFamily="2" charset="-122"/>
              </a:rPr>
              <a:t> </a:t>
            </a:r>
            <a:r>
              <a:rPr lang="en-US" altLang="zh-CN" sz="2000" b="1" dirty="0">
                <a:latin typeface="Times New Roman" panose="02020603050405020304" pitchFamily="18" charset="0"/>
                <a:ea typeface="宋体" panose="02010600030101010101" pitchFamily="2" charset="-122"/>
              </a:rPr>
              <a:t>z</a:t>
            </a:r>
            <a:r>
              <a:rPr lang="zh-CN" altLang="en-US" sz="2000" b="1" dirty="0">
                <a:latin typeface="Times New Roman" panose="02020603050405020304" pitchFamily="18" charset="0"/>
                <a:ea typeface="宋体" panose="02010600030101010101" pitchFamily="2" charset="-122"/>
              </a:rPr>
              <a:t>与</a:t>
            </a:r>
            <a:r>
              <a:rPr lang="en-US" altLang="zh-CN" sz="2000" b="1" dirty="0">
                <a:latin typeface="Times New Roman" panose="02020603050405020304" pitchFamily="18" charset="0"/>
                <a:ea typeface="宋体" panose="02010600030101010101" pitchFamily="2" charset="-122"/>
              </a:rPr>
              <a:t>z+n</a:t>
            </a:r>
            <a:r>
              <a:rPr lang="zh-CN" altLang="en-US" sz="2000" b="1" dirty="0">
                <a:latin typeface="Times New Roman" panose="02020603050405020304" pitchFamily="18" charset="0"/>
                <a:ea typeface="宋体" panose="02010600030101010101" pitchFamily="2" charset="-122"/>
              </a:rPr>
              <a:t>为正构烷烃对的碳原子数。</a:t>
            </a:r>
            <a:endParaRPr lang="zh-CN" altLang="en-US" sz="2000" b="1" dirty="0">
              <a:latin typeface="Times New Roman" panose="02020603050405020304" pitchFamily="18" charset="0"/>
              <a:ea typeface="宋体" panose="02010600030101010101" pitchFamily="2" charset="-122"/>
            </a:endParaRPr>
          </a:p>
          <a:p>
            <a:pPr>
              <a:lnSpc>
                <a:spcPct val="120000"/>
              </a:lnSpc>
              <a:buClr>
                <a:schemeClr val="hlink"/>
              </a:buClr>
              <a:buSzPct val="50000"/>
              <a:buFont typeface="Wingdings" panose="05000000000000000000" pitchFamily="2" charset="2"/>
              <a:buChar char="l"/>
            </a:pPr>
            <a:r>
              <a:rPr lang="zh-CN" altLang="en-US" sz="2000" b="1" dirty="0">
                <a:latin typeface="Times New Roman" panose="02020603050405020304" pitchFamily="18" charset="0"/>
                <a:ea typeface="宋体" panose="02010600030101010101" pitchFamily="2" charset="-122"/>
              </a:rPr>
              <a:t> 规定正己烷、正庚烷及正辛烷为</a:t>
            </a:r>
            <a:r>
              <a:rPr lang="en-US" altLang="zh-CN" sz="2000" b="1" dirty="0">
                <a:latin typeface="Times New Roman" panose="02020603050405020304" pitchFamily="18" charset="0"/>
                <a:ea typeface="宋体" panose="02010600030101010101" pitchFamily="2" charset="-122"/>
              </a:rPr>
              <a:t>600</a:t>
            </a:r>
            <a:r>
              <a:rPr lang="zh-CN" altLang="en-US" sz="2000" b="1" dirty="0">
                <a:latin typeface="Times New Roman" panose="02020603050405020304" pitchFamily="18" charset="0"/>
                <a:ea typeface="宋体" panose="02010600030101010101" pitchFamily="2" charset="-122"/>
              </a:rPr>
              <a:t>、</a:t>
            </a:r>
            <a:r>
              <a:rPr lang="en-US" altLang="zh-CN" sz="2000" b="1" dirty="0">
                <a:latin typeface="Times New Roman" panose="02020603050405020304" pitchFamily="18" charset="0"/>
                <a:ea typeface="宋体" panose="02010600030101010101" pitchFamily="2" charset="-122"/>
              </a:rPr>
              <a:t>700</a:t>
            </a:r>
            <a:r>
              <a:rPr lang="zh-CN" altLang="en-US" sz="2000" b="1" dirty="0">
                <a:latin typeface="Times New Roman" panose="02020603050405020304" pitchFamily="18" charset="0"/>
                <a:ea typeface="宋体" panose="02010600030101010101" pitchFamily="2" charset="-122"/>
              </a:rPr>
              <a:t>及</a:t>
            </a:r>
            <a:r>
              <a:rPr lang="en-US" altLang="zh-CN" sz="2000" b="1" dirty="0">
                <a:latin typeface="Times New Roman" panose="02020603050405020304" pitchFamily="18" charset="0"/>
                <a:ea typeface="宋体" panose="02010600030101010101" pitchFamily="2" charset="-122"/>
              </a:rPr>
              <a:t>800</a:t>
            </a:r>
            <a:r>
              <a:rPr lang="en-US" altLang="zh-CN" sz="2800" b="1" dirty="0">
                <a:latin typeface="Times New Roman" panose="02020603050405020304" pitchFamily="18" charset="0"/>
                <a:ea typeface="宋体" panose="02010600030101010101" pitchFamily="2" charset="-122"/>
              </a:rPr>
              <a:t> </a:t>
            </a:r>
            <a:endParaRPr lang="en-US" altLang="zh-CN" sz="2800" b="1" dirty="0">
              <a:latin typeface="Times New Roman" panose="02020603050405020304" pitchFamily="18" charset="0"/>
              <a:ea typeface="宋体" panose="02010600030101010101" pitchFamily="2" charset="-122"/>
            </a:endParaRPr>
          </a:p>
        </p:txBody>
      </p:sp>
      <p:sp>
        <p:nvSpPr>
          <p:cNvPr id="17415" name="Rectangle 13"/>
          <p:cNvSpPr/>
          <p:nvPr/>
        </p:nvSpPr>
        <p:spPr>
          <a:xfrm>
            <a:off x="1008063" y="620713"/>
            <a:ext cx="11182350" cy="10556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8433" name="Rectangle 2"/>
          <p:cNvSpPr>
            <a:spLocks noGrp="1"/>
          </p:cNvSpPr>
          <p:nvPr>
            <p:ph type="title"/>
          </p:nvPr>
        </p:nvSpPr>
        <p:spPr>
          <a:xfrm>
            <a:off x="1200150" y="2060575"/>
            <a:ext cx="2249488" cy="509588"/>
          </a:xfrm>
          <a:ln w="19050">
            <a:solidFill>
              <a:srgbClr val="FF0000"/>
            </a:solidFill>
            <a:miter/>
          </a:ln>
        </p:spPr>
        <p:txBody>
          <a:bodyPr vert="horz" wrap="square" lIns="91428" tIns="45715" rIns="91428" bIns="45715" anchor="b" anchorCtr="0"/>
          <a:p>
            <a:pPr eaLnBrk="1" hangingPunct="1"/>
            <a:r>
              <a:rPr lang="zh-CN" altLang="en-US" sz="2800" b="1" dirty="0">
                <a:solidFill>
                  <a:schemeClr val="tx1"/>
                </a:solidFill>
              </a:rPr>
              <a:t>麦氏常数</a:t>
            </a:r>
            <a:endParaRPr lang="zh-CN" altLang="en-US" sz="2800" b="1" dirty="0">
              <a:solidFill>
                <a:schemeClr val="tx1"/>
              </a:solidFill>
            </a:endParaRPr>
          </a:p>
        </p:txBody>
      </p:sp>
      <p:sp>
        <p:nvSpPr>
          <p:cNvPr id="18434" name="Rectangle 3"/>
          <p:cNvSpPr>
            <a:spLocks noGrp="1"/>
          </p:cNvSpPr>
          <p:nvPr>
            <p:ph type="body"/>
          </p:nvPr>
        </p:nvSpPr>
        <p:spPr>
          <a:xfrm>
            <a:off x="239713" y="2708275"/>
            <a:ext cx="11564937" cy="3960813"/>
          </a:xfrm>
          <a:ln/>
        </p:spPr>
        <p:txBody>
          <a:bodyPr vert="horz" wrap="square" lIns="91428" tIns="45715" rIns="91428" bIns="45715" anchor="t" anchorCtr="0"/>
          <a:p>
            <a:pPr algn="just" eaLnBrk="1" hangingPunct="1">
              <a:lnSpc>
                <a:spcPct val="130000"/>
              </a:lnSpc>
            </a:pPr>
            <a:r>
              <a:rPr lang="en-US" altLang="zh-CN" sz="2400" b="1" dirty="0"/>
              <a:t>       </a:t>
            </a:r>
            <a:r>
              <a:rPr lang="zh-CN" altLang="en-US" sz="2400" b="1" dirty="0"/>
              <a:t>苯、丁醇、戊酮</a:t>
            </a:r>
            <a:r>
              <a:rPr lang="en-US" altLang="zh-CN" sz="2400" b="1" dirty="0"/>
              <a:t>-2</a:t>
            </a:r>
            <a:r>
              <a:rPr lang="zh-CN" altLang="en-US" sz="2400" b="1" dirty="0"/>
              <a:t>、硝基丙烷、吡啶五种物质在被测固定液与角鲨烷柱上保留指数的差值</a:t>
            </a:r>
            <a:r>
              <a:rPr lang="en-US" altLang="zh-CN" sz="2400" b="1" dirty="0"/>
              <a:t>,</a:t>
            </a:r>
            <a:r>
              <a:rPr lang="zh-CN" altLang="en-US" sz="2400" b="1" dirty="0"/>
              <a:t>分别以</a:t>
            </a:r>
            <a:r>
              <a:rPr lang="en-US" altLang="zh-CN" sz="2400" b="1" dirty="0"/>
              <a:t>x ’ </a:t>
            </a:r>
            <a:r>
              <a:rPr lang="zh-CN" altLang="en-US" sz="2400" b="1" dirty="0"/>
              <a:t>，</a:t>
            </a:r>
            <a:r>
              <a:rPr lang="en-US" altLang="zh-CN" sz="2400" b="1" dirty="0"/>
              <a:t>y’</a:t>
            </a:r>
            <a:r>
              <a:rPr lang="zh-CN" altLang="en-US" sz="2400" b="1" dirty="0"/>
              <a:t>，</a:t>
            </a:r>
            <a:r>
              <a:rPr lang="en-US" altLang="zh-CN" sz="2400" b="1" dirty="0"/>
              <a:t>z ’ </a:t>
            </a:r>
            <a:r>
              <a:rPr lang="zh-CN" altLang="en-US" sz="2400" b="1" dirty="0"/>
              <a:t>，</a:t>
            </a:r>
            <a:r>
              <a:rPr lang="en-US" altLang="zh-CN" sz="2400" b="1" dirty="0"/>
              <a:t>u’</a:t>
            </a:r>
            <a:r>
              <a:rPr lang="zh-CN" altLang="en-US" sz="2400" b="1" dirty="0"/>
              <a:t>，</a:t>
            </a:r>
            <a:r>
              <a:rPr lang="en-US" altLang="zh-CN" sz="2400" b="1" dirty="0"/>
              <a:t>s ’</a:t>
            </a:r>
            <a:r>
              <a:rPr lang="zh-CN" altLang="en-US" sz="2400" b="1" dirty="0"/>
              <a:t>表示。</a:t>
            </a:r>
            <a:r>
              <a:rPr lang="zh-CN" altLang="en-US" sz="2400" b="1" dirty="0">
                <a:solidFill>
                  <a:schemeClr val="hlink"/>
                </a:solidFill>
              </a:rPr>
              <a:t>麦氏常数总和等于五个值之和。</a:t>
            </a:r>
            <a:endParaRPr lang="zh-CN" altLang="en-US" sz="2400" b="1" dirty="0">
              <a:solidFill>
                <a:schemeClr val="hlink"/>
              </a:solidFill>
            </a:endParaRPr>
          </a:p>
          <a:p>
            <a:pPr algn="just" eaLnBrk="1" hangingPunct="1">
              <a:lnSpc>
                <a:spcPct val="140000"/>
              </a:lnSpc>
            </a:pPr>
            <a:r>
              <a:rPr lang="zh-CN" altLang="en-US" sz="2400" b="1" dirty="0"/>
              <a:t>苯</a:t>
            </a:r>
            <a:r>
              <a:rPr lang="en-US" altLang="zh-CN" sz="2400" b="1" dirty="0"/>
              <a:t>:   ΔI=I</a:t>
            </a:r>
            <a:r>
              <a:rPr lang="zh-CN" altLang="en-US" sz="2400" b="1" baseline="-30000" dirty="0"/>
              <a:t>被测</a:t>
            </a:r>
            <a:r>
              <a:rPr lang="zh-CN" altLang="en-US" sz="2400" b="1" dirty="0"/>
              <a:t>－</a:t>
            </a:r>
            <a:r>
              <a:rPr lang="en-US" altLang="zh-CN" sz="2400" b="1" dirty="0"/>
              <a:t>I</a:t>
            </a:r>
            <a:r>
              <a:rPr lang="zh-CN" altLang="en-US" sz="2400" b="1" baseline="-30000" dirty="0"/>
              <a:t>角鲨烷</a:t>
            </a:r>
            <a:r>
              <a:rPr lang="en-US" altLang="zh-CN" sz="2400" b="1" dirty="0"/>
              <a:t>= x' </a:t>
            </a:r>
            <a:endParaRPr lang="en-US" altLang="zh-CN" sz="2400" b="1" dirty="0"/>
          </a:p>
          <a:p>
            <a:pPr algn="just" eaLnBrk="1" hangingPunct="1">
              <a:lnSpc>
                <a:spcPct val="130000"/>
              </a:lnSpc>
              <a:buNone/>
            </a:pPr>
            <a:r>
              <a:rPr lang="en-US" altLang="zh-CN" sz="2400" b="1" dirty="0"/>
              <a:t>     </a:t>
            </a:r>
            <a:r>
              <a:rPr lang="zh-CN" altLang="en-US" sz="2000" b="1" dirty="0">
                <a:solidFill>
                  <a:srgbClr val="000099"/>
                </a:solidFill>
              </a:rPr>
              <a:t>（苯、丁醇、戊酮</a:t>
            </a:r>
            <a:r>
              <a:rPr lang="en-US" altLang="zh-CN" sz="2000" b="1" dirty="0">
                <a:solidFill>
                  <a:srgbClr val="000099"/>
                </a:solidFill>
              </a:rPr>
              <a:t>-2</a:t>
            </a:r>
            <a:r>
              <a:rPr lang="zh-CN" altLang="en-US" sz="2000" b="1" dirty="0">
                <a:solidFill>
                  <a:srgbClr val="000099"/>
                </a:solidFill>
              </a:rPr>
              <a:t>、硝基丙烷、吡啶代表不同类型的作用力）</a:t>
            </a:r>
            <a:endParaRPr lang="zh-CN" altLang="en-US" sz="2000" b="1" dirty="0">
              <a:solidFill>
                <a:srgbClr val="000099"/>
              </a:solidFill>
            </a:endParaRPr>
          </a:p>
          <a:p>
            <a:pPr eaLnBrk="1" hangingPunct="1">
              <a:lnSpc>
                <a:spcPct val="120000"/>
              </a:lnSpc>
              <a:buNone/>
            </a:pPr>
            <a:r>
              <a:rPr lang="zh-CN" altLang="en-US" sz="2400" b="1" dirty="0"/>
              <a:t>	这五个</a:t>
            </a:r>
            <a:r>
              <a:rPr lang="en-US" altLang="zh-CN" sz="2400" b="1" dirty="0"/>
              <a:t>ΔI</a:t>
            </a:r>
            <a:r>
              <a:rPr lang="zh-CN" altLang="en-US" sz="2400" b="1" dirty="0"/>
              <a:t>以及它们的平均值，可以作为固定液极性的标度。其值越大，极性越强。 </a:t>
            </a:r>
            <a:endParaRPr lang="zh-CN" altLang="en-US" sz="2400" b="1" dirty="0"/>
          </a:p>
        </p:txBody>
      </p:sp>
      <p:sp>
        <p:nvSpPr>
          <p:cNvPr id="18435" name="Rectangle 6"/>
          <p:cNvSpPr/>
          <p:nvPr/>
        </p:nvSpPr>
        <p:spPr>
          <a:xfrm>
            <a:off x="1008063" y="620713"/>
            <a:ext cx="11182350" cy="10556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xfrm>
            <a:off x="912813" y="1989138"/>
            <a:ext cx="10361612" cy="606425"/>
          </a:xfrm>
          <a:ln/>
        </p:spPr>
        <p:txBody>
          <a:bodyPr vert="horz" wrap="square" lIns="91428" tIns="45715" rIns="91428" bIns="45715" anchor="b" anchorCtr="0"/>
          <a:p>
            <a:pPr algn="l" eaLnBrk="1" hangingPunct="1"/>
            <a:r>
              <a:rPr lang="en-US" altLang="zh-CN" sz="2800" b="1" dirty="0">
                <a:solidFill>
                  <a:schemeClr val="tx1"/>
                </a:solidFill>
                <a:ea typeface="楷体_GB2312" panose="02010609030101010101" pitchFamily="49" charset="-122"/>
              </a:rPr>
              <a:t>3.</a:t>
            </a:r>
            <a:r>
              <a:rPr lang="zh-CN" altLang="en-US" sz="2800" b="1" dirty="0">
                <a:solidFill>
                  <a:schemeClr val="tx1"/>
                </a:solidFill>
                <a:ea typeface="楷体_GB2312" panose="02010609030101010101" pitchFamily="49" charset="-122"/>
              </a:rPr>
              <a:t>固定液的选择</a:t>
            </a:r>
            <a:r>
              <a:rPr lang="en-US" altLang="zh-CN" sz="2800" b="1" dirty="0">
                <a:solidFill>
                  <a:schemeClr val="tx1"/>
                </a:solidFill>
                <a:ea typeface="楷体_GB2312" panose="02010609030101010101" pitchFamily="49" charset="-122"/>
              </a:rPr>
              <a:t>——</a:t>
            </a:r>
            <a:r>
              <a:rPr lang="zh-CN" altLang="en-US" sz="2800" b="1" dirty="0">
                <a:solidFill>
                  <a:schemeClr val="tx1"/>
                </a:solidFill>
                <a:ea typeface="楷体_GB2312" panose="02010609030101010101" pitchFamily="49" charset="-122"/>
              </a:rPr>
              <a:t>相似性原则</a:t>
            </a:r>
            <a:endParaRPr lang="zh-CN" altLang="en-US" sz="2800" b="1" dirty="0">
              <a:solidFill>
                <a:schemeClr val="tx1"/>
              </a:solidFill>
              <a:ea typeface="楷体_GB2312" panose="02010609030101010101" pitchFamily="49" charset="-122"/>
            </a:endParaRPr>
          </a:p>
        </p:txBody>
      </p:sp>
      <p:graphicFrame>
        <p:nvGraphicFramePr>
          <p:cNvPr id="17438" name="Group 30"/>
          <p:cNvGraphicFramePr>
            <a:graphicFrameLocks noGrp="1"/>
          </p:cNvGraphicFramePr>
          <p:nvPr/>
        </p:nvGraphicFramePr>
        <p:xfrm>
          <a:off x="0" y="2724150"/>
          <a:ext cx="12190413" cy="4117975"/>
        </p:xfrm>
        <a:graphic>
          <a:graphicData uri="http://schemas.openxmlformats.org/drawingml/2006/table">
            <a:tbl>
              <a:tblPr/>
              <a:tblGrid>
                <a:gridCol w="2927350"/>
                <a:gridCol w="2217738"/>
                <a:gridCol w="2700337"/>
                <a:gridCol w="4344988"/>
              </a:tblGrid>
              <a:tr h="488950">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被分离物质</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anchorCtr="1"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固定液</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anchorCtr="1"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主要作用力</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anchorCtr="1"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出峰顺序</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 anchorCtr="1"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11263">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非极性</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非极性</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色散力</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按沸点顺序，沸点低者先出柱。相同沸点的极性组分</a:t>
                      </a:r>
                      <a:r>
                        <a:rPr kumimoji="1" lang="zh-CN" altLang="en-US" sz="20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rPr>
                        <a:t>先</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出。</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horzOverflow="overflow">
                    <a:lnL>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876300">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中等极性</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中等极性</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诱导力和色散力</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按沸点顺序。相同沸点的极性组分</a:t>
                      </a:r>
                      <a:r>
                        <a:rPr kumimoji="1" lang="zh-CN" altLang="en-US" sz="20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rPr>
                        <a:t>后</a:t>
                      </a: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出柱。</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horzOverflow="overflow">
                    <a:lnL>
                      <a:noFill/>
                    </a:lnL>
                    <a:lnR>
                      <a:noFill/>
                    </a:lnR>
                    <a:lnT>
                      <a:noFill/>
                    </a:lnT>
                    <a:lnB>
                      <a:noFill/>
                    </a:lnB>
                    <a:lnTlToBr>
                      <a:noFill/>
                    </a:lnTlToBr>
                    <a:lnBlToTr>
                      <a:noFill/>
                    </a:lnBlToTr>
                    <a:noFill/>
                  </a:tcPr>
                </a:tc>
              </a:tr>
              <a:tr h="898525">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极性</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极性</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静电力</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a:noFill/>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按极性顺序出柱。非极性组分先出柱。</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horzOverflow="overflow">
                    <a:lnL>
                      <a:noFill/>
                    </a:lnL>
                    <a:lnR>
                      <a:noFill/>
                    </a:lnR>
                    <a:lnT>
                      <a:noFill/>
                    </a:lnT>
                    <a:lnB>
                      <a:noFill/>
                    </a:lnB>
                    <a:lnTlToBr>
                      <a:noFill/>
                    </a:lnTlToBr>
                    <a:lnBlToTr>
                      <a:noFill/>
                    </a:lnBlToTr>
                    <a:noFill/>
                  </a:tcPr>
                </a:tc>
              </a:tr>
              <a:tr h="642938">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能形成氢键的试样</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氢键型</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氢键力</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anchorCtr="1" horzOverflow="overflow">
                    <a:lnL>
                      <a:noFill/>
                    </a:lnL>
                    <a:lnR>
                      <a:noFill/>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r>
                        <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按形成氢键的能力大小出柱。</a:t>
                      </a:r>
                      <a:endParaRPr kumimoji="1"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0" marR="0" marT="0" marB="0" horzOverflow="overflow">
                    <a:lnL>
                      <a:noFill/>
                    </a:lnL>
                    <a:lnR>
                      <a:noFill/>
                    </a:lnR>
                    <a:lnT>
                      <a:noFill/>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9490" name="Rectangle 47"/>
          <p:cNvSpPr/>
          <p:nvPr/>
        </p:nvSpPr>
        <p:spPr>
          <a:xfrm>
            <a:off x="1008063" y="620713"/>
            <a:ext cx="11182350" cy="10556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title"/>
          </p:nvPr>
        </p:nvSpPr>
        <p:spPr>
          <a:xfrm>
            <a:off x="1008063" y="1916113"/>
            <a:ext cx="10388600" cy="623887"/>
          </a:xfrm>
          <a:ln/>
        </p:spPr>
        <p:txBody>
          <a:bodyPr vert="horz" wrap="square" lIns="91428" tIns="45715" rIns="91428" bIns="45715" anchor="b" anchorCtr="0"/>
          <a:p>
            <a:pPr algn="l" eaLnBrk="1" hangingPunct="1"/>
            <a:r>
              <a:rPr lang="en-US" altLang="zh-CN" sz="2800" b="1" dirty="0">
                <a:solidFill>
                  <a:schemeClr val="tx1"/>
                </a:solidFill>
                <a:ea typeface="楷体_GB2312" panose="02010609030101010101" pitchFamily="49" charset="-122"/>
              </a:rPr>
              <a:t>3.</a:t>
            </a:r>
            <a:r>
              <a:rPr lang="zh-CN" altLang="en-US" sz="2800" b="1" dirty="0">
                <a:solidFill>
                  <a:schemeClr val="tx1"/>
                </a:solidFill>
                <a:ea typeface="楷体_GB2312" panose="02010609030101010101" pitchFamily="49" charset="-122"/>
              </a:rPr>
              <a:t>固定液的选择</a:t>
            </a:r>
            <a:r>
              <a:rPr lang="en-US" altLang="zh-CN" sz="2800" b="1" dirty="0">
                <a:solidFill>
                  <a:schemeClr val="tx1"/>
                </a:solidFill>
                <a:ea typeface="楷体_GB2312" panose="02010609030101010101" pitchFamily="49" charset="-122"/>
              </a:rPr>
              <a:t>——</a:t>
            </a:r>
            <a:r>
              <a:rPr lang="zh-CN" altLang="en-US" sz="2800" b="1" dirty="0">
                <a:solidFill>
                  <a:schemeClr val="tx1"/>
                </a:solidFill>
                <a:ea typeface="楷体_GB2312" panose="02010609030101010101" pitchFamily="49" charset="-122"/>
              </a:rPr>
              <a:t>主要差别</a:t>
            </a:r>
            <a:endParaRPr lang="zh-CN" altLang="en-US" sz="2800" b="1" dirty="0">
              <a:solidFill>
                <a:schemeClr val="tx1"/>
              </a:solidFill>
              <a:ea typeface="楷体_GB2312" panose="02010609030101010101" pitchFamily="49" charset="-122"/>
            </a:endParaRPr>
          </a:p>
        </p:txBody>
      </p:sp>
      <p:sp>
        <p:nvSpPr>
          <p:cNvPr id="18435" name="Rectangle 3"/>
          <p:cNvSpPr>
            <a:spLocks noGrp="1"/>
          </p:cNvSpPr>
          <p:nvPr>
            <p:ph type="body"/>
          </p:nvPr>
        </p:nvSpPr>
        <p:spPr>
          <a:xfrm>
            <a:off x="623888" y="2636838"/>
            <a:ext cx="10361612" cy="1409700"/>
          </a:xfrm>
          <a:ln/>
        </p:spPr>
        <p:txBody>
          <a:bodyPr vert="horz" wrap="square" lIns="91428" tIns="45715" rIns="91428" bIns="45715" anchor="t" anchorCtr="0"/>
          <a:p>
            <a:pPr algn="just" eaLnBrk="1" hangingPunct="1">
              <a:lnSpc>
                <a:spcPct val="110000"/>
              </a:lnSpc>
            </a:pPr>
            <a:r>
              <a:rPr lang="zh-CN" altLang="en-US" sz="2800" b="1" dirty="0"/>
              <a:t>组分极性差别较大：选用极性固定液。</a:t>
            </a:r>
            <a:endParaRPr lang="zh-CN" altLang="en-US" sz="2800" b="1" dirty="0"/>
          </a:p>
          <a:p>
            <a:pPr algn="just" eaLnBrk="1" hangingPunct="1">
              <a:lnSpc>
                <a:spcPct val="110000"/>
              </a:lnSpc>
            </a:pPr>
            <a:r>
              <a:rPr lang="zh-CN" altLang="en-US" sz="2800" b="1" dirty="0"/>
              <a:t>沸点差别较大：选用非极性固定液。</a:t>
            </a:r>
            <a:endParaRPr lang="zh-CN" altLang="en-US" sz="2800" b="1" dirty="0"/>
          </a:p>
        </p:txBody>
      </p:sp>
      <p:sp>
        <p:nvSpPr>
          <p:cNvPr id="18436" name="Rectangle 6"/>
          <p:cNvSpPr/>
          <p:nvPr/>
        </p:nvSpPr>
        <p:spPr>
          <a:xfrm>
            <a:off x="719138" y="4292600"/>
            <a:ext cx="10768012" cy="2438400"/>
          </a:xfrm>
          <a:prstGeom prst="rect">
            <a:avLst/>
          </a:prstGeom>
          <a:noFill/>
          <a:ln w="9525">
            <a:noFill/>
          </a:ln>
        </p:spPr>
        <p:txBody>
          <a:bodyPr lIns="91428" tIns="45715" rIns="91428" bIns="45715" anchor="t" anchorCtr="0"/>
          <a:p>
            <a:pPr marL="342900" indent="-342900" algn="just">
              <a:spcBef>
                <a:spcPct val="20000"/>
              </a:spcBef>
              <a:buClr>
                <a:schemeClr val="folHlink"/>
              </a:buClr>
              <a:buSzPct val="60000"/>
              <a:buFont typeface="Wingdings" panose="05000000000000000000" pitchFamily="2" charset="2"/>
            </a:pPr>
            <a:r>
              <a:rPr lang="zh-CN" altLang="en-US" sz="2800" b="1" dirty="0">
                <a:latin typeface="Times New Roman" panose="02020603050405020304" pitchFamily="18" charset="0"/>
                <a:ea typeface="宋体" panose="02010600030101010101" pitchFamily="2" charset="-122"/>
              </a:rPr>
              <a:t>例：苯（</a:t>
            </a:r>
            <a:r>
              <a:rPr lang="en-US" altLang="zh-CN" sz="2800" b="1" dirty="0">
                <a:latin typeface="Times New Roman" panose="02020603050405020304" pitchFamily="18" charset="0"/>
                <a:ea typeface="宋体" panose="02010600030101010101" pitchFamily="2" charset="-122"/>
              </a:rPr>
              <a:t>80.1</a:t>
            </a:r>
            <a:r>
              <a:rPr lang="en-US" altLang="zh-CN" sz="2800" b="1" baseline="30000" dirty="0">
                <a:latin typeface="Times New Roman" panose="02020603050405020304" pitchFamily="18" charset="0"/>
                <a:ea typeface="宋体" panose="02010600030101010101" pitchFamily="2" charset="-122"/>
              </a:rPr>
              <a:t>0</a:t>
            </a:r>
            <a:r>
              <a:rPr lang="en-US" altLang="zh-CN" sz="2800" b="1" dirty="0">
                <a:latin typeface="Times New Roman" panose="02020603050405020304" pitchFamily="18" charset="0"/>
                <a:ea typeface="宋体" panose="02010600030101010101" pitchFamily="2" charset="-122"/>
              </a:rPr>
              <a:t>C</a:t>
            </a:r>
            <a:r>
              <a:rPr lang="zh-CN" altLang="en-US" sz="2800" b="1" dirty="0">
                <a:latin typeface="Times New Roman" panose="02020603050405020304" pitchFamily="18" charset="0"/>
                <a:ea typeface="宋体" panose="02010600030101010101" pitchFamily="2" charset="-122"/>
              </a:rPr>
              <a:t>），环己烷（</a:t>
            </a:r>
            <a:r>
              <a:rPr lang="en-US" altLang="zh-CN" sz="2800" b="1" dirty="0">
                <a:latin typeface="Times New Roman" panose="02020603050405020304" pitchFamily="18" charset="0"/>
                <a:ea typeface="宋体" panose="02010600030101010101" pitchFamily="2" charset="-122"/>
              </a:rPr>
              <a:t>80.7</a:t>
            </a:r>
            <a:r>
              <a:rPr lang="en-US" altLang="zh-CN" sz="2800" b="1" baseline="30000" dirty="0">
                <a:latin typeface="Times New Roman" panose="02020603050405020304" pitchFamily="18" charset="0"/>
                <a:ea typeface="宋体" panose="02010600030101010101" pitchFamily="2" charset="-122"/>
              </a:rPr>
              <a:t>0</a:t>
            </a:r>
            <a:r>
              <a:rPr lang="en-US" altLang="zh-CN" sz="2800" b="1" dirty="0">
                <a:latin typeface="Times New Roman" panose="02020603050405020304" pitchFamily="18" charset="0"/>
                <a:ea typeface="宋体" panose="02010600030101010101" pitchFamily="2" charset="-122"/>
              </a:rPr>
              <a:t>C</a:t>
            </a:r>
            <a:r>
              <a:rPr lang="zh-CN" altLang="en-US" sz="2800" b="1" dirty="0">
                <a:latin typeface="Times New Roman" panose="02020603050405020304" pitchFamily="18" charset="0"/>
                <a:ea typeface="宋体" panose="02010600030101010101" pitchFamily="2" charset="-122"/>
              </a:rPr>
              <a:t>）</a:t>
            </a:r>
            <a:endParaRPr lang="zh-CN" altLang="en-US" sz="2800" b="1" dirty="0">
              <a:latin typeface="Times New Roman" panose="02020603050405020304" pitchFamily="18" charset="0"/>
              <a:ea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zh-CN" altLang="en-US" sz="2800" b="1" dirty="0">
                <a:solidFill>
                  <a:srgbClr val="000099"/>
                </a:solidFill>
                <a:latin typeface="Times New Roman" panose="02020603050405020304" pitchFamily="18" charset="0"/>
                <a:ea typeface="宋体" panose="02010600030101010101" pitchFamily="2" charset="-122"/>
              </a:rPr>
              <a:t>选非极性柱 </a:t>
            </a:r>
            <a:r>
              <a:rPr lang="en-US" altLang="zh-CN" sz="2800" b="1" dirty="0">
                <a:solidFill>
                  <a:srgbClr val="000099"/>
                </a:solidFill>
                <a:latin typeface="Times New Roman" panose="02020603050405020304" pitchFamily="18" charset="0"/>
                <a:ea typeface="宋体" panose="02010600030101010101" pitchFamily="2" charset="-122"/>
              </a:rPr>
              <a:t>—— </a:t>
            </a:r>
            <a:r>
              <a:rPr lang="zh-CN" altLang="en-US" sz="2800" b="1" dirty="0">
                <a:solidFill>
                  <a:srgbClr val="000099"/>
                </a:solidFill>
                <a:latin typeface="Times New Roman" panose="02020603050405020304" pitchFamily="18" charset="0"/>
                <a:ea typeface="宋体" panose="02010600030101010101" pitchFamily="2" charset="-122"/>
              </a:rPr>
              <a:t>分不开；</a:t>
            </a:r>
            <a:endParaRPr lang="zh-CN" altLang="en-US" sz="2800" b="1" dirty="0">
              <a:solidFill>
                <a:srgbClr val="000099"/>
              </a:solidFill>
              <a:latin typeface="Times New Roman" panose="02020603050405020304" pitchFamily="18" charset="0"/>
              <a:ea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zh-CN" altLang="en-US" sz="2800" b="1" dirty="0">
                <a:solidFill>
                  <a:schemeClr val="hlink"/>
                </a:solidFill>
                <a:latin typeface="Times New Roman" panose="02020603050405020304" pitchFamily="18" charset="0"/>
                <a:ea typeface="宋体" panose="02010600030101010101" pitchFamily="2" charset="-122"/>
              </a:rPr>
              <a:t>选中强极性柱 </a:t>
            </a:r>
            <a:r>
              <a:rPr lang="en-US" altLang="zh-CN" sz="2800" b="1" dirty="0">
                <a:solidFill>
                  <a:schemeClr val="hlink"/>
                </a:solidFill>
                <a:latin typeface="Times New Roman" panose="02020603050405020304" pitchFamily="18" charset="0"/>
                <a:ea typeface="宋体" panose="02010600030101010101" pitchFamily="2" charset="-122"/>
              </a:rPr>
              <a:t>—— </a:t>
            </a:r>
            <a:r>
              <a:rPr lang="zh-CN" altLang="en-US" sz="2800" b="1" dirty="0">
                <a:solidFill>
                  <a:schemeClr val="hlink"/>
                </a:solidFill>
                <a:latin typeface="Times New Roman" panose="02020603050405020304" pitchFamily="18" charset="0"/>
                <a:ea typeface="宋体" panose="02010600030101010101" pitchFamily="2" charset="-122"/>
              </a:rPr>
              <a:t>较好分离，环己烷先出柱</a:t>
            </a:r>
            <a:endParaRPr lang="zh-CN" altLang="en-US" sz="2800" b="1" dirty="0">
              <a:solidFill>
                <a:schemeClr val="hlink"/>
              </a:solidFill>
              <a:latin typeface="Times New Roman" panose="02020603050405020304" pitchFamily="18" charset="0"/>
              <a:ea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zh-CN" altLang="en-US" sz="2800" b="1" dirty="0">
                <a:solidFill>
                  <a:schemeClr val="hlink"/>
                </a:solidFill>
                <a:latin typeface="Times New Roman" panose="02020603050405020304" pitchFamily="18" charset="0"/>
                <a:ea typeface="宋体" panose="02010600030101010101" pitchFamily="2" charset="-122"/>
              </a:rPr>
              <a:t>苯的极性大于环己烷</a:t>
            </a:r>
            <a:endParaRPr lang="zh-CN" altLang="en-US" sz="2800" b="1" dirty="0">
              <a:solidFill>
                <a:schemeClr val="hlink"/>
              </a:solidFill>
              <a:latin typeface="Times New Roman" panose="02020603050405020304" pitchFamily="18" charset="0"/>
              <a:ea typeface="宋体" panose="02010600030101010101" pitchFamily="2" charset="-122"/>
            </a:endParaRPr>
          </a:p>
        </p:txBody>
      </p:sp>
      <p:sp>
        <p:nvSpPr>
          <p:cNvPr id="20484" name="Rectangle 8"/>
          <p:cNvSpPr/>
          <p:nvPr/>
        </p:nvSpPr>
        <p:spPr>
          <a:xfrm>
            <a:off x="1008063" y="620713"/>
            <a:ext cx="11182350" cy="10556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35">
                                            <p:txEl>
                                              <p:charRg st="0" end="18"/>
                                            </p:txEl>
                                          </p:spTgt>
                                        </p:tgtEl>
                                        <p:attrNameLst>
                                          <p:attrName>style.visibility</p:attrName>
                                        </p:attrNameLst>
                                      </p:cBhvr>
                                      <p:to>
                                        <p:strVal val="visible"/>
                                      </p:to>
                                    </p:set>
                                    <p:animEffect transition="in" filter="barn(inHorizontal)">
                                      <p:cBhvr>
                                        <p:cTn id="7" dur="500"/>
                                        <p:tgtEl>
                                          <p:spTgt spid="18435">
                                            <p:txEl>
                                              <p:charRg st="0"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8435">
                                            <p:txEl>
                                              <p:charRg st="18" end="35"/>
                                            </p:txEl>
                                          </p:spTgt>
                                        </p:tgtEl>
                                        <p:attrNameLst>
                                          <p:attrName>style.visibility</p:attrName>
                                        </p:attrNameLst>
                                      </p:cBhvr>
                                      <p:to>
                                        <p:strVal val="visible"/>
                                      </p:to>
                                    </p:set>
                                    <p:animEffect transition="in" filter="barn(inHorizontal)">
                                      <p:cBhvr>
                                        <p:cTn id="12" dur="500"/>
                                        <p:tgtEl>
                                          <p:spTgt spid="18435">
                                            <p:txEl>
                                              <p:charRg st="18" end="3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436">
                                            <p:txEl>
                                              <p:charRg st="0" end="24"/>
                                            </p:txEl>
                                          </p:spTgt>
                                        </p:tgtEl>
                                        <p:attrNameLst>
                                          <p:attrName>style.visibility</p:attrName>
                                        </p:attrNameLst>
                                      </p:cBhvr>
                                      <p:to>
                                        <p:strVal val="visible"/>
                                      </p:to>
                                    </p:set>
                                    <p:animEffect transition="in" filter="strips(downRight)">
                                      <p:cBhvr>
                                        <p:cTn id="17" dur="500"/>
                                        <p:tgtEl>
                                          <p:spTgt spid="18436">
                                            <p:txEl>
                                              <p:charRg st="0" end="2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436">
                                            <p:txEl>
                                              <p:charRg st="24" end="38"/>
                                            </p:txEl>
                                          </p:spTgt>
                                        </p:tgtEl>
                                        <p:attrNameLst>
                                          <p:attrName>style.visibility</p:attrName>
                                        </p:attrNameLst>
                                      </p:cBhvr>
                                      <p:to>
                                        <p:strVal val="visible"/>
                                      </p:to>
                                    </p:set>
                                    <p:animEffect transition="in" filter="strips(downRight)">
                                      <p:cBhvr>
                                        <p:cTn id="22" dur="500"/>
                                        <p:tgtEl>
                                          <p:spTgt spid="18436">
                                            <p:txEl>
                                              <p:charRg st="24" end="3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8436">
                                            <p:txEl>
                                              <p:charRg st="38" end="60"/>
                                            </p:txEl>
                                          </p:spTgt>
                                        </p:tgtEl>
                                        <p:attrNameLst>
                                          <p:attrName>style.visibility</p:attrName>
                                        </p:attrNameLst>
                                      </p:cBhvr>
                                      <p:to>
                                        <p:strVal val="visible"/>
                                      </p:to>
                                    </p:set>
                                    <p:animEffect transition="in" filter="strips(downRight)">
                                      <p:cBhvr>
                                        <p:cTn id="27" dur="500"/>
                                        <p:tgtEl>
                                          <p:spTgt spid="18436">
                                            <p:txEl>
                                              <p:charRg st="38" end="6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8436">
                                            <p:txEl>
                                              <p:charRg st="60" end="70"/>
                                            </p:txEl>
                                          </p:spTgt>
                                        </p:tgtEl>
                                        <p:attrNameLst>
                                          <p:attrName>style.visibility</p:attrName>
                                        </p:attrNameLst>
                                      </p:cBhvr>
                                      <p:to>
                                        <p:strVal val="visible"/>
                                      </p:to>
                                    </p:set>
                                    <p:animEffect transition="in" filter="strips(downRight)">
                                      <p:cBhvr>
                                        <p:cTn id="32" dur="500"/>
                                        <p:tgtEl>
                                          <p:spTgt spid="18436">
                                            <p:txEl>
                                              <p:charRg st="60"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xfrm>
            <a:off x="719138" y="2276475"/>
            <a:ext cx="11471275" cy="919163"/>
          </a:xfrm>
          <a:ln/>
        </p:spPr>
        <p:txBody>
          <a:bodyPr vert="horz" wrap="square" lIns="91428" tIns="45715" rIns="91428" bIns="45715" anchor="b" anchorCtr="0"/>
          <a:p>
            <a:pPr algn="l" eaLnBrk="1" hangingPunct="1"/>
            <a:r>
              <a:rPr lang="zh-CN" altLang="en-US" sz="3200" b="1" dirty="0">
                <a:solidFill>
                  <a:schemeClr val="tx1"/>
                </a:solidFill>
              </a:rPr>
              <a:t>二、气固色谱固定相</a:t>
            </a:r>
            <a:br>
              <a:rPr lang="zh-CN" altLang="en-US" sz="3200" b="1" dirty="0">
                <a:solidFill>
                  <a:schemeClr val="tx1"/>
                </a:solidFill>
              </a:rPr>
            </a:br>
            <a:r>
              <a:rPr lang="en-US" altLang="en-US" sz="3200" b="1" dirty="0">
                <a:solidFill>
                  <a:schemeClr val="tx1"/>
                </a:solidFill>
              </a:rPr>
              <a:t>stationary phases in Gas-solid chromatograph</a:t>
            </a:r>
            <a:r>
              <a:rPr lang="en-US" altLang="zh-CN" sz="3200" b="1" dirty="0">
                <a:solidFill>
                  <a:schemeClr val="tx1"/>
                </a:solidFill>
              </a:rPr>
              <a:t>y</a:t>
            </a:r>
            <a:endParaRPr lang="en-US" altLang="zh-CN" sz="3200" b="1" dirty="0">
              <a:solidFill>
                <a:schemeClr val="tx1"/>
              </a:solidFill>
            </a:endParaRPr>
          </a:p>
        </p:txBody>
      </p:sp>
      <p:sp>
        <p:nvSpPr>
          <p:cNvPr id="19459" name="Rectangle 3"/>
          <p:cNvSpPr>
            <a:spLocks noGrp="1"/>
          </p:cNvSpPr>
          <p:nvPr>
            <p:ph type="body"/>
          </p:nvPr>
        </p:nvSpPr>
        <p:spPr>
          <a:xfrm>
            <a:off x="958850" y="4581525"/>
            <a:ext cx="11231563" cy="3644900"/>
          </a:xfrm>
          <a:ln/>
        </p:spPr>
        <p:txBody>
          <a:bodyPr vert="horz" wrap="square" lIns="91428" tIns="45715" rIns="91428" bIns="45715" anchor="t" anchorCtr="0"/>
          <a:p>
            <a:pPr eaLnBrk="1" hangingPunct="1">
              <a:lnSpc>
                <a:spcPct val="120000"/>
              </a:lnSpc>
              <a:buClr>
                <a:schemeClr val="hlink"/>
              </a:buClr>
              <a:buSzPct val="80000"/>
              <a:buFont typeface="Wingdings" panose="05000000000000000000" pitchFamily="2" charset="2"/>
              <a:buChar char="Ø"/>
            </a:pPr>
            <a:r>
              <a:rPr lang="zh-CN" altLang="en-US" sz="2800" b="1" dirty="0"/>
              <a:t>吸附剂、分子筛、高分子多孔微球及化学键合相等</a:t>
            </a:r>
            <a:endParaRPr lang="zh-CN" altLang="en-US" sz="2800" b="1" dirty="0"/>
          </a:p>
          <a:p>
            <a:pPr eaLnBrk="1" hangingPunct="1">
              <a:lnSpc>
                <a:spcPct val="120000"/>
              </a:lnSpc>
              <a:buClr>
                <a:schemeClr val="hlink"/>
              </a:buClr>
              <a:buSzPct val="80000"/>
              <a:buFont typeface="Wingdings" panose="05000000000000000000" pitchFamily="2" charset="2"/>
              <a:buChar char="Ø"/>
            </a:pPr>
            <a:r>
              <a:rPr lang="zh-CN" altLang="en-US" sz="2800" b="1" dirty="0"/>
              <a:t>高分子多孔微球（</a:t>
            </a:r>
            <a:r>
              <a:rPr lang="en-US" altLang="zh-CN" sz="2800" b="1" dirty="0"/>
              <a:t>GDX</a:t>
            </a:r>
            <a:r>
              <a:rPr lang="zh-CN" altLang="en-US" sz="2800" b="1" dirty="0"/>
              <a:t>）</a:t>
            </a:r>
            <a:endParaRPr lang="zh-CN" altLang="en-US" sz="2800" b="1" dirty="0"/>
          </a:p>
          <a:p>
            <a:pPr eaLnBrk="1" hangingPunct="1">
              <a:lnSpc>
                <a:spcPct val="120000"/>
              </a:lnSpc>
              <a:buNone/>
            </a:pPr>
            <a:r>
              <a:rPr lang="zh-CN" altLang="en-US" sz="2800" b="1" dirty="0"/>
              <a:t>	        </a:t>
            </a:r>
            <a:r>
              <a:rPr lang="en-US" altLang="zh-CN" sz="2800" b="1" dirty="0"/>
              <a:t>---</a:t>
            </a:r>
            <a:r>
              <a:rPr lang="zh-CN" altLang="en-US" sz="2800" b="1" dirty="0"/>
              <a:t>具有吸附、分配及分子筛三种作用 </a:t>
            </a:r>
            <a:endParaRPr lang="zh-CN" altLang="en-US" sz="2800" b="1" dirty="0"/>
          </a:p>
        </p:txBody>
      </p:sp>
      <p:sp>
        <p:nvSpPr>
          <p:cNvPr id="21507" name="Rectangle 4"/>
          <p:cNvSpPr/>
          <p:nvPr/>
        </p:nvSpPr>
        <p:spPr>
          <a:xfrm>
            <a:off x="1487488" y="1052513"/>
            <a:ext cx="10390187" cy="6238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600" b="1" dirty="0">
                <a:solidFill>
                  <a:srgbClr val="FFFF00"/>
                </a:solidFill>
                <a:latin typeface="Tahoma" panose="020B0604030504040204" pitchFamily="34" charset="0"/>
                <a:ea typeface="宋体" panose="02010600030101010101" pitchFamily="2" charset="-122"/>
              </a:rPr>
              <a:t>第二节  气相色谱固定相和流动相</a:t>
            </a:r>
            <a:endParaRPr lang="zh-CN" altLang="en-US" sz="3600" b="1" dirty="0">
              <a:solidFill>
                <a:srgbClr val="FFFF00"/>
              </a:solidFill>
              <a:latin typeface="Tahoma" panose="020B0604030504040204" pitchFamily="34" charset="0"/>
              <a:ea typeface="宋体" panose="02010600030101010101" pitchFamily="2" charset="-122"/>
            </a:endParaRPr>
          </a:p>
        </p:txBody>
      </p:sp>
      <p:sp>
        <p:nvSpPr>
          <p:cNvPr id="21508" name="Rectangle 5"/>
          <p:cNvSpPr/>
          <p:nvPr/>
        </p:nvSpPr>
        <p:spPr>
          <a:xfrm>
            <a:off x="912813" y="3644900"/>
            <a:ext cx="2782887" cy="623888"/>
          </a:xfrm>
          <a:prstGeom prst="rect">
            <a:avLst/>
          </a:prstGeom>
          <a:noFill/>
          <a:ln w="9525">
            <a:noFill/>
          </a:ln>
        </p:spPr>
        <p:txBody>
          <a:bodyPr lIns="91428" tIns="45715" rIns="91428" bIns="45715" anchor="b" anchorCtr="0"/>
          <a:p>
            <a:pPr>
              <a:buClrTx/>
              <a:buFontTx/>
            </a:pPr>
            <a:r>
              <a:rPr lang="en-US" altLang="zh-CN" sz="2800" b="1" dirty="0">
                <a:latin typeface="Times New Roman" panose="02020603050405020304" pitchFamily="18" charset="0"/>
                <a:ea typeface="楷体_GB2312" panose="02010609030101010101" pitchFamily="49" charset="-122"/>
              </a:rPr>
              <a:t>1.</a:t>
            </a:r>
            <a:r>
              <a:rPr lang="zh-CN" altLang="en-US" sz="2800" b="1" dirty="0">
                <a:latin typeface="Times New Roman" panose="02020603050405020304" pitchFamily="18" charset="0"/>
                <a:ea typeface="楷体_GB2312" panose="02010609030101010101" pitchFamily="49" charset="-122"/>
              </a:rPr>
              <a:t>分类</a:t>
            </a:r>
            <a:endParaRPr lang="zh-CN" altLang="en-US" sz="2800" b="1" dirty="0">
              <a:latin typeface="Times New Roman" panose="02020603050405020304" pitchFamily="18" charset="0"/>
              <a:ea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59">
                                            <p:txEl>
                                              <p:charRg st="0" end="23"/>
                                            </p:txEl>
                                          </p:spTgt>
                                        </p:tgtEl>
                                        <p:attrNameLst>
                                          <p:attrName>style.visibility</p:attrName>
                                        </p:attrNameLst>
                                      </p:cBhvr>
                                      <p:to>
                                        <p:strVal val="visible"/>
                                      </p:to>
                                    </p:set>
                                    <p:animEffect transition="in" filter="barn(outVertical)">
                                      <p:cBhvr>
                                        <p:cTn id="7" dur="500"/>
                                        <p:tgtEl>
                                          <p:spTgt spid="19459">
                                            <p:txEl>
                                              <p:charRg st="0" end="2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9459">
                                            <p:txEl>
                                              <p:charRg st="23" end="36"/>
                                            </p:txEl>
                                          </p:spTgt>
                                        </p:tgtEl>
                                        <p:attrNameLst>
                                          <p:attrName>style.visibility</p:attrName>
                                        </p:attrNameLst>
                                      </p:cBhvr>
                                      <p:to>
                                        <p:strVal val="visible"/>
                                      </p:to>
                                    </p:set>
                                    <p:animEffect transition="in" filter="barn(outVertical)">
                                      <p:cBhvr>
                                        <p:cTn id="12" dur="500"/>
                                        <p:tgtEl>
                                          <p:spTgt spid="19459">
                                            <p:txEl>
                                              <p:charRg st="23" end="3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9459">
                                            <p:txEl>
                                              <p:charRg st="36" end="65"/>
                                            </p:txEl>
                                          </p:spTgt>
                                        </p:tgtEl>
                                        <p:attrNameLst>
                                          <p:attrName>style.visibility</p:attrName>
                                        </p:attrNameLst>
                                      </p:cBhvr>
                                      <p:to>
                                        <p:strVal val="visible"/>
                                      </p:to>
                                    </p:set>
                                    <p:animEffect transition="in" filter="barn(outVertical)">
                                      <p:cBhvr>
                                        <p:cTn id="17" dur="500"/>
                                        <p:tgtEl>
                                          <p:spTgt spid="19459">
                                            <p:txEl>
                                              <p:charRg st="36" end="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1016000" y="2060575"/>
            <a:ext cx="11174413" cy="685800"/>
          </a:xfrm>
          <a:ln/>
        </p:spPr>
        <p:txBody>
          <a:bodyPr vert="horz" wrap="square" lIns="91428" tIns="45715" rIns="91428" bIns="45715" anchor="b" anchorCtr="0"/>
          <a:p>
            <a:pPr algn="l" eaLnBrk="1" hangingPunct="1"/>
            <a:r>
              <a:rPr lang="en-US" altLang="zh-CN" sz="3200" b="1" dirty="0">
                <a:solidFill>
                  <a:schemeClr val="tx1"/>
                </a:solidFill>
                <a:ea typeface="楷体_GB2312" panose="02010609030101010101" pitchFamily="49" charset="-122"/>
              </a:rPr>
              <a:t>2.</a:t>
            </a:r>
            <a:r>
              <a:rPr lang="zh-CN" altLang="en-US" sz="3200" b="1" dirty="0">
                <a:solidFill>
                  <a:schemeClr val="tx1"/>
                </a:solidFill>
                <a:ea typeface="楷体_GB2312" panose="02010609030101010101" pitchFamily="49" charset="-122"/>
              </a:rPr>
              <a:t>特点</a:t>
            </a:r>
            <a:endParaRPr lang="zh-CN" altLang="en-US" sz="3200" b="1" dirty="0">
              <a:solidFill>
                <a:schemeClr val="tx1"/>
              </a:solidFill>
              <a:ea typeface="楷体_GB2312" panose="02010609030101010101" pitchFamily="49" charset="-122"/>
            </a:endParaRPr>
          </a:p>
        </p:txBody>
      </p:sp>
      <p:sp>
        <p:nvSpPr>
          <p:cNvPr id="20483" name="AutoShape 3">
            <a:hlinkClick r:id="" action="ppaction://hlinkshowjump?jump=previousslide" highlightClick="1"/>
          </p:cNvPr>
          <p:cNvSpPr>
            <a:spLocks noChangeArrowheads="1"/>
          </p:cNvSpPr>
          <p:nvPr/>
        </p:nvSpPr>
        <p:spPr bwMode="ltGray">
          <a:xfrm>
            <a:off x="6196013" y="6248400"/>
            <a:ext cx="1422400" cy="381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0484" name="AutoShape 4">
            <a:hlinkClick r:id="" action="ppaction://hlinkshowjump?jump=nextslide" highlightClick="1"/>
          </p:cNvPr>
          <p:cNvSpPr>
            <a:spLocks noChangeArrowheads="1"/>
          </p:cNvSpPr>
          <p:nvPr/>
        </p:nvSpPr>
        <p:spPr bwMode="ltGray">
          <a:xfrm>
            <a:off x="8024813" y="6248400"/>
            <a:ext cx="1422400" cy="381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0485" name="AutoShape 5">
            <a:hlinkClick r:id="" action="ppaction://hlinkshowjump?jump=firstslide" highlightClick="1"/>
          </p:cNvPr>
          <p:cNvSpPr>
            <a:spLocks noChangeArrowheads="1"/>
          </p:cNvSpPr>
          <p:nvPr/>
        </p:nvSpPr>
        <p:spPr bwMode="ltGray">
          <a:xfrm>
            <a:off x="9853613" y="6248400"/>
            <a:ext cx="1422400" cy="381000"/>
          </a:xfrm>
          <a:prstGeom prst="actionButtonBeginning">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0486" name="Text Box 6"/>
          <p:cNvSpPr txBox="1"/>
          <p:nvPr/>
        </p:nvSpPr>
        <p:spPr>
          <a:xfrm>
            <a:off x="814388" y="2781300"/>
            <a:ext cx="10869612" cy="3378200"/>
          </a:xfrm>
          <a:prstGeom prst="rect">
            <a:avLst/>
          </a:prstGeom>
          <a:noFill/>
          <a:ln w="9525">
            <a:noFill/>
          </a:ln>
        </p:spPr>
        <p:txBody>
          <a:bodyPr lIns="91428" tIns="45715" rIns="91428" bIns="45715" anchor="t" anchorCtr="0">
            <a:spAutoFit/>
          </a:bodyPr>
          <a:p>
            <a:pPr algn="just" eaLnBrk="0" hangingPunct="0">
              <a:lnSpc>
                <a:spcPct val="180000"/>
              </a:lnSpc>
              <a:buClrTx/>
              <a:buFontTx/>
            </a:pP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）性能与制备和活化条件有很大关系；</a:t>
            </a:r>
            <a:endParaRPr lang="zh-CN" altLang="en-US" b="1" dirty="0">
              <a:latin typeface="Times New Roman" panose="02020603050405020304" pitchFamily="18" charset="0"/>
              <a:ea typeface="宋体" panose="02010600030101010101" pitchFamily="2" charset="-122"/>
            </a:endParaRPr>
          </a:p>
          <a:p>
            <a:pPr algn="just" eaLnBrk="0" hangingPunct="0">
              <a:lnSpc>
                <a:spcPct val="180000"/>
              </a:lnSpc>
              <a:buClr>
                <a:srgbClr val="FF0066"/>
              </a:buClr>
              <a:buFont typeface="Symbol" panose="05050102010706020507" pitchFamily="18" charset="2"/>
            </a:pP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2</a:t>
            </a:r>
            <a:r>
              <a:rPr lang="zh-CN" altLang="en-US" b="1" dirty="0">
                <a:latin typeface="Times New Roman" panose="02020603050405020304" pitchFamily="18" charset="0"/>
                <a:ea typeface="宋体" panose="02010600030101010101" pitchFamily="2" charset="-122"/>
              </a:rPr>
              <a:t>）同一种固定相，不同厂家或不同活化条件，分离效果差异较大；</a:t>
            </a:r>
            <a:endParaRPr lang="zh-CN" altLang="en-US" b="1" dirty="0">
              <a:latin typeface="Times New Roman" panose="02020603050405020304" pitchFamily="18" charset="0"/>
              <a:ea typeface="宋体" panose="02010600030101010101" pitchFamily="2" charset="-122"/>
            </a:endParaRPr>
          </a:p>
          <a:p>
            <a:pPr algn="just" eaLnBrk="0" hangingPunct="0">
              <a:lnSpc>
                <a:spcPct val="180000"/>
              </a:lnSpc>
              <a:buClr>
                <a:srgbClr val="FF0066"/>
              </a:buClr>
              <a:buFont typeface="Symbol" panose="05050102010706020507" pitchFamily="18" charset="2"/>
            </a:pP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3</a:t>
            </a:r>
            <a:r>
              <a:rPr lang="zh-CN" altLang="en-US" b="1" dirty="0">
                <a:latin typeface="Times New Roman" panose="02020603050405020304" pitchFamily="18" charset="0"/>
                <a:ea typeface="宋体" panose="02010600030101010101" pitchFamily="2" charset="-122"/>
              </a:rPr>
              <a:t>）种类有限，能分离的对象不多；</a:t>
            </a:r>
            <a:endParaRPr lang="zh-CN" altLang="en-US" b="1" dirty="0">
              <a:latin typeface="Times New Roman" panose="02020603050405020304" pitchFamily="18" charset="0"/>
              <a:ea typeface="宋体" panose="02010600030101010101" pitchFamily="2" charset="-122"/>
            </a:endParaRPr>
          </a:p>
          <a:p>
            <a:pPr algn="just" eaLnBrk="0" hangingPunct="0">
              <a:lnSpc>
                <a:spcPct val="180000"/>
              </a:lnSpc>
              <a:buClr>
                <a:srgbClr val="FF0066"/>
              </a:buClr>
              <a:buFont typeface="Symbol" panose="05050102010706020507" pitchFamily="18" charset="2"/>
            </a:pP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4</a:t>
            </a:r>
            <a:r>
              <a:rPr lang="zh-CN" altLang="en-US" b="1" dirty="0">
                <a:latin typeface="Times New Roman" panose="02020603050405020304" pitchFamily="18" charset="0"/>
                <a:ea typeface="宋体" panose="02010600030101010101" pitchFamily="2" charset="-122"/>
              </a:rPr>
              <a:t>）使用方便。</a:t>
            </a:r>
            <a:endParaRPr lang="zh-CN" altLang="en-US" b="1" dirty="0">
              <a:latin typeface="Times New Roman" panose="02020603050405020304" pitchFamily="18" charset="0"/>
              <a:ea typeface="宋体" panose="02010600030101010101" pitchFamily="2" charset="-122"/>
            </a:endParaRPr>
          </a:p>
        </p:txBody>
      </p:sp>
      <p:graphicFrame>
        <p:nvGraphicFramePr>
          <p:cNvPr id="20487" name="Object 7"/>
          <p:cNvGraphicFramePr>
            <a:graphicFrameLocks noChangeAspect="1"/>
          </p:cNvGraphicFramePr>
          <p:nvPr/>
        </p:nvGraphicFramePr>
        <p:xfrm>
          <a:off x="8496300" y="4724400"/>
          <a:ext cx="2897188" cy="1881188"/>
        </p:xfrm>
        <a:graphic>
          <a:graphicData uri="http://schemas.openxmlformats.org/presentationml/2006/ole">
            <mc:AlternateContent xmlns:mc="http://schemas.openxmlformats.org/markup-compatibility/2006">
              <mc:Choice xmlns:v="urn:schemas-microsoft-com:vml" Requires="v">
                <p:oleObj spid="_x0000_s3088" name="" r:id="rId1" imgW="2390775" imgH="1552575" progId="Paint.Picture">
                  <p:embed/>
                </p:oleObj>
              </mc:Choice>
              <mc:Fallback>
                <p:oleObj name="" r:id="rId1" imgW="2390775" imgH="1552575" progId="Paint.Picture">
                  <p:embed/>
                  <p:pic>
                    <p:nvPicPr>
                      <p:cNvPr id="0" name="图片 3087"/>
                      <p:cNvPicPr/>
                      <p:nvPr/>
                    </p:nvPicPr>
                    <p:blipFill>
                      <a:blip r:embed="rId2"/>
                      <a:stretch>
                        <a:fillRect/>
                      </a:stretch>
                    </p:blipFill>
                    <p:spPr>
                      <a:xfrm>
                        <a:off x="8496300" y="4724400"/>
                        <a:ext cx="2897188" cy="1881188"/>
                      </a:xfrm>
                      <a:prstGeom prst="rect">
                        <a:avLst/>
                      </a:prstGeom>
                      <a:noFill/>
                      <a:ln w="9525" cap="flat" cmpd="sng">
                        <a:solidFill>
                          <a:srgbClr val="00FFCC"/>
                        </a:solidFill>
                        <a:prstDash val="solid"/>
                        <a:miter/>
                        <a:headEnd type="none" w="med" len="med"/>
                        <a:tailEnd type="none" w="med" len="med"/>
                      </a:ln>
                    </p:spPr>
                  </p:pic>
                </p:oleObj>
              </mc:Fallback>
            </mc:AlternateContent>
          </a:graphicData>
        </a:graphic>
      </p:graphicFrame>
      <p:sp>
        <p:nvSpPr>
          <p:cNvPr id="22535" name="Rectangle 9"/>
          <p:cNvSpPr/>
          <p:nvPr/>
        </p:nvSpPr>
        <p:spPr>
          <a:xfrm>
            <a:off x="912813" y="692150"/>
            <a:ext cx="11423650" cy="1063625"/>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二、气固色谱固定相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en-US" altLang="en-US" sz="3200" b="1" dirty="0">
                <a:solidFill>
                  <a:srgbClr val="FFFF00"/>
                </a:solidFill>
                <a:latin typeface="Times New Roman" panose="02020603050405020304" pitchFamily="18" charset="0"/>
                <a:ea typeface="宋体" panose="02010600030101010101" pitchFamily="2" charset="-122"/>
              </a:rPr>
              <a:t>stationary phases in Gas-solid chromatograph</a:t>
            </a:r>
            <a:r>
              <a:rPr lang="en-US" altLang="zh-CN" sz="3200" b="1" dirty="0">
                <a:solidFill>
                  <a:srgbClr val="FFFF00"/>
                </a:solidFill>
                <a:latin typeface="Times New Roman" panose="02020603050405020304" pitchFamily="18" charset="0"/>
                <a:ea typeface="宋体" panose="02010600030101010101" pitchFamily="2" charset="-122"/>
              </a:rPr>
              <a:t>y</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xEl>
                                              <p:charRg st="0" end="5"/>
                                            </p:txEl>
                                          </p:spTgt>
                                        </p:tgtEl>
                                        <p:attrNameLst>
                                          <p:attrName>style.visibility</p:attrName>
                                        </p:attrNameLst>
                                      </p:cBhvr>
                                      <p:to>
                                        <p:strVal val="visible"/>
                                      </p:to>
                                    </p:set>
                                    <p:animEffect transition="in" filter="wipe(left)">
                                      <p:cBhvr>
                                        <p:cTn id="7" dur="500"/>
                                        <p:tgtEl>
                                          <p:spTgt spid="20482">
                                            <p:txEl>
                                              <p:charRg st="0"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487"/>
                                        </p:tgtEl>
                                        <p:attrNameLst>
                                          <p:attrName>style.visibility</p:attrName>
                                        </p:attrNameLst>
                                      </p:cBhvr>
                                      <p:to>
                                        <p:strVal val="visible"/>
                                      </p:to>
                                    </p:set>
                                    <p:animEffect transition="in" filter="wipe(left)">
                                      <p:cBhvr>
                                        <p:cTn id="11" dur="500"/>
                                        <p:tgtEl>
                                          <p:spTgt spid="204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486">
                                            <p:txEl>
                                              <p:charRg st="0" end="20"/>
                                            </p:txEl>
                                          </p:spTgt>
                                        </p:tgtEl>
                                        <p:attrNameLst>
                                          <p:attrName>style.visibility</p:attrName>
                                        </p:attrNameLst>
                                      </p:cBhvr>
                                      <p:to>
                                        <p:strVal val="visible"/>
                                      </p:to>
                                    </p:set>
                                    <p:animEffect transition="in" filter="wipe(left)">
                                      <p:cBhvr>
                                        <p:cTn id="16" dur="500"/>
                                        <p:tgtEl>
                                          <p:spTgt spid="20486">
                                            <p:txEl>
                                              <p:charRg st="0" end="2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486">
                                            <p:txEl>
                                              <p:charRg st="20" end="52"/>
                                            </p:txEl>
                                          </p:spTgt>
                                        </p:tgtEl>
                                        <p:attrNameLst>
                                          <p:attrName>style.visibility</p:attrName>
                                        </p:attrNameLst>
                                      </p:cBhvr>
                                      <p:to>
                                        <p:strVal val="visible"/>
                                      </p:to>
                                    </p:set>
                                    <p:animEffect transition="in" filter="wipe(left)">
                                      <p:cBhvr>
                                        <p:cTn id="20" dur="500"/>
                                        <p:tgtEl>
                                          <p:spTgt spid="20486">
                                            <p:txEl>
                                              <p:charRg st="20" end="52"/>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0486">
                                            <p:txEl>
                                              <p:charRg st="52" end="70"/>
                                            </p:txEl>
                                          </p:spTgt>
                                        </p:tgtEl>
                                        <p:attrNameLst>
                                          <p:attrName>style.visibility</p:attrName>
                                        </p:attrNameLst>
                                      </p:cBhvr>
                                      <p:to>
                                        <p:strVal val="visible"/>
                                      </p:to>
                                    </p:set>
                                    <p:animEffect transition="in" filter="wipe(left)">
                                      <p:cBhvr>
                                        <p:cTn id="24" dur="500"/>
                                        <p:tgtEl>
                                          <p:spTgt spid="20486">
                                            <p:txEl>
                                              <p:charRg st="52" end="7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0486">
                                            <p:txEl>
                                              <p:charRg st="70" end="79"/>
                                            </p:txEl>
                                          </p:spTgt>
                                        </p:tgtEl>
                                        <p:attrNameLst>
                                          <p:attrName>style.visibility</p:attrName>
                                        </p:attrNameLst>
                                      </p:cBhvr>
                                      <p:to>
                                        <p:strVal val="visible"/>
                                      </p:to>
                                    </p:set>
                                    <p:animEffect transition="in" filter="wipe(left)">
                                      <p:cBhvr>
                                        <p:cTn id="28" dur="500"/>
                                        <p:tgtEl>
                                          <p:spTgt spid="20486">
                                            <p:txEl>
                                              <p:charRg st="70"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dvAuto="1000" build="p"/>
      <p:bldP spid="2048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xfrm>
            <a:off x="912813" y="2060575"/>
            <a:ext cx="10361612" cy="647700"/>
          </a:xfrm>
          <a:ln/>
        </p:spPr>
        <p:txBody>
          <a:bodyPr vert="horz" wrap="square" lIns="91428" tIns="45715" rIns="91428" bIns="45715" anchor="b" anchorCtr="0"/>
          <a:p>
            <a:pPr algn="l" eaLnBrk="1" hangingPunct="1"/>
            <a:r>
              <a:rPr lang="zh-CN" altLang="en-US" sz="3200" b="1" dirty="0">
                <a:solidFill>
                  <a:schemeClr val="tx1"/>
                </a:solidFill>
              </a:rPr>
              <a:t>三、流动相（载气</a:t>
            </a:r>
            <a:r>
              <a:rPr lang="en-US" altLang="zh-CN" sz="3200" b="1" dirty="0">
                <a:solidFill>
                  <a:schemeClr val="tx1"/>
                </a:solidFill>
              </a:rPr>
              <a:t>,carrier gas</a:t>
            </a:r>
            <a:r>
              <a:rPr lang="zh-CN" altLang="en-US" sz="3200" b="1" dirty="0">
                <a:solidFill>
                  <a:schemeClr val="tx1"/>
                </a:solidFill>
              </a:rPr>
              <a:t>）</a:t>
            </a:r>
            <a:endParaRPr lang="zh-CN" altLang="en-US" sz="3200" b="1" dirty="0">
              <a:solidFill>
                <a:schemeClr val="tx1"/>
              </a:solidFill>
            </a:endParaRPr>
          </a:p>
        </p:txBody>
      </p:sp>
      <p:sp>
        <p:nvSpPr>
          <p:cNvPr id="21507" name="Rectangle 3"/>
          <p:cNvSpPr>
            <a:spLocks noGrp="1"/>
          </p:cNvSpPr>
          <p:nvPr>
            <p:ph type="body"/>
          </p:nvPr>
        </p:nvSpPr>
        <p:spPr>
          <a:xfrm>
            <a:off x="719138" y="2852738"/>
            <a:ext cx="1931987" cy="2300287"/>
          </a:xfrm>
          <a:ln/>
        </p:spPr>
        <p:txBody>
          <a:bodyPr vert="horz" wrap="square" lIns="91428" tIns="45715" rIns="91428" bIns="45715" anchor="t" anchorCtr="0"/>
          <a:p>
            <a:pPr eaLnBrk="1" hangingPunct="1"/>
            <a:r>
              <a:rPr lang="zh-CN" altLang="en-US" sz="2800" b="1" dirty="0">
                <a:ea typeface="楷体_GB2312" panose="02010609030101010101" pitchFamily="49" charset="-122"/>
              </a:rPr>
              <a:t>氢气 </a:t>
            </a:r>
            <a:endParaRPr lang="zh-CN" altLang="en-US" sz="2800" b="1" dirty="0">
              <a:ea typeface="楷体_GB2312" panose="02010609030101010101" pitchFamily="49" charset="-122"/>
            </a:endParaRPr>
          </a:p>
          <a:p>
            <a:pPr eaLnBrk="1" hangingPunct="1"/>
            <a:endParaRPr lang="zh-CN" altLang="en-US" sz="2800" b="1" dirty="0">
              <a:ea typeface="楷体_GB2312" panose="02010609030101010101" pitchFamily="49" charset="-122"/>
            </a:endParaRPr>
          </a:p>
          <a:p>
            <a:pPr eaLnBrk="1" hangingPunct="1"/>
            <a:r>
              <a:rPr lang="zh-CN" altLang="en-US" sz="2800" b="1" dirty="0">
                <a:ea typeface="楷体_GB2312" panose="02010609030101010101" pitchFamily="49" charset="-122"/>
              </a:rPr>
              <a:t>氮气</a:t>
            </a:r>
            <a:endParaRPr lang="zh-CN" altLang="en-US" sz="2800" b="1" dirty="0">
              <a:ea typeface="楷体_GB2312" panose="02010609030101010101" pitchFamily="49" charset="-122"/>
            </a:endParaRPr>
          </a:p>
        </p:txBody>
      </p:sp>
      <p:sp>
        <p:nvSpPr>
          <p:cNvPr id="21508" name="Rectangle 4"/>
          <p:cNvSpPr/>
          <p:nvPr/>
        </p:nvSpPr>
        <p:spPr>
          <a:xfrm>
            <a:off x="2832100" y="2708275"/>
            <a:ext cx="8837613" cy="1057275"/>
          </a:xfrm>
          <a:prstGeom prst="rect">
            <a:avLst/>
          </a:prstGeom>
          <a:noFill/>
          <a:ln w="9525">
            <a:noFill/>
          </a:ln>
        </p:spPr>
        <p:txBody>
          <a:bodyPr lIns="91428" tIns="45715" rIns="91428" bIns="45715" anchor="t" anchorCtr="0"/>
          <a:p>
            <a:pPr marL="342900" indent="-342900">
              <a:lnSpc>
                <a:spcPct val="120000"/>
              </a:lnSpc>
              <a:spcBef>
                <a:spcPct val="20000"/>
              </a:spcBef>
              <a:buClrTx/>
              <a:buSzPct val="90000"/>
              <a:buFontTx/>
              <a:buBlip>
                <a:blip r:embed="rId1"/>
              </a:buBlip>
            </a:pPr>
            <a:r>
              <a:rPr lang="zh-CN" altLang="en-US" sz="2800" b="1" dirty="0">
                <a:solidFill>
                  <a:schemeClr val="hlink"/>
                </a:solidFill>
                <a:latin typeface="Times New Roman" panose="02020603050405020304" pitchFamily="18" charset="0"/>
                <a:ea typeface="楷体_GB2312" panose="02010609030101010101" pitchFamily="49" charset="-122"/>
              </a:rPr>
              <a:t>分子量小，热导系数大，粘度小。</a:t>
            </a:r>
            <a:endParaRPr lang="zh-CN" altLang="en-US" sz="2800" b="1" dirty="0">
              <a:solidFill>
                <a:schemeClr val="hlink"/>
              </a:solidFill>
              <a:latin typeface="Times New Roman" panose="02020603050405020304" pitchFamily="18" charset="0"/>
              <a:ea typeface="楷体_GB2312" panose="02010609030101010101" pitchFamily="49" charset="-122"/>
            </a:endParaRPr>
          </a:p>
          <a:p>
            <a:pPr marL="342900" indent="-342900">
              <a:lnSpc>
                <a:spcPct val="120000"/>
              </a:lnSpc>
              <a:spcBef>
                <a:spcPct val="20000"/>
              </a:spcBef>
              <a:buClrTx/>
              <a:buSzPct val="90000"/>
              <a:buFontTx/>
              <a:buBlip>
                <a:blip r:embed="rId1"/>
              </a:buBlip>
            </a:pPr>
            <a:r>
              <a:rPr lang="zh-CN" altLang="en-US" sz="2800" b="1" dirty="0">
                <a:latin typeface="Times New Roman" panose="02020603050405020304" pitchFamily="18" charset="0"/>
                <a:ea typeface="楷体_GB2312" panose="02010609030101010101" pitchFamily="49" charset="-122"/>
              </a:rPr>
              <a:t>常用于热导检测器。</a:t>
            </a:r>
            <a:endParaRPr lang="zh-CN" altLang="en-US" sz="2800" b="1" dirty="0">
              <a:latin typeface="Times New Roman" panose="02020603050405020304" pitchFamily="18" charset="0"/>
              <a:ea typeface="楷体_GB2312" panose="02010609030101010101" pitchFamily="49" charset="-122"/>
            </a:endParaRPr>
          </a:p>
        </p:txBody>
      </p:sp>
      <p:sp>
        <p:nvSpPr>
          <p:cNvPr id="21509" name="Rectangle 6"/>
          <p:cNvSpPr/>
          <p:nvPr/>
        </p:nvSpPr>
        <p:spPr>
          <a:xfrm>
            <a:off x="912813" y="5516563"/>
            <a:ext cx="11564937" cy="1152525"/>
          </a:xfrm>
          <a:prstGeom prst="rect">
            <a:avLst/>
          </a:prstGeom>
          <a:noFill/>
          <a:ln w="9525">
            <a:noFill/>
          </a:ln>
        </p:spPr>
        <p:txBody>
          <a:bodyPr lIns="91428" tIns="45715" rIns="91428" bIns="45715" anchor="t" anchorCtr="0"/>
          <a:p>
            <a:pPr marL="342900" indent="-342900">
              <a:spcBef>
                <a:spcPct val="20000"/>
              </a:spcBef>
              <a:buClrTx/>
              <a:buSzPct val="90000"/>
              <a:buFontTx/>
              <a:buBlip>
                <a:blip r:embed="rId2"/>
              </a:buBlip>
            </a:pPr>
            <a:r>
              <a:rPr lang="zh-CN" altLang="en-US" sz="2800" b="1" dirty="0">
                <a:latin typeface="Times New Roman" panose="02020603050405020304" pitchFamily="18" charset="0"/>
                <a:ea typeface="楷体_GB2312" panose="02010609030101010101" pitchFamily="49" charset="-122"/>
              </a:rPr>
              <a:t>要求：纯度在</a:t>
            </a:r>
            <a:r>
              <a:rPr lang="en-US" altLang="zh-CN" sz="2800" b="1" dirty="0">
                <a:latin typeface="Times New Roman" panose="02020603050405020304" pitchFamily="18" charset="0"/>
                <a:ea typeface="楷体_GB2312" panose="02010609030101010101" pitchFamily="49" charset="-122"/>
              </a:rPr>
              <a:t>99.99%</a:t>
            </a:r>
            <a:r>
              <a:rPr lang="zh-CN" altLang="en-US" sz="2800" b="1" dirty="0">
                <a:latin typeface="Times New Roman" panose="02020603050405020304" pitchFamily="18" charset="0"/>
                <a:ea typeface="楷体_GB2312" panose="02010609030101010101" pitchFamily="49" charset="-122"/>
              </a:rPr>
              <a:t>以上、净化</a:t>
            </a:r>
            <a:endParaRPr lang="zh-CN" altLang="en-US" sz="2800" b="1" dirty="0">
              <a:latin typeface="Times New Roman" panose="02020603050405020304" pitchFamily="18" charset="0"/>
              <a:ea typeface="楷体_GB2312" panose="02010609030101010101" pitchFamily="49" charset="-122"/>
            </a:endParaRPr>
          </a:p>
          <a:p>
            <a:pPr marL="342900" indent="-342900">
              <a:spcBef>
                <a:spcPct val="20000"/>
              </a:spcBef>
              <a:buClrTx/>
              <a:buSzPct val="90000"/>
              <a:buFontTx/>
              <a:buBlip>
                <a:blip r:embed="rId2"/>
              </a:buBlip>
            </a:pPr>
            <a:r>
              <a:rPr lang="zh-CN" altLang="en-US" sz="2800" b="1" dirty="0">
                <a:latin typeface="Times New Roman" panose="02020603050405020304" pitchFamily="18" charset="0"/>
                <a:ea typeface="楷体_GB2312" panose="02010609030101010101" pitchFamily="49" charset="-122"/>
              </a:rPr>
              <a:t>选择：主要取决于检测器、色谱柱及分析要求。</a:t>
            </a:r>
            <a:r>
              <a:rPr lang="zh-CN" altLang="en-US" sz="3200" b="1" dirty="0">
                <a:latin typeface="Tahoma" panose="020B0604030504040204" pitchFamily="34" charset="0"/>
                <a:ea typeface="楷体_GB2312" panose="02010609030101010101" pitchFamily="49" charset="-122"/>
              </a:rPr>
              <a:t> </a:t>
            </a:r>
            <a:endParaRPr lang="zh-CN" altLang="en-US" sz="3200" b="1" dirty="0">
              <a:latin typeface="Tahoma" panose="020B0604030504040204" pitchFamily="34" charset="0"/>
              <a:ea typeface="楷体_GB2312" panose="02010609030101010101" pitchFamily="49" charset="-122"/>
            </a:endParaRPr>
          </a:p>
        </p:txBody>
      </p:sp>
      <p:sp>
        <p:nvSpPr>
          <p:cNvPr id="21510" name="Rectangle 7"/>
          <p:cNvSpPr/>
          <p:nvPr/>
        </p:nvSpPr>
        <p:spPr>
          <a:xfrm>
            <a:off x="2832100" y="3860800"/>
            <a:ext cx="8837613" cy="1655763"/>
          </a:xfrm>
          <a:prstGeom prst="rect">
            <a:avLst/>
          </a:prstGeom>
          <a:noFill/>
          <a:ln w="9525">
            <a:noFill/>
          </a:ln>
        </p:spPr>
        <p:txBody>
          <a:bodyPr lIns="91428" tIns="45715" rIns="91428" bIns="45715" anchor="t" anchorCtr="0"/>
          <a:p>
            <a:pPr marL="342900" indent="-342900">
              <a:lnSpc>
                <a:spcPct val="120000"/>
              </a:lnSpc>
              <a:spcBef>
                <a:spcPct val="20000"/>
              </a:spcBef>
              <a:buClrTx/>
              <a:buSzPct val="90000"/>
              <a:buFontTx/>
              <a:buBlip>
                <a:blip r:embed="rId1"/>
              </a:buBlip>
            </a:pPr>
            <a:r>
              <a:rPr lang="zh-CN" altLang="en-US" sz="2800" b="1" dirty="0">
                <a:solidFill>
                  <a:schemeClr val="hlink"/>
                </a:solidFill>
                <a:latin typeface="Times New Roman" panose="02020603050405020304" pitchFamily="18" charset="0"/>
                <a:ea typeface="楷体_GB2312" panose="02010609030101010101" pitchFamily="49" charset="-122"/>
              </a:rPr>
              <a:t>扩散系数小</a:t>
            </a:r>
            <a:r>
              <a:rPr lang="zh-CN" altLang="en-US" sz="2800" b="1" dirty="0">
                <a:latin typeface="Times New Roman" panose="02020603050405020304" pitchFamily="18" charset="0"/>
                <a:ea typeface="楷体_GB2312" panose="02010609030101010101" pitchFamily="49" charset="-122"/>
              </a:rPr>
              <a:t>，柱效比较高。</a:t>
            </a:r>
            <a:endParaRPr lang="zh-CN" altLang="en-US" sz="2800" b="1" dirty="0">
              <a:latin typeface="Times New Roman" panose="02020603050405020304" pitchFamily="18" charset="0"/>
              <a:ea typeface="楷体_GB2312" panose="02010609030101010101" pitchFamily="49" charset="-122"/>
            </a:endParaRPr>
          </a:p>
          <a:p>
            <a:pPr marL="342900" indent="-342900">
              <a:lnSpc>
                <a:spcPct val="120000"/>
              </a:lnSpc>
              <a:spcBef>
                <a:spcPct val="20000"/>
              </a:spcBef>
              <a:buClrTx/>
              <a:buSzPct val="90000"/>
              <a:buFontTx/>
              <a:buBlip>
                <a:blip r:embed="rId1"/>
              </a:buBlip>
            </a:pPr>
            <a:r>
              <a:rPr lang="zh-CN" altLang="en-US" sz="2800" b="1" dirty="0">
                <a:latin typeface="Times New Roman" panose="02020603050405020304" pitchFamily="18" charset="0"/>
                <a:ea typeface="楷体_GB2312" panose="02010609030101010101" pitchFamily="49" charset="-122"/>
              </a:rPr>
              <a:t>除热导检测器以外的其它几种检测器中，多采用氮气作载气。</a:t>
            </a:r>
            <a:r>
              <a:rPr lang="zh-CN" altLang="en-US" sz="2800" b="1" dirty="0">
                <a:latin typeface="Times New Roman" panose="02020603050405020304" pitchFamily="18" charset="0"/>
                <a:ea typeface="宋体" panose="02010600030101010101" pitchFamily="2" charset="-122"/>
              </a:rPr>
              <a:t> </a:t>
            </a:r>
            <a:endParaRPr lang="zh-CN" altLang="en-US" sz="2800" b="1" dirty="0">
              <a:latin typeface="Times New Roman" panose="02020603050405020304" pitchFamily="18" charset="0"/>
              <a:ea typeface="宋体" panose="02010600030101010101" pitchFamily="2" charset="-122"/>
            </a:endParaRPr>
          </a:p>
        </p:txBody>
      </p:sp>
      <p:sp>
        <p:nvSpPr>
          <p:cNvPr id="23558" name="Rectangle 8"/>
          <p:cNvSpPr/>
          <p:nvPr/>
        </p:nvSpPr>
        <p:spPr>
          <a:xfrm>
            <a:off x="1487488" y="1052513"/>
            <a:ext cx="10390187" cy="6238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600" b="1" dirty="0">
                <a:solidFill>
                  <a:srgbClr val="FFFF00"/>
                </a:solidFill>
                <a:latin typeface="Tahoma" panose="020B0604030504040204" pitchFamily="34" charset="0"/>
                <a:ea typeface="宋体" panose="02010600030101010101" pitchFamily="2" charset="-122"/>
              </a:rPr>
              <a:t>第二节  气相色谱固定相和流动相</a:t>
            </a:r>
            <a:endParaRPr lang="zh-CN" altLang="en-US" sz="3600" b="1" dirty="0">
              <a:solidFill>
                <a:srgbClr val="FFFF00"/>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charRg st="0" end="4"/>
                                            </p:txEl>
                                          </p:spTgt>
                                        </p:tgtEl>
                                        <p:attrNameLst>
                                          <p:attrName>style.visibility</p:attrName>
                                        </p:attrNameLst>
                                      </p:cBhvr>
                                      <p:to>
                                        <p:strVal val="visible"/>
                                      </p:to>
                                    </p:set>
                                    <p:anim calcmode="lin" valueType="num">
                                      <p:cBhvr additive="base">
                                        <p:cTn id="7" dur="500" fill="hold"/>
                                        <p:tgtEl>
                                          <p:spTgt spid="21507">
                                            <p:txEl>
                                              <p:charRg st="0"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charRg st="0"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507">
                                            <p:txEl>
                                              <p:charRg st="5" end="8"/>
                                            </p:txEl>
                                          </p:spTgt>
                                        </p:tgtEl>
                                        <p:attrNameLst>
                                          <p:attrName>style.visibility</p:attrName>
                                        </p:attrNameLst>
                                      </p:cBhvr>
                                      <p:to>
                                        <p:strVal val="visible"/>
                                      </p:to>
                                    </p:set>
                                    <p:anim calcmode="lin" valueType="num">
                                      <p:cBhvr additive="base">
                                        <p:cTn id="12" dur="500" fill="hold"/>
                                        <p:tgtEl>
                                          <p:spTgt spid="21507">
                                            <p:txEl>
                                              <p:charRg st="5" end="8"/>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07">
                                            <p:txEl>
                                              <p:charRg st="5" end="8"/>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508"/>
                                        </p:tgtEl>
                                        <p:attrNameLst>
                                          <p:attrName>style.visibility</p:attrName>
                                        </p:attrNameLst>
                                      </p:cBhvr>
                                      <p:to>
                                        <p:strVal val="visible"/>
                                      </p:to>
                                    </p:set>
                                    <p:anim calcmode="lin" valueType="num">
                                      <p:cBhvr additive="base">
                                        <p:cTn id="18" dur="500" fill="hold"/>
                                        <p:tgtEl>
                                          <p:spTgt spid="21508"/>
                                        </p:tgtEl>
                                        <p:attrNameLst>
                                          <p:attrName>ppt_x</p:attrName>
                                        </p:attrNameLst>
                                      </p:cBhvr>
                                      <p:tavLst>
                                        <p:tav tm="0">
                                          <p:val>
                                            <p:strVal val="1+#ppt_w/2"/>
                                          </p:val>
                                        </p:tav>
                                        <p:tav tm="100000">
                                          <p:val>
                                            <p:strVal val="#ppt_x"/>
                                          </p:val>
                                        </p:tav>
                                      </p:tavLst>
                                    </p:anim>
                                    <p:anim calcmode="lin" valueType="num">
                                      <p:cBhvr additive="base">
                                        <p:cTn id="19"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1510"/>
                                        </p:tgtEl>
                                        <p:attrNameLst>
                                          <p:attrName>style.visibility</p:attrName>
                                        </p:attrNameLst>
                                      </p:cBhvr>
                                      <p:to>
                                        <p:strVal val="visible"/>
                                      </p:to>
                                    </p:set>
                                    <p:anim calcmode="lin" valueType="num">
                                      <p:cBhvr additive="base">
                                        <p:cTn id="24" dur="500" fill="hold"/>
                                        <p:tgtEl>
                                          <p:spTgt spid="21510"/>
                                        </p:tgtEl>
                                        <p:attrNameLst>
                                          <p:attrName>ppt_x</p:attrName>
                                        </p:attrNameLst>
                                      </p:cBhvr>
                                      <p:tavLst>
                                        <p:tav tm="0">
                                          <p:val>
                                            <p:strVal val="1+#ppt_w/2"/>
                                          </p:val>
                                        </p:tav>
                                        <p:tav tm="100000">
                                          <p:val>
                                            <p:strVal val="#ppt_x"/>
                                          </p:val>
                                        </p:tav>
                                      </p:tavLst>
                                    </p:anim>
                                    <p:anim calcmode="lin" valueType="num">
                                      <p:cBhvr additive="base">
                                        <p:cTn id="25"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21509"/>
                                        </p:tgtEl>
                                        <p:attrNameLst>
                                          <p:attrName>style.visibility</p:attrName>
                                        </p:attrNameLst>
                                      </p:cBhvr>
                                      <p:to>
                                        <p:strVal val="visible"/>
                                      </p:to>
                                    </p:set>
                                    <p:animEffect transition="in" filter="barn(outHorizontal)">
                                      <p:cBhvr>
                                        <p:cTn id="30"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p:bldP spid="21509" grpId="0"/>
      <p:bldP spid="215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a:xfrm>
            <a:off x="1968500" y="765175"/>
            <a:ext cx="9001125" cy="719138"/>
          </a:xfrm>
          <a:gradFill rotWithShape="1">
            <a:gsLst>
              <a:gs pos="0">
                <a:schemeClr val="tx1"/>
              </a:gs>
              <a:gs pos="100000">
                <a:srgbClr val="006699"/>
              </a:gs>
            </a:gsLst>
            <a:lin ang="5400000" scaled="1"/>
            <a:tileRect/>
          </a:gradFill>
          <a:ln/>
        </p:spPr>
        <p:txBody>
          <a:bodyPr vert="horz" wrap="square" lIns="91428" tIns="45715" rIns="91428" bIns="45715" anchor="b" anchorCtr="0"/>
          <a:p>
            <a:pPr algn="l" eaLnBrk="1" hangingPunct="1"/>
            <a:r>
              <a:rPr lang="zh-CN" altLang="en-US" sz="3600" b="1" dirty="0">
                <a:solidFill>
                  <a:srgbClr val="FFFF00"/>
                </a:solidFill>
              </a:rPr>
              <a:t>第三节  检测器</a:t>
            </a:r>
            <a:endParaRPr lang="zh-CN" altLang="en-US" sz="3600" b="1" dirty="0">
              <a:solidFill>
                <a:srgbClr val="FFFF00"/>
              </a:solidFill>
            </a:endParaRPr>
          </a:p>
        </p:txBody>
      </p:sp>
      <p:sp>
        <p:nvSpPr>
          <p:cNvPr id="22531" name="Rectangle 3"/>
          <p:cNvSpPr>
            <a:spLocks noGrp="1"/>
          </p:cNvSpPr>
          <p:nvPr>
            <p:ph type="body"/>
          </p:nvPr>
        </p:nvSpPr>
        <p:spPr>
          <a:xfrm>
            <a:off x="239713" y="1916113"/>
            <a:ext cx="10869612" cy="1296987"/>
          </a:xfrm>
          <a:ln/>
        </p:spPr>
        <p:txBody>
          <a:bodyPr vert="horz" wrap="square" lIns="91428" tIns="45715" rIns="91428" bIns="45715" anchor="t" anchorCtr="0"/>
          <a:p>
            <a:pPr eaLnBrk="1" hangingPunct="1">
              <a:lnSpc>
                <a:spcPct val="130000"/>
              </a:lnSpc>
              <a:buNone/>
            </a:pPr>
            <a:r>
              <a:rPr lang="en-US" altLang="zh-CN" sz="2800" b="1" dirty="0">
                <a:solidFill>
                  <a:srgbClr val="000099"/>
                </a:solidFill>
              </a:rPr>
              <a:t>            </a:t>
            </a:r>
            <a:r>
              <a:rPr lang="zh-CN" altLang="en-US" sz="2800" b="1" dirty="0">
                <a:solidFill>
                  <a:srgbClr val="000099"/>
                </a:solidFill>
                <a:ea typeface="楷体_GB2312" panose="02010609030101010101" pitchFamily="49" charset="-122"/>
              </a:rPr>
              <a:t>是一种换能装置，其作用是将柱后载气中各组分的浓度或质量信号转变成可测的电信号。</a:t>
            </a:r>
            <a:endParaRPr lang="zh-CN" altLang="en-US" sz="2800" b="1" dirty="0">
              <a:solidFill>
                <a:srgbClr val="000099"/>
              </a:solidFill>
              <a:ea typeface="楷体_GB2312" panose="02010609030101010101" pitchFamily="49" charset="-122"/>
            </a:endParaRPr>
          </a:p>
        </p:txBody>
      </p:sp>
      <p:sp>
        <p:nvSpPr>
          <p:cNvPr id="22532" name="Rectangle 4"/>
          <p:cNvSpPr>
            <a:spLocks noChangeArrowheads="1"/>
          </p:cNvSpPr>
          <p:nvPr/>
        </p:nvSpPr>
        <p:spPr bwMode="auto">
          <a:xfrm>
            <a:off x="5689600" y="3314700"/>
            <a:ext cx="12190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aphicFrame>
        <p:nvGraphicFramePr>
          <p:cNvPr id="22533" name="Object 5"/>
          <p:cNvGraphicFramePr>
            <a:graphicFrameLocks noChangeAspect="1"/>
          </p:cNvGraphicFramePr>
          <p:nvPr/>
        </p:nvGraphicFramePr>
        <p:xfrm>
          <a:off x="2987675" y="4292600"/>
          <a:ext cx="935038" cy="436563"/>
        </p:xfrm>
        <a:graphic>
          <a:graphicData uri="http://schemas.openxmlformats.org/presentationml/2006/ole">
            <mc:AlternateContent xmlns:mc="http://schemas.openxmlformats.org/markup-compatibility/2006">
              <mc:Choice xmlns:v="urn:schemas-microsoft-com:vml" Requires="v">
                <p:oleObj spid="_x0000_s3090" name="" r:id="rId1" imgW="380365" imgH="177800" progId="Equation.3">
                  <p:embed/>
                </p:oleObj>
              </mc:Choice>
              <mc:Fallback>
                <p:oleObj name="" r:id="rId1" imgW="380365" imgH="177800" progId="Equation.3">
                  <p:embed/>
                  <p:pic>
                    <p:nvPicPr>
                      <p:cNvPr id="0" name="图片 3089"/>
                      <p:cNvPicPr/>
                      <p:nvPr/>
                    </p:nvPicPr>
                    <p:blipFill>
                      <a:blip r:embed="rId2"/>
                      <a:stretch>
                        <a:fillRect/>
                      </a:stretch>
                    </p:blipFill>
                    <p:spPr>
                      <a:xfrm>
                        <a:off x="2987675" y="4292600"/>
                        <a:ext cx="935038" cy="436563"/>
                      </a:xfrm>
                      <a:prstGeom prst="rect">
                        <a:avLst/>
                      </a:prstGeom>
                      <a:noFill/>
                      <a:ln w="38100">
                        <a:noFill/>
                        <a:miter/>
                      </a:ln>
                    </p:spPr>
                  </p:pic>
                </p:oleObj>
              </mc:Fallback>
            </mc:AlternateContent>
          </a:graphicData>
        </a:graphic>
      </p:graphicFrame>
      <p:sp>
        <p:nvSpPr>
          <p:cNvPr id="22534" name="Rectangle 6"/>
          <p:cNvSpPr>
            <a:spLocks noChangeArrowheads="1"/>
          </p:cNvSpPr>
          <p:nvPr/>
        </p:nvSpPr>
        <p:spPr bwMode="auto">
          <a:xfrm>
            <a:off x="5594350" y="3195638"/>
            <a:ext cx="12190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2535" name="Rectangle 7"/>
          <p:cNvSpPr>
            <a:spLocks noChangeArrowheads="1"/>
          </p:cNvSpPr>
          <p:nvPr/>
        </p:nvSpPr>
        <p:spPr bwMode="auto">
          <a:xfrm>
            <a:off x="5441950" y="3219450"/>
            <a:ext cx="12190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aphicFrame>
        <p:nvGraphicFramePr>
          <p:cNvPr id="22536" name="Object 8"/>
          <p:cNvGraphicFramePr>
            <a:graphicFrameLocks noChangeAspect="1"/>
          </p:cNvGraphicFramePr>
          <p:nvPr/>
        </p:nvGraphicFramePr>
        <p:xfrm>
          <a:off x="5902325" y="4292600"/>
          <a:ext cx="1944688" cy="622300"/>
        </p:xfrm>
        <a:graphic>
          <a:graphicData uri="http://schemas.openxmlformats.org/presentationml/2006/ole">
            <mc:AlternateContent xmlns:mc="http://schemas.openxmlformats.org/markup-compatibility/2006">
              <mc:Choice xmlns:v="urn:schemas-microsoft-com:vml" Requires="v">
                <p:oleObj spid="_x0000_s3091" name="" r:id="rId3" imgW="939800" imgH="393700" progId="Equation.3">
                  <p:embed/>
                </p:oleObj>
              </mc:Choice>
              <mc:Fallback>
                <p:oleObj name="" r:id="rId3" imgW="939800" imgH="393700" progId="Equation.3">
                  <p:embed/>
                  <p:pic>
                    <p:nvPicPr>
                      <p:cNvPr id="0" name="图片 3090"/>
                      <p:cNvPicPr/>
                      <p:nvPr/>
                    </p:nvPicPr>
                    <p:blipFill>
                      <a:blip r:embed="rId4">
                        <a:clrChange>
                          <a:clrFrom>
                            <a:srgbClr val="000000"/>
                          </a:clrFrom>
                          <a:clrTo>
                            <a:srgbClr val="003366"/>
                          </a:clrTo>
                        </a:clrChange>
                      </a:blip>
                      <a:stretch>
                        <a:fillRect/>
                      </a:stretch>
                    </p:blipFill>
                    <p:spPr>
                      <a:xfrm>
                        <a:off x="5902325" y="4292600"/>
                        <a:ext cx="1944688" cy="622300"/>
                      </a:xfrm>
                      <a:prstGeom prst="rect">
                        <a:avLst/>
                      </a:prstGeom>
                      <a:noFill/>
                      <a:ln w="38100">
                        <a:noFill/>
                        <a:miter/>
                      </a:ln>
                    </p:spPr>
                  </p:pic>
                </p:oleObj>
              </mc:Fallback>
            </mc:AlternateContent>
          </a:graphicData>
        </a:graphic>
      </p:graphicFrame>
      <p:sp>
        <p:nvSpPr>
          <p:cNvPr id="22537" name="Rectangle 9"/>
          <p:cNvSpPr>
            <a:spLocks noChangeArrowheads="1"/>
          </p:cNvSpPr>
          <p:nvPr/>
        </p:nvSpPr>
        <p:spPr bwMode="auto">
          <a:xfrm>
            <a:off x="5461000" y="3219450"/>
            <a:ext cx="12190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aphicFrame>
        <p:nvGraphicFramePr>
          <p:cNvPr id="22538" name="Object 10"/>
          <p:cNvGraphicFramePr>
            <a:graphicFrameLocks noChangeAspect="1"/>
          </p:cNvGraphicFramePr>
          <p:nvPr/>
        </p:nvGraphicFramePr>
        <p:xfrm>
          <a:off x="4608513" y="5949950"/>
          <a:ext cx="1439862" cy="633413"/>
        </p:xfrm>
        <a:graphic>
          <a:graphicData uri="http://schemas.openxmlformats.org/presentationml/2006/ole">
            <mc:AlternateContent xmlns:mc="http://schemas.openxmlformats.org/markup-compatibility/2006">
              <mc:Choice xmlns:v="urn:schemas-microsoft-com:vml" Requires="v">
                <p:oleObj spid="_x0000_s3089" name="" r:id="rId5" imgW="951865" imgH="419100" progId="Equation.3">
                  <p:embed/>
                </p:oleObj>
              </mc:Choice>
              <mc:Fallback>
                <p:oleObj name="" r:id="rId5" imgW="951865" imgH="419100" progId="Equation.3">
                  <p:embed/>
                  <p:pic>
                    <p:nvPicPr>
                      <p:cNvPr id="0" name="图片 3088"/>
                      <p:cNvPicPr/>
                      <p:nvPr/>
                    </p:nvPicPr>
                    <p:blipFill>
                      <a:blip r:embed="rId6"/>
                      <a:stretch>
                        <a:fillRect/>
                      </a:stretch>
                    </p:blipFill>
                    <p:spPr>
                      <a:xfrm>
                        <a:off x="4608513" y="5949950"/>
                        <a:ext cx="1439862" cy="633413"/>
                      </a:xfrm>
                      <a:prstGeom prst="rect">
                        <a:avLst/>
                      </a:prstGeom>
                      <a:noFill/>
                      <a:ln w="38100">
                        <a:noFill/>
                        <a:miter/>
                      </a:ln>
                    </p:spPr>
                  </p:pic>
                </p:oleObj>
              </mc:Fallback>
            </mc:AlternateContent>
          </a:graphicData>
        </a:graphic>
      </p:graphicFrame>
      <p:sp>
        <p:nvSpPr>
          <p:cNvPr id="22539" name="Text Box 11"/>
          <p:cNvSpPr txBox="1"/>
          <p:nvPr/>
        </p:nvSpPr>
        <p:spPr>
          <a:xfrm>
            <a:off x="431800" y="3213100"/>
            <a:ext cx="8734425" cy="968375"/>
          </a:xfrm>
          <a:prstGeom prst="rect">
            <a:avLst/>
          </a:prstGeom>
          <a:noFill/>
          <a:ln w="12700">
            <a:noFill/>
          </a:ln>
        </p:spPr>
        <p:txBody>
          <a:bodyPr lIns="91428" tIns="45715" rIns="91428" bIns="45715" anchor="t" anchorCtr="0">
            <a:spAutoFit/>
          </a:bodyPr>
          <a:p>
            <a:pPr>
              <a:lnSpc>
                <a:spcPct val="120000"/>
              </a:lnSpc>
              <a:buClr>
                <a:schemeClr val="hlink"/>
              </a:buClr>
              <a:buSzPct val="90000"/>
              <a:buFont typeface="Symbol" panose="05050102010706020507" pitchFamily="18" charset="2"/>
              <a:buChar char="¨"/>
            </a:pPr>
            <a:r>
              <a:rPr lang="zh-CN" altLang="en-US" b="1" dirty="0">
                <a:latin typeface="Times New Roman" panose="02020603050405020304" pitchFamily="18" charset="0"/>
                <a:ea typeface="宋体" panose="02010600030101010101" pitchFamily="2" charset="-122"/>
              </a:rPr>
              <a:t>浓度型检测器：测量载气中组分浓度的变化。</a:t>
            </a:r>
            <a:endParaRPr lang="zh-CN" altLang="en-US" b="1" dirty="0">
              <a:latin typeface="Times New Roman" panose="02020603050405020304" pitchFamily="18" charset="0"/>
              <a:ea typeface="宋体" panose="02010600030101010101" pitchFamily="2" charset="-122"/>
            </a:endParaRPr>
          </a:p>
          <a:p>
            <a:pPr>
              <a:lnSpc>
                <a:spcPct val="120000"/>
              </a:lnSpc>
              <a:buClr>
                <a:schemeClr val="tx2"/>
              </a:buClr>
              <a:buSzPct val="90000"/>
              <a:buFont typeface="Symbol" panose="05050102010706020507" pitchFamily="18" charset="2"/>
            </a:pPr>
            <a:r>
              <a:rPr lang="zh-CN" altLang="en-US" b="1" dirty="0">
                <a:latin typeface="Times New Roman" panose="02020603050405020304" pitchFamily="18" charset="0"/>
                <a:ea typeface="宋体" panose="02010600030101010101" pitchFamily="2" charset="-122"/>
              </a:rPr>
              <a:t>	热导检测器、电子捕获检测器等。</a:t>
            </a:r>
            <a:endParaRPr lang="zh-CN" altLang="en-US" b="1" dirty="0">
              <a:latin typeface="Times New Roman" panose="02020603050405020304" pitchFamily="18" charset="0"/>
              <a:ea typeface="宋体" panose="02010600030101010101" pitchFamily="2" charset="-122"/>
            </a:endParaRPr>
          </a:p>
        </p:txBody>
      </p:sp>
      <p:sp>
        <p:nvSpPr>
          <p:cNvPr id="22540" name="Text Box 12"/>
          <p:cNvSpPr txBox="1"/>
          <p:nvPr/>
        </p:nvSpPr>
        <p:spPr>
          <a:xfrm>
            <a:off x="334963" y="4941888"/>
            <a:ext cx="11136312" cy="968375"/>
          </a:xfrm>
          <a:prstGeom prst="rect">
            <a:avLst/>
          </a:prstGeom>
          <a:noFill/>
          <a:ln w="12700">
            <a:noFill/>
          </a:ln>
        </p:spPr>
        <p:txBody>
          <a:bodyPr lIns="91428" tIns="45715" rIns="91428" bIns="45715" anchor="t" anchorCtr="0">
            <a:spAutoFit/>
          </a:bodyPr>
          <a:p>
            <a:pPr>
              <a:lnSpc>
                <a:spcPct val="120000"/>
              </a:lnSpc>
              <a:buClr>
                <a:schemeClr val="hlink"/>
              </a:buClr>
              <a:buSzPct val="90000"/>
              <a:buFont typeface="Symbol" panose="05050102010706020507" pitchFamily="18" charset="2"/>
              <a:buChar char="¨"/>
            </a:pPr>
            <a:r>
              <a:rPr lang="zh-CN" altLang="en-US" b="1" dirty="0">
                <a:latin typeface="Times New Roman" panose="02020603050405020304" pitchFamily="18" charset="0"/>
                <a:ea typeface="宋体" panose="02010600030101010101" pitchFamily="2" charset="-122"/>
              </a:rPr>
              <a:t>质量型检测器：测量组分进入检测器的质量流速变化。</a:t>
            </a:r>
            <a:endParaRPr lang="zh-CN" altLang="en-US" b="1" dirty="0">
              <a:latin typeface="Times New Roman" panose="02020603050405020304" pitchFamily="18" charset="0"/>
              <a:ea typeface="宋体" panose="02010600030101010101" pitchFamily="2" charset="-122"/>
            </a:endParaRPr>
          </a:p>
          <a:p>
            <a:pPr>
              <a:lnSpc>
                <a:spcPct val="120000"/>
              </a:lnSpc>
              <a:buClr>
                <a:schemeClr val="tx2"/>
              </a:buClr>
              <a:buSzPct val="90000"/>
              <a:buFont typeface="Symbol" panose="05050102010706020507" pitchFamily="18" charset="2"/>
            </a:pPr>
            <a:r>
              <a:rPr lang="zh-CN" altLang="en-US" b="1" dirty="0">
                <a:latin typeface="Times New Roman" panose="02020603050405020304" pitchFamily="18" charset="0"/>
                <a:ea typeface="宋体" panose="02010600030101010101" pitchFamily="2" charset="-122"/>
              </a:rPr>
              <a:t>             氢焰离子化检测器、火焰光度检测器等。</a:t>
            </a:r>
            <a:endParaRPr lang="zh-CN" altLang="en-US" b="1" dirty="0">
              <a:latin typeface="Times New Roman" panose="02020603050405020304" pitchFamily="18" charset="0"/>
              <a:ea typeface="宋体" panose="02010600030101010101" pitchFamily="2" charset="-122"/>
            </a:endParaRPr>
          </a:p>
        </p:txBody>
      </p:sp>
      <p:sp>
        <p:nvSpPr>
          <p:cNvPr id="22541" name="Text Box 13"/>
          <p:cNvSpPr txBox="1"/>
          <p:nvPr/>
        </p:nvSpPr>
        <p:spPr>
          <a:xfrm>
            <a:off x="4751388" y="4292600"/>
            <a:ext cx="652462" cy="457200"/>
          </a:xfrm>
          <a:prstGeom prst="rect">
            <a:avLst/>
          </a:prstGeom>
          <a:noFill/>
          <a:ln w="12700">
            <a:noFill/>
          </a:ln>
        </p:spPr>
        <p:txBody>
          <a:bodyPr lIns="91428" tIns="45715" rIns="91428" bIns="45715" anchor="t" anchorCtr="0">
            <a:spAutoFit/>
          </a:bodyPr>
          <a:p>
            <a:pPr>
              <a:buClrTx/>
              <a:buFontTx/>
            </a:pPr>
            <a:r>
              <a:rPr lang="zh-CN" altLang="en-US" b="1" dirty="0">
                <a:latin typeface="Times New Roman" panose="02020603050405020304" pitchFamily="18" charset="0"/>
                <a:ea typeface="宋体" panose="02010600030101010101" pitchFamily="2" charset="-122"/>
              </a:rPr>
              <a:t>或</a:t>
            </a:r>
            <a:endParaRPr lang="zh-CN" altLang="en-US" b="1" dirty="0">
              <a:latin typeface="Times New Roman" panose="02020603050405020304" pitchFamily="18" charset="0"/>
              <a:ea typeface="宋体" panose="02010600030101010101" pitchFamily="2" charset="-122"/>
            </a:endParaRPr>
          </a:p>
        </p:txBody>
      </p:sp>
      <p:sp>
        <p:nvSpPr>
          <p:cNvPr id="22542" name="AutoShape 14"/>
          <p:cNvSpPr>
            <a:spLocks noChangeArrowheads="1"/>
          </p:cNvSpPr>
          <p:nvPr/>
        </p:nvSpPr>
        <p:spPr bwMode="auto">
          <a:xfrm>
            <a:off x="8207375" y="3860800"/>
            <a:ext cx="3070225" cy="863600"/>
          </a:xfrm>
          <a:prstGeom prst="wedgeEllipseCallout">
            <a:avLst>
              <a:gd name="adj1" fmla="val -135528"/>
              <a:gd name="adj2" fmla="val -20773"/>
            </a:avLst>
          </a:prstGeom>
          <a:noFill/>
          <a:ln w="19050" algn="ctr">
            <a:solidFill>
              <a:schemeClr val="hlink"/>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90000"/>
              </a:lnSpc>
              <a:spcBef>
                <a:spcPct val="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专属型</a:t>
            </a:r>
            <a:endParaRPr kumimoji="1" lang="zh-CN" altLang="en-US" sz="20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a:p>
            <a:pPr marL="342900" marR="0" lvl="0" indent="-342900" algn="l" defTabSz="914400" rtl="0" eaLnBrk="1" fontAlgn="base" latinLnBrk="0" hangingPunct="1">
              <a:lnSpc>
                <a:spcPct val="90000"/>
              </a:lnSpc>
              <a:spcBef>
                <a:spcPct val="0"/>
              </a:spcBef>
              <a:spcAft>
                <a:spcPct val="0"/>
              </a:spcAft>
              <a:buClr>
                <a:schemeClr val="tx2"/>
              </a:buClr>
              <a:buSzPct val="75000"/>
              <a:buFont typeface="Wingdings" panose="05000000000000000000" pitchFamily="2" charset="2"/>
              <a:buNone/>
              <a:defRPr/>
            </a:pPr>
            <a:r>
              <a:rPr kumimoji="1" lang="en-US" altLang="zh-CN"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a:t>
            </a:r>
            <a:r>
              <a:rPr kumimoji="1" lang="zh-CN" altLang="en-US"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对特定离子有高灵敏度响应</a:t>
            </a:r>
            <a:r>
              <a:rPr kumimoji="1" lang="en-US" altLang="zh-CN"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a:t>
            </a:r>
            <a:endParaRPr kumimoji="1" lang="en-US" altLang="zh-CN"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p:txBody>
      </p:sp>
      <p:sp>
        <p:nvSpPr>
          <p:cNvPr id="22543" name="AutoShape 15"/>
          <p:cNvSpPr>
            <a:spLocks noChangeArrowheads="1"/>
          </p:cNvSpPr>
          <p:nvPr/>
        </p:nvSpPr>
        <p:spPr bwMode="auto">
          <a:xfrm>
            <a:off x="8207375" y="3860800"/>
            <a:ext cx="3070225" cy="863600"/>
          </a:xfrm>
          <a:prstGeom prst="wedgeEllipseCallout">
            <a:avLst>
              <a:gd name="adj1" fmla="val -100588"/>
              <a:gd name="adj2" fmla="val 145222"/>
            </a:avLst>
          </a:prstGeom>
          <a:noFill/>
          <a:ln w="19050" algn="ctr">
            <a:solidFill>
              <a:schemeClr val="hlink"/>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90000"/>
              </a:lnSpc>
              <a:spcBef>
                <a:spcPct val="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专属型</a:t>
            </a:r>
            <a:endParaRPr kumimoji="1" lang="zh-CN" altLang="en-US" sz="20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a:p>
            <a:pPr marL="342900" marR="0" lvl="0" indent="-342900" algn="l" defTabSz="914400" rtl="0" eaLnBrk="1" fontAlgn="base" latinLnBrk="0" hangingPunct="1">
              <a:lnSpc>
                <a:spcPct val="90000"/>
              </a:lnSpc>
              <a:spcBef>
                <a:spcPct val="0"/>
              </a:spcBef>
              <a:spcAft>
                <a:spcPct val="0"/>
              </a:spcAft>
              <a:buClr>
                <a:schemeClr val="tx2"/>
              </a:buClr>
              <a:buSzPct val="75000"/>
              <a:buFont typeface="Wingdings" panose="05000000000000000000" pitchFamily="2" charset="2"/>
              <a:buNone/>
              <a:defRPr/>
            </a:pPr>
            <a:r>
              <a:rPr kumimoji="1" lang="en-US" altLang="zh-CN"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a:t>
            </a:r>
            <a:r>
              <a:rPr kumimoji="1" lang="zh-CN" altLang="en-US"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对特定离子有高灵敏度响应</a:t>
            </a:r>
            <a:r>
              <a:rPr kumimoji="1" lang="en-US" altLang="zh-CN"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a:t>
            </a:r>
            <a:endParaRPr kumimoji="1" lang="en-US" altLang="zh-CN" sz="1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p:txBody>
      </p:sp>
      <p:sp>
        <p:nvSpPr>
          <p:cNvPr id="22544" name="AutoShape 16"/>
          <p:cNvSpPr>
            <a:spLocks noChangeArrowheads="1"/>
          </p:cNvSpPr>
          <p:nvPr/>
        </p:nvSpPr>
        <p:spPr bwMode="auto">
          <a:xfrm>
            <a:off x="334963" y="4437063"/>
            <a:ext cx="1728788" cy="431800"/>
          </a:xfrm>
          <a:prstGeom prst="wedgeEllipseCallout">
            <a:avLst>
              <a:gd name="adj1" fmla="val 92838"/>
              <a:gd name="adj2" fmla="val -135296"/>
            </a:avLst>
          </a:prstGeom>
          <a:noFill/>
          <a:ln w="19050" algn="ctr">
            <a:solidFill>
              <a:schemeClr val="hlink"/>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rPr>
              <a:t>广普型</a:t>
            </a:r>
            <a:endParaRPr kumimoji="1" lang="zh-CN" altLang="en-US" sz="20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endParaRPr>
          </a:p>
        </p:txBody>
      </p:sp>
      <p:sp>
        <p:nvSpPr>
          <p:cNvPr id="22545" name="AutoShape 15"/>
          <p:cNvSpPr>
            <a:spLocks noChangeArrowheads="1"/>
          </p:cNvSpPr>
          <p:nvPr/>
        </p:nvSpPr>
        <p:spPr bwMode="auto">
          <a:xfrm>
            <a:off x="8207375" y="3860800"/>
            <a:ext cx="3070225" cy="863600"/>
          </a:xfrm>
          <a:prstGeom prst="wedgeEllipseCallout">
            <a:avLst>
              <a:gd name="adj1" fmla="val -158134"/>
              <a:gd name="adj2" fmla="val 141727"/>
            </a:avLst>
          </a:prstGeom>
          <a:noFill/>
          <a:ln w="19050" algn="ctr">
            <a:solidFill>
              <a:schemeClr val="hlink"/>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90000"/>
              </a:lnSpc>
              <a:spcBef>
                <a:spcPct val="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专属型</a:t>
            </a:r>
            <a:endParaRPr kumimoji="1" lang="zh-CN" altLang="en-US" sz="20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a:p>
            <a:pPr marL="342900" marR="0" lvl="0" indent="-342900" algn="l" defTabSz="914400" rtl="0" eaLnBrk="1" fontAlgn="base" latinLnBrk="0" hangingPunct="1">
              <a:lnSpc>
                <a:spcPct val="90000"/>
              </a:lnSpc>
              <a:spcBef>
                <a:spcPct val="0"/>
              </a:spcBef>
              <a:spcAft>
                <a:spcPct val="0"/>
              </a:spcAft>
              <a:buClr>
                <a:schemeClr val="tx2"/>
              </a:buClr>
              <a:buSzPct val="75000"/>
              <a:buFont typeface="Wingdings" panose="05000000000000000000" pitchFamily="2" charset="2"/>
              <a:buNone/>
              <a:defRPr/>
            </a:pPr>
            <a:r>
              <a:rPr kumimoji="1" lang="en-US" altLang="zh-CN" sz="14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a:t>
            </a:r>
            <a:r>
              <a:rPr kumimoji="1" lang="zh-CN" altLang="en-US" sz="14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对特定物质高灵敏度响应</a:t>
            </a:r>
            <a:r>
              <a:rPr kumimoji="1" lang="en-US" altLang="zh-CN" sz="14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a:t>
            </a:r>
            <a:endParaRPr kumimoji="1" lang="en-US" altLang="zh-CN" sz="14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1">
                                            <p:txEl>
                                              <p:charRg st="0" end="52"/>
                                            </p:txEl>
                                          </p:spTgt>
                                        </p:tgtEl>
                                        <p:attrNameLst>
                                          <p:attrName>style.visibility</p:attrName>
                                        </p:attrNameLst>
                                      </p:cBhvr>
                                      <p:to>
                                        <p:strVal val="visible"/>
                                      </p:to>
                                    </p:set>
                                    <p:anim calcmode="lin" valueType="num">
                                      <p:cBhvr additive="base">
                                        <p:cTn id="7" dur="500" fill="hold"/>
                                        <p:tgtEl>
                                          <p:spTgt spid="22531">
                                            <p:txEl>
                                              <p:charRg st="0" end="5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charRg st="0" end="5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9"/>
                                        </p:tgtEl>
                                        <p:attrNameLst>
                                          <p:attrName>style.visibility</p:attrName>
                                        </p:attrNameLst>
                                      </p:cBhvr>
                                      <p:to>
                                        <p:strVal val="visible"/>
                                      </p:to>
                                    </p:set>
                                    <p:anim calcmode="lin" valueType="num">
                                      <p:cBhvr additive="base">
                                        <p:cTn id="13" dur="500" fill="hold"/>
                                        <p:tgtEl>
                                          <p:spTgt spid="22539"/>
                                        </p:tgtEl>
                                        <p:attrNameLst>
                                          <p:attrName>ppt_x</p:attrName>
                                        </p:attrNameLst>
                                      </p:cBhvr>
                                      <p:tavLst>
                                        <p:tav tm="0">
                                          <p:val>
                                            <p:strVal val="0-#ppt_w/2"/>
                                          </p:val>
                                        </p:tav>
                                        <p:tav tm="100000">
                                          <p:val>
                                            <p:strVal val="#ppt_x"/>
                                          </p:val>
                                        </p:tav>
                                      </p:tavLst>
                                    </p:anim>
                                    <p:anim calcmode="lin" valueType="num">
                                      <p:cBhvr additive="base">
                                        <p:cTn id="14" dur="500" fill="hold"/>
                                        <p:tgtEl>
                                          <p:spTgt spid="2253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2533"/>
                                        </p:tgtEl>
                                        <p:attrNameLst>
                                          <p:attrName>style.visibility</p:attrName>
                                        </p:attrNameLst>
                                      </p:cBhvr>
                                      <p:to>
                                        <p:strVal val="visible"/>
                                      </p:to>
                                    </p:set>
                                    <p:anim calcmode="lin" valueType="num">
                                      <p:cBhvr additive="base">
                                        <p:cTn id="18" dur="500" fill="hold"/>
                                        <p:tgtEl>
                                          <p:spTgt spid="22533"/>
                                        </p:tgtEl>
                                        <p:attrNameLst>
                                          <p:attrName>ppt_x</p:attrName>
                                        </p:attrNameLst>
                                      </p:cBhvr>
                                      <p:tavLst>
                                        <p:tav tm="0">
                                          <p:val>
                                            <p:strVal val="0-#ppt_w/2"/>
                                          </p:val>
                                        </p:tav>
                                        <p:tav tm="100000">
                                          <p:val>
                                            <p:strVal val="#ppt_x"/>
                                          </p:val>
                                        </p:tav>
                                      </p:tavLst>
                                    </p:anim>
                                    <p:anim calcmode="lin" valueType="num">
                                      <p:cBhvr additive="base">
                                        <p:cTn id="19" dur="500" fill="hold"/>
                                        <p:tgtEl>
                                          <p:spTgt spid="2253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2541"/>
                                        </p:tgtEl>
                                        <p:attrNameLst>
                                          <p:attrName>style.visibility</p:attrName>
                                        </p:attrNameLst>
                                      </p:cBhvr>
                                      <p:to>
                                        <p:strVal val="visible"/>
                                      </p:to>
                                    </p:set>
                                    <p:anim calcmode="lin" valueType="num">
                                      <p:cBhvr additive="base">
                                        <p:cTn id="23" dur="500" fill="hold"/>
                                        <p:tgtEl>
                                          <p:spTgt spid="22541"/>
                                        </p:tgtEl>
                                        <p:attrNameLst>
                                          <p:attrName>ppt_x</p:attrName>
                                        </p:attrNameLst>
                                      </p:cBhvr>
                                      <p:tavLst>
                                        <p:tav tm="0">
                                          <p:val>
                                            <p:strVal val="0-#ppt_w/2"/>
                                          </p:val>
                                        </p:tav>
                                        <p:tav tm="100000">
                                          <p:val>
                                            <p:strVal val="#ppt_x"/>
                                          </p:val>
                                        </p:tav>
                                      </p:tavLst>
                                    </p:anim>
                                    <p:anim calcmode="lin" valueType="num">
                                      <p:cBhvr additive="base">
                                        <p:cTn id="24" dur="500" fill="hold"/>
                                        <p:tgtEl>
                                          <p:spTgt spid="2254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22536"/>
                                        </p:tgtEl>
                                        <p:attrNameLst>
                                          <p:attrName>style.visibility</p:attrName>
                                        </p:attrNameLst>
                                      </p:cBhvr>
                                      <p:to>
                                        <p:strVal val="visible"/>
                                      </p:to>
                                    </p:set>
                                    <p:anim calcmode="lin" valueType="num">
                                      <p:cBhvr additive="base">
                                        <p:cTn id="28" dur="500" fill="hold"/>
                                        <p:tgtEl>
                                          <p:spTgt spid="22536"/>
                                        </p:tgtEl>
                                        <p:attrNameLst>
                                          <p:attrName>ppt_x</p:attrName>
                                        </p:attrNameLst>
                                      </p:cBhvr>
                                      <p:tavLst>
                                        <p:tav tm="0">
                                          <p:val>
                                            <p:strVal val="0-#ppt_w/2"/>
                                          </p:val>
                                        </p:tav>
                                        <p:tav tm="100000">
                                          <p:val>
                                            <p:strVal val="#ppt_x"/>
                                          </p:val>
                                        </p:tav>
                                      </p:tavLst>
                                    </p:anim>
                                    <p:anim calcmode="lin" valueType="num">
                                      <p:cBhvr additive="base">
                                        <p:cTn id="29"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2540"/>
                                        </p:tgtEl>
                                        <p:attrNameLst>
                                          <p:attrName>style.visibility</p:attrName>
                                        </p:attrNameLst>
                                      </p:cBhvr>
                                      <p:to>
                                        <p:strVal val="visible"/>
                                      </p:to>
                                    </p:set>
                                    <p:anim calcmode="lin" valueType="num">
                                      <p:cBhvr additive="base">
                                        <p:cTn id="34" dur="500" fill="hold"/>
                                        <p:tgtEl>
                                          <p:spTgt spid="22540"/>
                                        </p:tgtEl>
                                        <p:attrNameLst>
                                          <p:attrName>ppt_x</p:attrName>
                                        </p:attrNameLst>
                                      </p:cBhvr>
                                      <p:tavLst>
                                        <p:tav tm="0">
                                          <p:val>
                                            <p:strVal val="0-#ppt_w/2"/>
                                          </p:val>
                                        </p:tav>
                                        <p:tav tm="100000">
                                          <p:val>
                                            <p:strVal val="#ppt_x"/>
                                          </p:val>
                                        </p:tav>
                                      </p:tavLst>
                                    </p:anim>
                                    <p:anim calcmode="lin" valueType="num">
                                      <p:cBhvr additive="base">
                                        <p:cTn id="35" dur="500" fill="hold"/>
                                        <p:tgtEl>
                                          <p:spTgt spid="2254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22538"/>
                                        </p:tgtEl>
                                        <p:attrNameLst>
                                          <p:attrName>style.visibility</p:attrName>
                                        </p:attrNameLst>
                                      </p:cBhvr>
                                      <p:to>
                                        <p:strVal val="visible"/>
                                      </p:to>
                                    </p:set>
                                    <p:anim calcmode="lin" valueType="num">
                                      <p:cBhvr additive="base">
                                        <p:cTn id="39" dur="500" fill="hold"/>
                                        <p:tgtEl>
                                          <p:spTgt spid="22538"/>
                                        </p:tgtEl>
                                        <p:attrNameLst>
                                          <p:attrName>ppt_x</p:attrName>
                                        </p:attrNameLst>
                                      </p:cBhvr>
                                      <p:tavLst>
                                        <p:tav tm="0">
                                          <p:val>
                                            <p:strVal val="0-#ppt_w/2"/>
                                          </p:val>
                                        </p:tav>
                                        <p:tav tm="100000">
                                          <p:val>
                                            <p:strVal val="#ppt_x"/>
                                          </p:val>
                                        </p:tav>
                                      </p:tavLst>
                                    </p:anim>
                                    <p:anim calcmode="lin" valueType="num">
                                      <p:cBhvr additive="base">
                                        <p:cTn id="40"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22542"/>
                                        </p:tgtEl>
                                        <p:attrNameLst>
                                          <p:attrName>style.visibility</p:attrName>
                                        </p:attrNameLst>
                                      </p:cBhvr>
                                      <p:to>
                                        <p:strVal val="visible"/>
                                      </p:to>
                                    </p:set>
                                    <p:anim calcmode="lin" valueType="num">
                                      <p:cBhvr>
                                        <p:cTn id="45" dur="1000" fill="hold"/>
                                        <p:tgtEl>
                                          <p:spTgt spid="22542"/>
                                        </p:tgtEl>
                                        <p:attrNameLst>
                                          <p:attrName>ppt_x</p:attrName>
                                        </p:attrNameLst>
                                      </p:cBhvr>
                                      <p:tavLst>
                                        <p:tav tm="0">
                                          <p:val>
                                            <p:strVal val="#ppt_x-.2"/>
                                          </p:val>
                                        </p:tav>
                                        <p:tav tm="100000">
                                          <p:val>
                                            <p:strVal val="#ppt_x"/>
                                          </p:val>
                                        </p:tav>
                                      </p:tavLst>
                                    </p:anim>
                                    <p:anim calcmode="lin" valueType="num">
                                      <p:cBhvr>
                                        <p:cTn id="46"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2542"/>
                                        </p:tgtEl>
                                      </p:cBhvr>
                                    </p:animEffect>
                                  </p:childTnLst>
                                </p:cTn>
                              </p:par>
                            </p:childTnLst>
                          </p:cTn>
                        </p:par>
                        <p:par>
                          <p:cTn id="48" fill="hold">
                            <p:stCondLst>
                              <p:cond delay="1000"/>
                            </p:stCondLst>
                            <p:childTnLst>
                              <p:par>
                                <p:cTn id="49" presetID="29" presetClass="entr" presetSubtype="0" fill="hold" grpId="0" nodeType="afterEffect">
                                  <p:stCondLst>
                                    <p:cond delay="0"/>
                                  </p:stCondLst>
                                  <p:childTnLst>
                                    <p:set>
                                      <p:cBhvr>
                                        <p:cTn id="50" dur="1" fill="hold">
                                          <p:stCondLst>
                                            <p:cond delay="0"/>
                                          </p:stCondLst>
                                        </p:cTn>
                                        <p:tgtEl>
                                          <p:spTgt spid="22543"/>
                                        </p:tgtEl>
                                        <p:attrNameLst>
                                          <p:attrName>style.visibility</p:attrName>
                                        </p:attrNameLst>
                                      </p:cBhvr>
                                      <p:to>
                                        <p:strVal val="visible"/>
                                      </p:to>
                                    </p:set>
                                    <p:anim calcmode="lin" valueType="num">
                                      <p:cBhvr>
                                        <p:cTn id="51" dur="1000" fill="hold"/>
                                        <p:tgtEl>
                                          <p:spTgt spid="22543"/>
                                        </p:tgtEl>
                                        <p:attrNameLst>
                                          <p:attrName>ppt_x</p:attrName>
                                        </p:attrNameLst>
                                      </p:cBhvr>
                                      <p:tavLst>
                                        <p:tav tm="0">
                                          <p:val>
                                            <p:strVal val="#ppt_x-.2"/>
                                          </p:val>
                                        </p:tav>
                                        <p:tav tm="100000">
                                          <p:val>
                                            <p:strVal val="#ppt_x"/>
                                          </p:val>
                                        </p:tav>
                                      </p:tavLst>
                                    </p:anim>
                                    <p:anim calcmode="lin" valueType="num">
                                      <p:cBhvr>
                                        <p:cTn id="52" dur="1000" fill="hold"/>
                                        <p:tgtEl>
                                          <p:spTgt spid="2254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2543"/>
                                        </p:tgtEl>
                                      </p:cBhvr>
                                    </p:animEffect>
                                  </p:childTnLst>
                                </p:cTn>
                              </p:par>
                            </p:childTnLst>
                          </p:cTn>
                        </p:par>
                        <p:par>
                          <p:cTn id="54" fill="hold">
                            <p:stCondLst>
                              <p:cond delay="2000"/>
                            </p:stCondLst>
                            <p:childTnLst>
                              <p:par>
                                <p:cTn id="55" presetID="29" presetClass="entr" presetSubtype="0" fill="hold" grpId="0" nodeType="afterEffect">
                                  <p:stCondLst>
                                    <p:cond delay="0"/>
                                  </p:stCondLst>
                                  <p:childTnLst>
                                    <p:set>
                                      <p:cBhvr>
                                        <p:cTn id="56" dur="1" fill="hold">
                                          <p:stCondLst>
                                            <p:cond delay="0"/>
                                          </p:stCondLst>
                                        </p:cTn>
                                        <p:tgtEl>
                                          <p:spTgt spid="22545"/>
                                        </p:tgtEl>
                                        <p:attrNameLst>
                                          <p:attrName>style.visibility</p:attrName>
                                        </p:attrNameLst>
                                      </p:cBhvr>
                                      <p:to>
                                        <p:strVal val="visible"/>
                                      </p:to>
                                    </p:set>
                                    <p:anim calcmode="lin" valueType="num">
                                      <p:cBhvr>
                                        <p:cTn id="57" dur="1000" fill="hold"/>
                                        <p:tgtEl>
                                          <p:spTgt spid="22545"/>
                                        </p:tgtEl>
                                        <p:attrNameLst>
                                          <p:attrName>ppt_x</p:attrName>
                                        </p:attrNameLst>
                                      </p:cBhvr>
                                      <p:tavLst>
                                        <p:tav tm="0">
                                          <p:val>
                                            <p:strVal val="#ppt_x-.2"/>
                                          </p:val>
                                        </p:tav>
                                        <p:tav tm="100000">
                                          <p:val>
                                            <p:strVal val="#ppt_x"/>
                                          </p:val>
                                        </p:tav>
                                      </p:tavLst>
                                    </p:anim>
                                    <p:anim calcmode="lin" valueType="num">
                                      <p:cBhvr>
                                        <p:cTn id="58" dur="1000" fill="hold"/>
                                        <p:tgtEl>
                                          <p:spTgt spid="2254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2545"/>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22544"/>
                                        </p:tgtEl>
                                        <p:attrNameLst>
                                          <p:attrName>style.visibility</p:attrName>
                                        </p:attrNameLst>
                                      </p:cBhvr>
                                      <p:to>
                                        <p:strVal val="visible"/>
                                      </p:to>
                                    </p:set>
                                    <p:animEffect transition="in" filter="slide(fromLeft)">
                                      <p:cBhvr>
                                        <p:cTn id="64" dur="500"/>
                                        <p:tgtEl>
                                          <p:spTgt spid="2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9" grpId="0"/>
      <p:bldP spid="22540" grpId="0"/>
      <p:bldP spid="22541" grpId="0"/>
      <p:bldP spid="22542" grpId="0" animBg="1"/>
      <p:bldP spid="22543" grpId="0" animBg="1"/>
      <p:bldP spid="22544" grpId="0" animBg="1"/>
      <p:bldP spid="225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a:xfrm>
            <a:off x="1487488" y="981075"/>
            <a:ext cx="10390187" cy="695325"/>
          </a:xfrm>
          <a:gradFill rotWithShape="1">
            <a:gsLst>
              <a:gs pos="0">
                <a:schemeClr val="tx1"/>
              </a:gs>
              <a:gs pos="100000">
                <a:srgbClr val="006699"/>
              </a:gs>
            </a:gsLst>
            <a:lin ang="5400000" scaled="1"/>
            <a:tileRect/>
          </a:gradFill>
          <a:ln/>
        </p:spPr>
        <p:txBody>
          <a:bodyPr vert="horz" wrap="square" lIns="91428" tIns="45715" rIns="91428" bIns="45715" anchor="b" anchorCtr="0"/>
          <a:p>
            <a:pPr eaLnBrk="1" hangingPunct="1">
              <a:lnSpc>
                <a:spcPct val="90000"/>
              </a:lnSpc>
            </a:pPr>
            <a:r>
              <a:rPr lang="zh-CN" altLang="en-US" sz="3600" b="1" dirty="0">
                <a:solidFill>
                  <a:srgbClr val="FFFF00"/>
                </a:solidFill>
              </a:rPr>
              <a:t>第一节  气相色谱法的分类和一般流程</a:t>
            </a:r>
            <a:endParaRPr lang="zh-CN" altLang="en-US" sz="3600" b="1" dirty="0">
              <a:solidFill>
                <a:srgbClr val="FFFF00"/>
              </a:solidFill>
            </a:endParaRPr>
          </a:p>
        </p:txBody>
      </p:sp>
      <p:sp>
        <p:nvSpPr>
          <p:cNvPr id="6147" name="Rectangle 3"/>
          <p:cNvSpPr>
            <a:spLocks noGrp="1"/>
          </p:cNvSpPr>
          <p:nvPr>
            <p:ph type="body"/>
          </p:nvPr>
        </p:nvSpPr>
        <p:spPr>
          <a:xfrm>
            <a:off x="623888" y="1844675"/>
            <a:ext cx="10361612" cy="649288"/>
          </a:xfrm>
          <a:ln/>
        </p:spPr>
        <p:txBody>
          <a:bodyPr vert="horz" wrap="square" lIns="91428" tIns="45715" rIns="91428" bIns="45715" anchor="t" anchorCtr="0"/>
          <a:p>
            <a:pPr eaLnBrk="1" hangingPunct="1">
              <a:lnSpc>
                <a:spcPct val="130000"/>
              </a:lnSpc>
              <a:buNone/>
            </a:pPr>
            <a:r>
              <a:rPr lang="zh-CN" altLang="en-US" b="1" dirty="0"/>
              <a:t>一、气相色谱法的分类和特点</a:t>
            </a:r>
            <a:endParaRPr lang="zh-CN" altLang="en-US" b="1" dirty="0"/>
          </a:p>
        </p:txBody>
      </p:sp>
      <p:sp>
        <p:nvSpPr>
          <p:cNvPr id="6148" name="Rectangle 5"/>
          <p:cNvSpPr>
            <a:spLocks noChangeArrowheads="1"/>
          </p:cNvSpPr>
          <p:nvPr/>
        </p:nvSpPr>
        <p:spPr bwMode="auto">
          <a:xfrm>
            <a:off x="239713" y="2565400"/>
            <a:ext cx="40306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20000"/>
              </a:lnSpc>
              <a:spcBef>
                <a:spcPct val="20000"/>
              </a:spcBef>
              <a:spcAft>
                <a:spcPct val="0"/>
              </a:spcAft>
              <a:buClr>
                <a:schemeClr val="tx2"/>
              </a:buClr>
              <a:buSzPct val="75000"/>
              <a:buFont typeface="Wingdings" panose="05000000000000000000" pitchFamily="2" charset="2"/>
              <a:buNone/>
              <a:defRPr/>
            </a:pPr>
            <a:r>
              <a:rPr kumimoji="1" lang="en-US" altLang="zh-CN"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一</a:t>
            </a:r>
            <a:r>
              <a:rPr kumimoji="1" lang="en-US" altLang="zh-CN"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GC</a:t>
            </a:r>
            <a:r>
              <a:rPr kumimoji="1" lang="zh-CN" altLang="en-US"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分类</a:t>
            </a:r>
            <a:r>
              <a:rPr kumimoji="1" lang="zh-CN" altLang="en-US" sz="32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1" lang="zh-CN" altLang="en-US" sz="32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20000"/>
              </a:lnSpc>
              <a:spcBef>
                <a:spcPct val="40000"/>
              </a:spcBef>
              <a:spcAft>
                <a:spcPct val="0"/>
              </a:spcAft>
              <a:buClr>
                <a:schemeClr val="tx2"/>
              </a:buClr>
              <a:buSzPct val="75000"/>
              <a:buFont typeface="Wingdings" panose="05000000000000000000" pitchFamily="2" charset="2"/>
              <a:buNone/>
              <a:defRPr/>
            </a:pP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1. </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按固定相分 </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20000"/>
              </a:lnSpc>
              <a:spcBef>
                <a:spcPct val="40000"/>
              </a:spcBef>
              <a:spcAft>
                <a:spcPct val="0"/>
              </a:spcAft>
              <a:buClr>
                <a:schemeClr val="tx2"/>
              </a:buClr>
              <a:buSzPct val="75000"/>
              <a:buFont typeface="Wingdings" panose="05000000000000000000" pitchFamily="2" charset="2"/>
              <a:buNone/>
              <a:defRPr/>
            </a:pP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20000"/>
              </a:lnSpc>
              <a:spcBef>
                <a:spcPct val="4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2. </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按分离原理分</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20000"/>
              </a:lnSpc>
              <a:spcBef>
                <a:spcPct val="40000"/>
              </a:spcBef>
              <a:spcAft>
                <a:spcPct val="0"/>
              </a:spcAft>
              <a:buClr>
                <a:schemeClr val="tx2"/>
              </a:buClr>
              <a:buSzPct val="75000"/>
              <a:buFont typeface="Wingdings" panose="05000000000000000000" pitchFamily="2" charset="2"/>
              <a:buNone/>
              <a:defRPr/>
            </a:pP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20000"/>
              </a:lnSpc>
              <a:spcBef>
                <a:spcPct val="4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3. </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按操作形式分</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 name="Group 20"/>
          <p:cNvGrpSpPr/>
          <p:nvPr/>
        </p:nvGrpSpPr>
        <p:grpSpPr>
          <a:xfrm>
            <a:off x="3502025" y="4365625"/>
            <a:ext cx="6673850" cy="1004888"/>
            <a:chOff x="1610" y="2886"/>
            <a:chExt cx="3153" cy="633"/>
          </a:xfrm>
        </p:grpSpPr>
        <p:sp>
          <p:nvSpPr>
            <p:cNvPr id="8197" name="Text Box 18"/>
            <p:cNvSpPr txBox="1"/>
            <p:nvPr/>
          </p:nvSpPr>
          <p:spPr>
            <a:xfrm>
              <a:off x="1634" y="2886"/>
              <a:ext cx="3129" cy="633"/>
            </a:xfrm>
            <a:prstGeom prst="rect">
              <a:avLst/>
            </a:prstGeom>
            <a:noFill/>
            <a:ln w="9525">
              <a:noFill/>
            </a:ln>
          </p:spPr>
          <p:txBody>
            <a:bodyPr lIns="91428" tIns="45715" rIns="91428" bIns="45715" anchor="t" anchorCtr="0">
              <a:spAutoFit/>
            </a:bodyPr>
            <a:p>
              <a:pPr marL="342900" indent="-342900" algn="just">
                <a:spcBef>
                  <a:spcPct val="5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分配色谱</a:t>
              </a:r>
              <a:r>
                <a:rPr lang="en-US" altLang="zh-CN" b="1" dirty="0">
                  <a:latin typeface="Times New Roman" panose="02020603050405020304" pitchFamily="18" charset="0"/>
                  <a:ea typeface="宋体" panose="02010600030101010101" pitchFamily="2" charset="-122"/>
                </a:rPr>
                <a:t>——GLC</a:t>
              </a:r>
              <a:endParaRPr lang="en-US" altLang="zh-CN" b="1" dirty="0">
                <a:latin typeface="Times New Roman" panose="02020603050405020304" pitchFamily="18" charset="0"/>
                <a:ea typeface="宋体" panose="02010600030101010101" pitchFamily="2" charset="-122"/>
              </a:endParaRPr>
            </a:p>
            <a:p>
              <a:pPr marL="342900" indent="-342900" algn="just">
                <a:spcBef>
                  <a:spcPct val="5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吸附色谱</a:t>
              </a:r>
              <a:r>
                <a:rPr lang="en-US" altLang="zh-CN" b="1" dirty="0">
                  <a:latin typeface="Times New Roman" panose="02020603050405020304" pitchFamily="18" charset="0"/>
                  <a:ea typeface="宋体" panose="02010600030101010101" pitchFamily="2" charset="-122"/>
                </a:rPr>
                <a:t>——GSC</a:t>
              </a:r>
              <a:endParaRPr lang="en-US" altLang="zh-CN" b="1" dirty="0">
                <a:latin typeface="Times New Roman" panose="02020603050405020304" pitchFamily="18" charset="0"/>
                <a:ea typeface="宋体" panose="02010600030101010101" pitchFamily="2" charset="-122"/>
              </a:endParaRPr>
            </a:p>
          </p:txBody>
        </p:sp>
        <p:sp>
          <p:nvSpPr>
            <p:cNvPr id="7175" name="AutoShape 7"/>
            <p:cNvSpPr/>
            <p:nvPr/>
          </p:nvSpPr>
          <p:spPr bwMode="auto">
            <a:xfrm>
              <a:off x="1610" y="2931"/>
              <a:ext cx="63" cy="528"/>
            </a:xfrm>
            <a:prstGeom prst="leftBrace">
              <a:avLst>
                <a:gd name="adj1" fmla="val 69841"/>
                <a:gd name="adj2" fmla="val 50000"/>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lIns="91428" tIns="45715" rIns="91428" bIns="45715" anchor="ct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grpSp>
      <p:grpSp>
        <p:nvGrpSpPr>
          <p:cNvPr id="3" name="Group 21"/>
          <p:cNvGrpSpPr/>
          <p:nvPr/>
        </p:nvGrpSpPr>
        <p:grpSpPr>
          <a:xfrm>
            <a:off x="3444875" y="5541963"/>
            <a:ext cx="8948738" cy="1004887"/>
            <a:chOff x="1610" y="3651"/>
            <a:chExt cx="4228" cy="633"/>
          </a:xfrm>
        </p:grpSpPr>
        <p:sp>
          <p:nvSpPr>
            <p:cNvPr id="7184" name="Rectangle 16"/>
            <p:cNvSpPr>
              <a:spLocks noChangeArrowheads="1"/>
            </p:cNvSpPr>
            <p:nvPr/>
          </p:nvSpPr>
          <p:spPr bwMode="auto">
            <a:xfrm>
              <a:off x="1665" y="3651"/>
              <a:ext cx="4173"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5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填充柱色谱  </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内径 </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4mm)</a:t>
              </a:r>
              <a:endPar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00000"/>
                </a:lnSpc>
                <a:spcBef>
                  <a:spcPct val="5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毛细管柱色谱</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内径 </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0.1</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1" lang="en-US" altLang="zh-CN"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1.0mm) ---</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开口和填充</a:t>
              </a: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7176" name="AutoShape 8"/>
            <p:cNvSpPr/>
            <p:nvPr/>
          </p:nvSpPr>
          <p:spPr bwMode="auto">
            <a:xfrm>
              <a:off x="1610" y="3702"/>
              <a:ext cx="63" cy="528"/>
            </a:xfrm>
            <a:prstGeom prst="leftBrace">
              <a:avLst>
                <a:gd name="adj1" fmla="val 69841"/>
                <a:gd name="adj2" fmla="val 50000"/>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lIns="91428" tIns="45715" rIns="91428" bIns="45715" anchor="ct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grpSp>
      <p:grpSp>
        <p:nvGrpSpPr>
          <p:cNvPr id="4" name="Group 19"/>
          <p:cNvGrpSpPr/>
          <p:nvPr/>
        </p:nvGrpSpPr>
        <p:grpSpPr>
          <a:xfrm>
            <a:off x="3074988" y="3141663"/>
            <a:ext cx="9115425" cy="1004887"/>
            <a:chOff x="1429" y="2160"/>
            <a:chExt cx="4307" cy="633"/>
          </a:xfrm>
        </p:grpSpPr>
        <p:sp>
          <p:nvSpPr>
            <p:cNvPr id="7174" name="AutoShape 6"/>
            <p:cNvSpPr/>
            <p:nvPr/>
          </p:nvSpPr>
          <p:spPr bwMode="auto">
            <a:xfrm>
              <a:off x="1429" y="2205"/>
              <a:ext cx="60" cy="528"/>
            </a:xfrm>
            <a:prstGeom prst="leftBrace">
              <a:avLst>
                <a:gd name="adj1" fmla="val 73333"/>
                <a:gd name="adj2" fmla="val 50000"/>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lIns="91428" tIns="45715" rIns="91428" bIns="45715" anchor="ct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8204" name="Text Box 15"/>
            <p:cNvSpPr txBox="1"/>
            <p:nvPr/>
          </p:nvSpPr>
          <p:spPr>
            <a:xfrm>
              <a:off x="1472" y="2160"/>
              <a:ext cx="4264" cy="633"/>
            </a:xfrm>
            <a:prstGeom prst="rect">
              <a:avLst/>
            </a:prstGeom>
            <a:noFill/>
            <a:ln w="9525">
              <a:noFill/>
            </a:ln>
          </p:spPr>
          <p:txBody>
            <a:bodyPr lIns="91428" tIns="45715" rIns="91428" bIns="45715" anchor="t" anchorCtr="0">
              <a:spAutoFit/>
            </a:bodyPr>
            <a:p>
              <a:pPr marL="342900" indent="-342900" algn="just">
                <a:spcBef>
                  <a:spcPct val="5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气液色谱</a:t>
              </a:r>
              <a:r>
                <a:rPr lang="en-US" altLang="zh-CN" b="1" dirty="0">
                  <a:latin typeface="Times New Roman" panose="02020603050405020304" pitchFamily="18" charset="0"/>
                  <a:ea typeface="宋体" panose="02010600030101010101" pitchFamily="2" charset="-122"/>
                </a:rPr>
                <a:t>(gas-liquid chromatography;GLC)</a:t>
              </a:r>
              <a:endParaRPr lang="en-US" altLang="zh-CN" b="1" dirty="0">
                <a:latin typeface="Times New Roman" panose="02020603050405020304" pitchFamily="18" charset="0"/>
                <a:ea typeface="宋体" panose="02010600030101010101" pitchFamily="2" charset="-122"/>
              </a:endParaRPr>
            </a:p>
            <a:p>
              <a:pPr marL="342900" indent="-342900" algn="just">
                <a:spcBef>
                  <a:spcPct val="50000"/>
                </a:spcBef>
                <a:buClr>
                  <a:schemeClr val="tx2"/>
                </a:buClr>
                <a:buSzPct val="75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气固色谱</a:t>
              </a:r>
              <a:r>
                <a:rPr lang="en-US" altLang="zh-CN" b="1" dirty="0">
                  <a:latin typeface="Times New Roman" panose="02020603050405020304" pitchFamily="18" charset="0"/>
                  <a:ea typeface="宋体" panose="02010600030101010101" pitchFamily="2" charset="-122"/>
                </a:rPr>
                <a:t>(gas-solid chromatography;GSC)</a:t>
              </a:r>
              <a:endParaRPr lang="en-US" altLang="zh-CN" b="1" dirty="0">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charRg st="0"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wipe(up)">
                                      <p:cBhvr>
                                        <p:cTn id="11" dur="5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3"/>
          <p:cNvSpPr txBox="1"/>
          <p:nvPr/>
        </p:nvSpPr>
        <p:spPr>
          <a:xfrm>
            <a:off x="719138" y="3213100"/>
            <a:ext cx="7200900" cy="1844675"/>
          </a:xfrm>
          <a:prstGeom prst="rect">
            <a:avLst/>
          </a:prstGeom>
          <a:noFill/>
          <a:ln w="9525">
            <a:noFill/>
          </a:ln>
        </p:spPr>
        <p:txBody>
          <a:bodyPr lIns="91428" tIns="45715" rIns="91428" bIns="45715" anchor="t" anchorCtr="0">
            <a:spAutoFit/>
          </a:bodyPr>
          <a:p>
            <a:pPr>
              <a:lnSpc>
                <a:spcPct val="120000"/>
              </a:lnSpc>
              <a:buClrTx/>
              <a:buFontTx/>
            </a:pP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一定浓度或一定质量的试样进入检测器后，就产生一定的相应信号</a:t>
            </a:r>
            <a:r>
              <a:rPr lang="en-US" altLang="zh-CN" b="1" dirty="0">
                <a:latin typeface="Times New Roman" panose="02020603050405020304" pitchFamily="18" charset="0"/>
                <a:ea typeface="宋体" panose="02010600030101010101" pitchFamily="2" charset="-122"/>
              </a:rPr>
              <a:t>R</a:t>
            </a:r>
            <a:r>
              <a:rPr lang="zh-CN" altLang="en-US" b="1" dirty="0">
                <a:latin typeface="Times New Roman" panose="02020603050405020304" pitchFamily="18" charset="0"/>
                <a:ea typeface="宋体" panose="02010600030101010101" pitchFamily="2" charset="-122"/>
              </a:rPr>
              <a:t>。如果以进样量</a:t>
            </a:r>
            <a:r>
              <a:rPr lang="en-US" altLang="zh-CN" b="1" dirty="0">
                <a:latin typeface="Times New Roman" panose="02020603050405020304" pitchFamily="18" charset="0"/>
                <a:ea typeface="宋体" panose="02010600030101010101" pitchFamily="2" charset="-122"/>
              </a:rPr>
              <a:t>Q</a:t>
            </a:r>
            <a:r>
              <a:rPr lang="zh-CN" altLang="en-US" b="1" dirty="0">
                <a:latin typeface="Times New Roman" panose="02020603050405020304" pitchFamily="18" charset="0"/>
                <a:ea typeface="宋体" panose="02010600030101010101" pitchFamily="2" charset="-122"/>
              </a:rPr>
              <a:t>对检测器作图，就可得到一直线。</a:t>
            </a:r>
            <a:endParaRPr lang="zh-CN" altLang="en-US" dirty="0">
              <a:latin typeface="Arial" panose="020B0604020202020204" pitchFamily="34" charset="0"/>
              <a:ea typeface="宋体" panose="02010600030101010101" pitchFamily="2" charset="-122"/>
            </a:endParaRPr>
          </a:p>
        </p:txBody>
      </p:sp>
      <p:sp>
        <p:nvSpPr>
          <p:cNvPr id="23556" name="Rectangle 5"/>
          <p:cNvSpPr/>
          <p:nvPr/>
        </p:nvSpPr>
        <p:spPr>
          <a:xfrm>
            <a:off x="1008063" y="2276475"/>
            <a:ext cx="9771062" cy="647700"/>
          </a:xfrm>
          <a:prstGeom prst="rect">
            <a:avLst/>
          </a:prstGeom>
          <a:noFill/>
          <a:ln w="9525">
            <a:noFill/>
          </a:ln>
        </p:spPr>
        <p:txBody>
          <a:bodyPr wrap="none" lIns="91428" tIns="45715" rIns="91428" bIns="45715" anchor="t" anchorCtr="0">
            <a:spAutoFit/>
          </a:bodyPr>
          <a:p>
            <a:pPr marL="342900" indent="-342900" algn="just">
              <a:lnSpc>
                <a:spcPct val="130000"/>
              </a:lnSpc>
              <a:spcBef>
                <a:spcPct val="20000"/>
              </a:spcBef>
              <a:buClr>
                <a:schemeClr val="folHlink"/>
              </a:buClr>
              <a:buSzPct val="60000"/>
              <a:buFont typeface="Wingdings" panose="05000000000000000000" pitchFamily="2" charset="2"/>
            </a:pPr>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灵敏度（</a:t>
            </a:r>
            <a:r>
              <a:rPr lang="en-US" altLang="zh-CN" sz="2800" b="1" dirty="0">
                <a:latin typeface="Times New Roman" panose="02020603050405020304" pitchFamily="18" charset="0"/>
                <a:ea typeface="宋体" panose="02010600030101010101" pitchFamily="2" charset="-122"/>
              </a:rPr>
              <a:t>sensitivity</a:t>
            </a:r>
            <a:r>
              <a:rPr lang="zh-CN" altLang="en-US" sz="2800" b="1" dirty="0">
                <a:latin typeface="Times New Roman" panose="02020603050405020304" pitchFamily="18" charset="0"/>
                <a:ea typeface="宋体" panose="02010600030101010101" pitchFamily="2" charset="-122"/>
              </a:rPr>
              <a:t>）又称为响应值或应答值</a:t>
            </a:r>
            <a:endParaRPr lang="zh-CN" altLang="en-US" sz="2800" b="1" dirty="0">
              <a:latin typeface="Times New Roman" panose="02020603050405020304" pitchFamily="18" charset="0"/>
              <a:ea typeface="宋体" panose="02010600030101010101" pitchFamily="2" charset="-122"/>
            </a:endParaRPr>
          </a:p>
        </p:txBody>
      </p:sp>
      <p:pic>
        <p:nvPicPr>
          <p:cNvPr id="23557" name="Picture 6" descr="灵敏度图"/>
          <p:cNvPicPr>
            <a:picLocks noChangeAspect="1"/>
          </p:cNvPicPr>
          <p:nvPr/>
        </p:nvPicPr>
        <p:blipFill>
          <a:blip r:embed="rId1"/>
          <a:stretch>
            <a:fillRect/>
          </a:stretch>
        </p:blipFill>
        <p:spPr>
          <a:xfrm>
            <a:off x="8399463" y="3027363"/>
            <a:ext cx="3649662" cy="2198687"/>
          </a:xfrm>
          <a:prstGeom prst="rect">
            <a:avLst/>
          </a:prstGeom>
          <a:noFill/>
          <a:ln w="9525">
            <a:noFill/>
          </a:ln>
        </p:spPr>
      </p:pic>
      <p:sp>
        <p:nvSpPr>
          <p:cNvPr id="23558" name="Rectangle 7"/>
          <p:cNvSpPr>
            <a:spLocks noChangeArrowheads="1"/>
          </p:cNvSpPr>
          <p:nvPr/>
        </p:nvSpPr>
        <p:spPr bwMode="auto">
          <a:xfrm>
            <a:off x="-1104900" y="5589588"/>
            <a:ext cx="1008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914400" marR="0" lvl="2"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单位： </a:t>
            </a:r>
            <a:r>
              <a:rPr kumimoji="1" lang="en-US" altLang="zh-CN"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mV/</a:t>
            </a: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en-US" altLang="zh-CN"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mg / cm</a:t>
            </a:r>
            <a:r>
              <a:rPr kumimoji="1" lang="en-US" altLang="zh-CN" sz="2400" b="1" i="0" u="none" strike="noStrike" kern="1200" cap="none" spc="0" normalizeH="0" baseline="3000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；（浓度型检测器</a:t>
            </a:r>
            <a:r>
              <a:rPr kumimoji="1" lang="en-US" altLang="zh-CN" sz="2400" b="1" i="1"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S</a:t>
            </a:r>
            <a:r>
              <a:rPr kumimoji="1" lang="en-US" altLang="zh-CN" sz="2400" b="1" i="1" u="none" strike="noStrike" kern="1200" cap="none" spc="0" normalizeH="0" baseline="-2500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a:t>
            </a: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914400" marR="0" lvl="2"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zh-CN"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en-US" altLang="zh-CN"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mV /</a:t>
            </a: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en-US" altLang="zh-CN"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mg / s</a:t>
            </a: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；（质量型检测器</a:t>
            </a:r>
            <a:r>
              <a:rPr kumimoji="1" lang="en-US" altLang="zh-CN" sz="2400" b="1" i="1"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S</a:t>
            </a:r>
            <a:r>
              <a:rPr kumimoji="1" lang="en-US" altLang="zh-CN" sz="2400" b="1" i="1" u="none" strike="noStrike" kern="1200" cap="none" spc="0" normalizeH="0" baseline="-2500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a:t>
            </a:r>
            <a:r>
              <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1" lang="zh-CN" altLang="en-US" sz="24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3559" name="Rectangle 8"/>
          <p:cNvSpPr/>
          <p:nvPr/>
        </p:nvSpPr>
        <p:spPr>
          <a:xfrm>
            <a:off x="8589963" y="5300663"/>
            <a:ext cx="3214687" cy="1244600"/>
          </a:xfrm>
          <a:prstGeom prst="rect">
            <a:avLst/>
          </a:prstGeom>
          <a:noFill/>
          <a:ln w="9525">
            <a:noFill/>
          </a:ln>
        </p:spPr>
        <p:txBody>
          <a:bodyPr lIns="91428" tIns="45715" rIns="91428" bIns="45715" anchor="t" anchorCtr="0">
            <a:spAutoFit/>
          </a:bodyPr>
          <a:p>
            <a:pPr lvl="1" indent="0" algn="just" rtl="0" eaLnBrk="1" fontAlgn="base" hangingPunct="1">
              <a:lnSpc>
                <a:spcPct val="140000"/>
              </a:lnSpc>
              <a:spcBef>
                <a:spcPct val="0"/>
              </a:spcBef>
              <a:spcAft>
                <a:spcPct val="0"/>
              </a:spcAft>
              <a:buClrTx/>
              <a:buFontTx/>
              <a:buNone/>
            </a:pPr>
            <a:r>
              <a:rPr lang="zh-CN" altLang="en-US" sz="1800" b="1" dirty="0">
                <a:solidFill>
                  <a:schemeClr val="tx1"/>
                </a:solidFill>
                <a:latin typeface="Times New Roman" panose="02020603050405020304" pitchFamily="18" charset="0"/>
                <a:ea typeface="宋体" panose="02010600030101010101" pitchFamily="2" charset="-122"/>
              </a:rPr>
              <a:t>图中直线的斜率就是检测器的灵敏度</a:t>
            </a:r>
            <a:endParaRPr lang="zh-CN" altLang="en-US" sz="1800" b="1" dirty="0">
              <a:solidFill>
                <a:schemeClr val="tx1"/>
              </a:solidFill>
              <a:latin typeface="Times New Roman" panose="02020603050405020304" pitchFamily="18" charset="0"/>
              <a:ea typeface="宋体" panose="02010600030101010101" pitchFamily="2" charset="-122"/>
            </a:endParaRPr>
          </a:p>
        </p:txBody>
      </p:sp>
      <p:graphicFrame>
        <p:nvGraphicFramePr>
          <p:cNvPr id="23560" name="Object 9"/>
          <p:cNvGraphicFramePr>
            <a:graphicFrameLocks noGrp="1" noChangeAspect="1"/>
          </p:cNvGraphicFramePr>
          <p:nvPr>
            <p:ph sz="half" idx="4294967295"/>
          </p:nvPr>
        </p:nvGraphicFramePr>
        <p:xfrm>
          <a:off x="10245725" y="6167438"/>
          <a:ext cx="720725" cy="563562"/>
        </p:xfrm>
        <a:graphic>
          <a:graphicData uri="http://schemas.openxmlformats.org/presentationml/2006/ole">
            <mc:AlternateContent xmlns:mc="http://schemas.openxmlformats.org/markup-compatibility/2006">
              <mc:Choice xmlns:v="urn:schemas-microsoft-com:vml" Requires="v">
                <p:oleObj spid="_x0000_s3092" name="" r:id="rId2" imgW="698500" imgH="546100" progId="Equation.3">
                  <p:embed/>
                </p:oleObj>
              </mc:Choice>
              <mc:Fallback>
                <p:oleObj name="" r:id="rId2" imgW="698500" imgH="546100" progId="Equation.3">
                  <p:embed/>
                  <p:pic>
                    <p:nvPicPr>
                      <p:cNvPr id="0" name="图片 3091"/>
                      <p:cNvPicPr/>
                      <p:nvPr/>
                    </p:nvPicPr>
                    <p:blipFill>
                      <a:blip r:embed="rId3">
                        <a:clrChange>
                          <a:clrFrom>
                            <a:srgbClr val="000000"/>
                          </a:clrFrom>
                          <a:clrTo>
                            <a:srgbClr val="000099"/>
                          </a:clrTo>
                        </a:clrChange>
                      </a:blip>
                      <a:stretch>
                        <a:fillRect/>
                      </a:stretch>
                    </p:blipFill>
                    <p:spPr>
                      <a:xfrm>
                        <a:off x="10245725" y="6167438"/>
                        <a:ext cx="720725" cy="563562"/>
                      </a:xfrm>
                      <a:prstGeom prst="rect">
                        <a:avLst/>
                      </a:prstGeom>
                      <a:noFill/>
                      <a:ln w="38100">
                        <a:miter/>
                      </a:ln>
                    </p:spPr>
                  </p:pic>
                </p:oleObj>
              </mc:Fallback>
            </mc:AlternateContent>
          </a:graphicData>
        </a:graphic>
      </p:graphicFrame>
      <p:sp>
        <p:nvSpPr>
          <p:cNvPr id="25607" name="Rectangle 2"/>
          <p:cNvSpPr/>
          <p:nvPr/>
        </p:nvSpPr>
        <p:spPr>
          <a:xfrm>
            <a:off x="1582738" y="765175"/>
            <a:ext cx="9001125" cy="64770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一、检测器的性能指标</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4">
                                            <p:txEl>
                                              <p:charRg st="0" end="62"/>
                                            </p:txEl>
                                          </p:spTgt>
                                        </p:tgtEl>
                                        <p:attrNameLst>
                                          <p:attrName>style.visibility</p:attrName>
                                        </p:attrNameLst>
                                      </p:cBhvr>
                                      <p:to>
                                        <p:strVal val="visible"/>
                                      </p:to>
                                    </p:set>
                                    <p:anim calcmode="lin" valueType="num">
                                      <p:cBhvr additive="base">
                                        <p:cTn id="12" dur="500" fill="hold"/>
                                        <p:tgtEl>
                                          <p:spTgt spid="23554">
                                            <p:txEl>
                                              <p:charRg st="0" end="6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4">
                                            <p:txEl>
                                              <p:charRg st="0" end="6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5" presetClass="entr" presetSubtype="0" fill="hold" nodeType="afterEffect">
                                  <p:stCondLst>
                                    <p:cond delay="0"/>
                                  </p:stCondLst>
                                  <p:childTnLst>
                                    <p:set>
                                      <p:cBhvr>
                                        <p:cTn id="16" dur="1" fill="hold">
                                          <p:stCondLst>
                                            <p:cond delay="0"/>
                                          </p:stCondLst>
                                        </p:cTn>
                                        <p:tgtEl>
                                          <p:spTgt spid="23557"/>
                                        </p:tgtEl>
                                        <p:attrNameLst>
                                          <p:attrName>style.visibility</p:attrName>
                                        </p:attrNameLst>
                                      </p:cBhvr>
                                      <p:to>
                                        <p:strVal val="visible"/>
                                      </p:to>
                                    </p:set>
                                    <p:anim calcmode="lin" valueType="num">
                                      <p:cBhvr>
                                        <p:cTn id="17" dur="1000" fill="hold"/>
                                        <p:tgtEl>
                                          <p:spTgt spid="23557"/>
                                        </p:tgtEl>
                                        <p:attrNameLst>
                                          <p:attrName>ppt_w</p:attrName>
                                        </p:attrNameLst>
                                      </p:cBhvr>
                                      <p:tavLst>
                                        <p:tav tm="0">
                                          <p:val>
                                            <p:strVal val="#ppt_w*0.70"/>
                                          </p:val>
                                        </p:tav>
                                        <p:tav tm="100000">
                                          <p:val>
                                            <p:strVal val="#ppt_w"/>
                                          </p:val>
                                        </p:tav>
                                      </p:tavLst>
                                    </p:anim>
                                    <p:anim calcmode="lin" valueType="num">
                                      <p:cBhvr>
                                        <p:cTn id="18" dur="1000" fill="hold"/>
                                        <p:tgtEl>
                                          <p:spTgt spid="23557"/>
                                        </p:tgtEl>
                                        <p:attrNameLst>
                                          <p:attrName>ppt_h</p:attrName>
                                        </p:attrNameLst>
                                      </p:cBhvr>
                                      <p:tavLst>
                                        <p:tav tm="0">
                                          <p:val>
                                            <p:strVal val="#ppt_h"/>
                                          </p:val>
                                        </p:tav>
                                        <p:tav tm="100000">
                                          <p:val>
                                            <p:strVal val="#ppt_h"/>
                                          </p:val>
                                        </p:tav>
                                      </p:tavLst>
                                    </p:anim>
                                    <p:animEffect transition="in" filter="fade">
                                      <p:cBhvr>
                                        <p:cTn id="19" dur="1000"/>
                                        <p:tgtEl>
                                          <p:spTgt spid="2355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559"/>
                                        </p:tgtEl>
                                        <p:attrNameLst>
                                          <p:attrName>style.visibility</p:attrName>
                                        </p:attrNameLst>
                                      </p:cBhvr>
                                      <p:to>
                                        <p:strVal val="visible"/>
                                      </p:to>
                                    </p:set>
                                    <p:anim calcmode="lin" valueType="num">
                                      <p:cBhvr additive="base">
                                        <p:cTn id="24" dur="500" fill="hold"/>
                                        <p:tgtEl>
                                          <p:spTgt spid="23559"/>
                                        </p:tgtEl>
                                        <p:attrNameLst>
                                          <p:attrName>ppt_x</p:attrName>
                                        </p:attrNameLst>
                                      </p:cBhvr>
                                      <p:tavLst>
                                        <p:tav tm="0">
                                          <p:val>
                                            <p:strVal val="#ppt_x"/>
                                          </p:val>
                                        </p:tav>
                                        <p:tav tm="100000">
                                          <p:val>
                                            <p:strVal val="#ppt_x"/>
                                          </p:val>
                                        </p:tav>
                                      </p:tavLst>
                                    </p:anim>
                                    <p:anim calcmode="lin" valueType="num">
                                      <p:cBhvr additive="base">
                                        <p:cTn id="25" dur="500" fill="hold"/>
                                        <p:tgtEl>
                                          <p:spTgt spid="2355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560"/>
                                        </p:tgtEl>
                                        <p:attrNameLst>
                                          <p:attrName>style.visibility</p:attrName>
                                        </p:attrNameLst>
                                      </p:cBhvr>
                                      <p:to>
                                        <p:strVal val="visible"/>
                                      </p:to>
                                    </p:set>
                                    <p:anim calcmode="lin" valueType="num">
                                      <p:cBhvr additive="base">
                                        <p:cTn id="28" dur="500" fill="hold"/>
                                        <p:tgtEl>
                                          <p:spTgt spid="23560"/>
                                        </p:tgtEl>
                                        <p:attrNameLst>
                                          <p:attrName>ppt_x</p:attrName>
                                        </p:attrNameLst>
                                      </p:cBhvr>
                                      <p:tavLst>
                                        <p:tav tm="0">
                                          <p:val>
                                            <p:strVal val="#ppt_x"/>
                                          </p:val>
                                        </p:tav>
                                        <p:tav tm="100000">
                                          <p:val>
                                            <p:strVal val="#ppt_x"/>
                                          </p:val>
                                        </p:tav>
                                      </p:tavLst>
                                    </p:anim>
                                    <p:anim calcmode="lin" valueType="num">
                                      <p:cBhvr additive="base">
                                        <p:cTn id="29" dur="500" fill="hold"/>
                                        <p:tgtEl>
                                          <p:spTgt spid="2356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23558"/>
                                        </p:tgtEl>
                                        <p:attrNameLst>
                                          <p:attrName>style.visibility</p:attrName>
                                        </p:attrNameLst>
                                      </p:cBhvr>
                                      <p:to>
                                        <p:strVal val="visible"/>
                                      </p:to>
                                    </p:set>
                                    <p:animEffect transition="in" filter="slide(fromBottom)">
                                      <p:cBhvr>
                                        <p:cTn id="33"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8" grpId="0"/>
      <p:bldP spid="235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body"/>
          </p:nvPr>
        </p:nvSpPr>
        <p:spPr>
          <a:xfrm>
            <a:off x="912813" y="1989138"/>
            <a:ext cx="10361612" cy="574675"/>
          </a:xfrm>
          <a:ln/>
        </p:spPr>
        <p:txBody>
          <a:bodyPr vert="horz" wrap="square" lIns="91428" tIns="45715" rIns="91428" bIns="45715" anchor="t" anchorCtr="0"/>
          <a:p>
            <a:pPr eaLnBrk="1" hangingPunct="1">
              <a:lnSpc>
                <a:spcPct val="130000"/>
              </a:lnSpc>
              <a:buNone/>
            </a:pPr>
            <a:r>
              <a:rPr lang="en-US" altLang="zh-CN" sz="2800" b="1" dirty="0"/>
              <a:t>2.</a:t>
            </a:r>
            <a:r>
              <a:rPr lang="zh-CN" altLang="en-US" sz="2800" b="1" dirty="0"/>
              <a:t>噪音（</a:t>
            </a:r>
            <a:r>
              <a:rPr lang="en-US" altLang="zh-CN" sz="2800" b="1" dirty="0"/>
              <a:t>noise</a:t>
            </a:r>
            <a:r>
              <a:rPr lang="zh-CN" altLang="en-US" sz="2800" b="1" dirty="0"/>
              <a:t>；</a:t>
            </a:r>
            <a:r>
              <a:rPr lang="en-US" altLang="zh-CN" sz="2800" b="1" i="1" dirty="0"/>
              <a:t>N</a:t>
            </a:r>
            <a:r>
              <a:rPr lang="zh-CN" altLang="en-US" sz="2800" b="1" dirty="0"/>
              <a:t>）和漂移（</a:t>
            </a:r>
            <a:r>
              <a:rPr lang="en-US" altLang="zh-CN" sz="2800" b="1" dirty="0"/>
              <a:t>drift</a:t>
            </a:r>
            <a:r>
              <a:rPr lang="zh-CN" altLang="en-US" sz="2800" b="1" dirty="0"/>
              <a:t>；</a:t>
            </a:r>
            <a:r>
              <a:rPr lang="en-US" altLang="zh-CN" sz="2800" b="1" i="1" dirty="0"/>
              <a:t>d</a:t>
            </a:r>
            <a:r>
              <a:rPr lang="zh-CN" altLang="en-US" sz="2800" b="1" dirty="0"/>
              <a:t>） </a:t>
            </a:r>
            <a:endParaRPr lang="zh-CN" altLang="en-US" sz="2800" dirty="0"/>
          </a:p>
        </p:txBody>
      </p:sp>
      <p:pic>
        <p:nvPicPr>
          <p:cNvPr id="26626" name="Picture 3"/>
          <p:cNvPicPr>
            <a:picLocks noChangeAspect="1"/>
          </p:cNvPicPr>
          <p:nvPr/>
        </p:nvPicPr>
        <p:blipFill>
          <a:blip r:embed="rId1"/>
          <a:stretch>
            <a:fillRect/>
          </a:stretch>
        </p:blipFill>
        <p:spPr>
          <a:xfrm>
            <a:off x="6478588" y="2492375"/>
            <a:ext cx="5711825" cy="3255963"/>
          </a:xfrm>
          <a:prstGeom prst="rect">
            <a:avLst/>
          </a:prstGeom>
          <a:noFill/>
          <a:ln w="9525">
            <a:noFill/>
          </a:ln>
        </p:spPr>
      </p:pic>
      <p:sp>
        <p:nvSpPr>
          <p:cNvPr id="26627" name="Rectangle 4"/>
          <p:cNvSpPr>
            <a:spLocks noGrp="1"/>
          </p:cNvSpPr>
          <p:nvPr>
            <p:ph type="title"/>
          </p:nvPr>
        </p:nvSpPr>
        <p:spPr>
          <a:xfrm>
            <a:off x="1828800" y="981075"/>
            <a:ext cx="9836150" cy="647700"/>
          </a:xfrm>
          <a:gradFill rotWithShape="1">
            <a:gsLst>
              <a:gs pos="0">
                <a:schemeClr val="tx1"/>
              </a:gs>
              <a:gs pos="100000">
                <a:srgbClr val="006699"/>
              </a:gs>
            </a:gsLst>
            <a:lin ang="5400000" scaled="1"/>
            <a:tileRect/>
          </a:gradFill>
          <a:ln/>
        </p:spPr>
        <p:txBody>
          <a:bodyPr vert="horz" wrap="square" lIns="91428" tIns="45715" rIns="91428" bIns="45715" anchor="b" anchorCtr="0"/>
          <a:p>
            <a:pPr algn="l" eaLnBrk="1" hangingPunct="1"/>
            <a:r>
              <a:rPr lang="zh-CN" altLang="en-US" sz="3200" b="1" dirty="0">
                <a:solidFill>
                  <a:srgbClr val="FFFF00"/>
                </a:solidFill>
              </a:rPr>
              <a:t>一、检测器的性能指标</a:t>
            </a:r>
            <a:endParaRPr lang="zh-CN" altLang="en-US" sz="3200" b="1" dirty="0">
              <a:solidFill>
                <a:srgbClr val="FFFF00"/>
              </a:solidFill>
            </a:endParaRPr>
          </a:p>
        </p:txBody>
      </p:sp>
      <p:sp>
        <p:nvSpPr>
          <p:cNvPr id="24581" name="Rectangle 5"/>
          <p:cNvSpPr/>
          <p:nvPr/>
        </p:nvSpPr>
        <p:spPr>
          <a:xfrm>
            <a:off x="623888" y="2636838"/>
            <a:ext cx="5664200" cy="1655762"/>
          </a:xfrm>
          <a:prstGeom prst="rect">
            <a:avLst/>
          </a:prstGeom>
          <a:noFill/>
          <a:ln w="9525">
            <a:noFill/>
          </a:ln>
        </p:spPr>
        <p:txBody>
          <a:bodyPr lIns="91428" tIns="45715" rIns="91428" bIns="45715" anchor="t" anchorCtr="0"/>
          <a:p>
            <a:pPr marL="342900" indent="-342900" algn="just">
              <a:spcBef>
                <a:spcPct val="20000"/>
              </a:spcBef>
              <a:buClr>
                <a:schemeClr val="hlink"/>
              </a:buClr>
              <a:buSzPct val="80000"/>
              <a:buFont typeface="Wingdings" panose="05000000000000000000" pitchFamily="2" charset="2"/>
              <a:buChar char="u"/>
            </a:pPr>
            <a:r>
              <a:rPr lang="zh-CN" altLang="en-US" b="1" dirty="0">
                <a:solidFill>
                  <a:srgbClr val="000099"/>
                </a:solidFill>
                <a:latin typeface="Times New Roman" panose="02020603050405020304" pitchFamily="18" charset="0"/>
                <a:ea typeface="宋体" panose="02010600030101010101" pitchFamily="2" charset="-122"/>
              </a:rPr>
              <a:t>噪声：</a:t>
            </a:r>
            <a:r>
              <a:rPr lang="zh-CN" altLang="en-US" b="1" dirty="0">
                <a:latin typeface="Times New Roman" panose="02020603050405020304" pitchFamily="18" charset="0"/>
                <a:ea typeface="宋体" panose="02010600030101010101" pitchFamily="2" charset="-122"/>
              </a:rPr>
              <a:t>无样品通过时，由仪器本身和工作条件等偶然因素引起基线的起伏称为</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（以噪声带衡量）</a:t>
            </a:r>
            <a:endParaRPr lang="zh-CN" altLang="en-US" b="1" dirty="0">
              <a:latin typeface="Times New Roman" panose="02020603050405020304" pitchFamily="18" charset="0"/>
              <a:ea typeface="宋体" panose="02010600030101010101" pitchFamily="2" charset="-122"/>
            </a:endParaRPr>
          </a:p>
        </p:txBody>
      </p:sp>
      <p:sp>
        <p:nvSpPr>
          <p:cNvPr id="24582" name="Rectangle 6"/>
          <p:cNvSpPr/>
          <p:nvPr/>
        </p:nvSpPr>
        <p:spPr>
          <a:xfrm>
            <a:off x="527050" y="4292600"/>
            <a:ext cx="5757863" cy="1657350"/>
          </a:xfrm>
          <a:prstGeom prst="rect">
            <a:avLst/>
          </a:prstGeom>
          <a:noFill/>
          <a:ln w="9525">
            <a:noFill/>
          </a:ln>
        </p:spPr>
        <p:txBody>
          <a:bodyPr lIns="91428" tIns="45715" rIns="91428" bIns="45715" anchor="t" anchorCtr="0"/>
          <a:p>
            <a:pPr marL="342900" indent="-342900" algn="just">
              <a:spcBef>
                <a:spcPct val="20000"/>
              </a:spcBef>
              <a:buClr>
                <a:schemeClr val="hlink"/>
              </a:buClr>
              <a:buSzPct val="80000"/>
              <a:buFont typeface="Wingdings" panose="05000000000000000000" pitchFamily="2" charset="2"/>
              <a:buChar char="u"/>
            </a:pPr>
            <a:r>
              <a:rPr lang="zh-CN" altLang="en-US" b="1" dirty="0">
                <a:solidFill>
                  <a:srgbClr val="000099"/>
                </a:solidFill>
                <a:latin typeface="Times New Roman" panose="02020603050405020304" pitchFamily="18" charset="0"/>
                <a:ea typeface="宋体" panose="02010600030101010101" pitchFamily="2" charset="-122"/>
              </a:rPr>
              <a:t>漂移：</a:t>
            </a:r>
            <a:r>
              <a:rPr lang="zh-CN" altLang="en-US" b="1" dirty="0">
                <a:latin typeface="Times New Roman" panose="02020603050405020304" pitchFamily="18" charset="0"/>
                <a:ea typeface="宋体" panose="02010600030101010101" pitchFamily="2" charset="-122"/>
              </a:rPr>
              <a:t>基线随时间向一个方向的缓慢变化称为</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（以一小时内的基线水平变化来表示）</a:t>
            </a:r>
            <a:endParaRPr lang="zh-CN" altLang="en-US" b="1" dirty="0">
              <a:latin typeface="Times New Roman" panose="02020603050405020304" pitchFamily="18" charset="0"/>
              <a:ea typeface="宋体" panose="02010600030101010101" pitchFamily="2" charset="-122"/>
            </a:endParaRPr>
          </a:p>
        </p:txBody>
      </p:sp>
      <p:sp>
        <p:nvSpPr>
          <p:cNvPr id="24583" name="Text Box 7"/>
          <p:cNvSpPr txBox="1">
            <a:spLocks noChangeArrowheads="1"/>
          </p:cNvSpPr>
          <p:nvPr/>
        </p:nvSpPr>
        <p:spPr bwMode="auto">
          <a:xfrm>
            <a:off x="814388" y="5876925"/>
            <a:ext cx="11039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50000"/>
              </a:spcBef>
              <a:spcAft>
                <a:spcPct val="0"/>
              </a:spcAft>
              <a:buClr>
                <a:schemeClr val="tx2"/>
              </a:buClr>
              <a:buSzPct val="75000"/>
              <a:buFont typeface="Wingdings" panose="05000000000000000000" pitchFamily="2" charset="2"/>
              <a:buNone/>
              <a:defRPr/>
            </a:pPr>
            <a:r>
              <a:rPr kumimoji="1" lang="en-US" alt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            </a:t>
            </a: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影响因素：检测器的稳定性、载气与辅助气的纯度和流速稳定性、柱温、固定相流失</a:t>
            </a:r>
            <a:endPar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wd">
                                    <p:tmPct val="100000"/>
                                  </p:iterate>
                                  <p:childTnLst>
                                    <p:set>
                                      <p:cBhvr>
                                        <p:cTn id="6" dur="1" fill="hold">
                                          <p:stCondLst>
                                            <p:cond delay="0"/>
                                          </p:stCondLst>
                                        </p:cTn>
                                        <p:tgtEl>
                                          <p:spTgt spid="24581"/>
                                        </p:tgtEl>
                                        <p:attrNameLst>
                                          <p:attrName>style.visibility</p:attrName>
                                        </p:attrNameLst>
                                      </p:cBhvr>
                                      <p:to>
                                        <p:strVal val="visible"/>
                                      </p:to>
                                    </p:set>
                                    <p:animEffect transition="in" filter="strips(downRight)">
                                      <p:cBhvr>
                                        <p:cTn id="7" dur="3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wd">
                                    <p:tmPct val="100000"/>
                                  </p:iterate>
                                  <p:childTnLst>
                                    <p:set>
                                      <p:cBhvr>
                                        <p:cTn id="11" dur="1" fill="hold">
                                          <p:stCondLst>
                                            <p:cond delay="0"/>
                                          </p:stCondLst>
                                        </p:cTn>
                                        <p:tgtEl>
                                          <p:spTgt spid="24582"/>
                                        </p:tgtEl>
                                        <p:attrNameLst>
                                          <p:attrName>style.visibility</p:attrName>
                                        </p:attrNameLst>
                                      </p:cBhvr>
                                      <p:to>
                                        <p:strVal val="visible"/>
                                      </p:to>
                                    </p:set>
                                    <p:animEffect transition="in" filter="strips(downRight)">
                                      <p:cBhvr>
                                        <p:cTn id="12" dur="300"/>
                                        <p:tgtEl>
                                          <p:spTgt spid="245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83"/>
                                        </p:tgtEl>
                                        <p:attrNameLst>
                                          <p:attrName>style.visibility</p:attrName>
                                        </p:attrNameLst>
                                      </p:cBhvr>
                                      <p:to>
                                        <p:strVal val="visible"/>
                                      </p:to>
                                    </p:set>
                                    <p:animEffect transition="in" filter="wipe(down)">
                                      <p:cBhvr>
                                        <p:cTn id="1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1219200" y="1989138"/>
            <a:ext cx="10971213" cy="533400"/>
          </a:xfrm>
          <a:ln/>
        </p:spPr>
        <p:txBody>
          <a:bodyPr vert="horz" wrap="square" lIns="91428" tIns="45715" rIns="91428" bIns="45715" anchor="b" anchorCtr="0"/>
          <a:p>
            <a:pPr algn="l" eaLnBrk="1" hangingPunct="1"/>
            <a:r>
              <a:rPr lang="en-US" altLang="zh-CN" sz="2800" b="1" dirty="0">
                <a:solidFill>
                  <a:schemeClr val="tx1"/>
                </a:solidFill>
              </a:rPr>
              <a:t>3.</a:t>
            </a:r>
            <a:r>
              <a:rPr lang="zh-CN" altLang="en-US" sz="2800" b="1" dirty="0">
                <a:solidFill>
                  <a:schemeClr val="tx1"/>
                </a:solidFill>
              </a:rPr>
              <a:t>检测限（</a:t>
            </a:r>
            <a:r>
              <a:rPr lang="en-US" altLang="zh-CN" sz="2800" b="1" dirty="0">
                <a:solidFill>
                  <a:schemeClr val="tx1"/>
                </a:solidFill>
              </a:rPr>
              <a:t>detectability</a:t>
            </a:r>
            <a:r>
              <a:rPr lang="zh-CN" altLang="en-US" sz="2800" b="1" dirty="0">
                <a:solidFill>
                  <a:schemeClr val="tx1"/>
                </a:solidFill>
              </a:rPr>
              <a:t>）又称为敏感度</a:t>
            </a:r>
            <a:endParaRPr lang="zh-CN" altLang="zh-CN" sz="2800" b="1" dirty="0">
              <a:solidFill>
                <a:schemeClr val="tx1"/>
              </a:solidFill>
            </a:endParaRPr>
          </a:p>
        </p:txBody>
      </p:sp>
      <p:sp>
        <p:nvSpPr>
          <p:cNvPr id="25603" name="Text Box 3"/>
          <p:cNvSpPr txBox="1"/>
          <p:nvPr/>
        </p:nvSpPr>
        <p:spPr>
          <a:xfrm>
            <a:off x="527050" y="2565400"/>
            <a:ext cx="11276013" cy="519113"/>
          </a:xfrm>
          <a:prstGeom prst="rect">
            <a:avLst/>
          </a:prstGeom>
          <a:noFill/>
          <a:ln w="9525">
            <a:noFill/>
          </a:ln>
        </p:spPr>
        <p:txBody>
          <a:bodyPr lIns="91428" tIns="45715" rIns="91428" bIns="45715" anchor="t" anchorCtr="0">
            <a:spAutoFit/>
          </a:bodyPr>
          <a:p>
            <a:pPr>
              <a:spcBef>
                <a:spcPct val="50000"/>
              </a:spcBef>
              <a:buClrTx/>
              <a:buFontTx/>
            </a:pPr>
            <a:r>
              <a:rPr lang="en-US" altLang="zh-CN" sz="2800" dirty="0">
                <a:solidFill>
                  <a:srgbClr val="0000CC"/>
                </a:solidFill>
                <a:latin typeface="Times New Roman" panose="02020603050405020304" pitchFamily="18" charset="0"/>
                <a:ea typeface="宋体" panose="02010600030101010101" pitchFamily="2" charset="-122"/>
              </a:rPr>
              <a:t>       </a:t>
            </a:r>
            <a:r>
              <a:rPr lang="zh-CN" altLang="en-US" b="1" dirty="0">
                <a:solidFill>
                  <a:srgbClr val="0000CC"/>
                </a:solidFill>
                <a:latin typeface="Times New Roman" panose="02020603050405020304" pitchFamily="18" charset="0"/>
                <a:ea typeface="宋体" panose="02010600030101010101" pitchFamily="2" charset="-122"/>
              </a:rPr>
              <a:t>噪声水平决定着能被检测到的浓度（或质量）。</a:t>
            </a:r>
            <a:endParaRPr lang="zh-CN" altLang="en-US" sz="2000" b="1" dirty="0">
              <a:solidFill>
                <a:srgbClr val="0000CC"/>
              </a:solidFill>
              <a:latin typeface="Times New Roman" panose="02020603050405020304" pitchFamily="18" charset="0"/>
              <a:ea typeface="宋体" panose="02010600030101010101" pitchFamily="2" charset="-122"/>
            </a:endParaRPr>
          </a:p>
        </p:txBody>
      </p:sp>
      <p:graphicFrame>
        <p:nvGraphicFramePr>
          <p:cNvPr id="25604" name="Object 4"/>
          <p:cNvGraphicFramePr>
            <a:graphicFrameLocks noChangeAspect="1"/>
          </p:cNvGraphicFramePr>
          <p:nvPr/>
        </p:nvGraphicFramePr>
        <p:xfrm>
          <a:off x="2651125" y="3213100"/>
          <a:ext cx="6400800" cy="1298575"/>
        </p:xfrm>
        <a:graphic>
          <a:graphicData uri="http://schemas.openxmlformats.org/presentationml/2006/ole">
            <mc:AlternateContent xmlns:mc="http://schemas.openxmlformats.org/markup-compatibility/2006">
              <mc:Choice xmlns:v="urn:schemas-microsoft-com:vml" Requires="v">
                <p:oleObj spid="_x0000_s3093" name="" r:id="rId1" imgW="4552950" imgH="923925" progId="Paint.Picture">
                  <p:embed/>
                </p:oleObj>
              </mc:Choice>
              <mc:Fallback>
                <p:oleObj name="" r:id="rId1" imgW="4552950" imgH="923925" progId="Paint.Picture">
                  <p:embed/>
                  <p:pic>
                    <p:nvPicPr>
                      <p:cNvPr id="0" name="图片 3092"/>
                      <p:cNvPicPr/>
                      <p:nvPr/>
                    </p:nvPicPr>
                    <p:blipFill>
                      <a:blip r:embed="rId2"/>
                      <a:stretch>
                        <a:fillRect/>
                      </a:stretch>
                    </p:blipFill>
                    <p:spPr>
                      <a:xfrm>
                        <a:off x="2651125" y="3213100"/>
                        <a:ext cx="6400800" cy="1298575"/>
                      </a:xfrm>
                      <a:prstGeom prst="rect">
                        <a:avLst/>
                      </a:prstGeom>
                      <a:noFill/>
                      <a:ln w="57150" cap="flat" cmpd="sng">
                        <a:solidFill>
                          <a:srgbClr val="00FFCC"/>
                        </a:solidFill>
                        <a:prstDash val="solid"/>
                        <a:miter/>
                        <a:headEnd type="none" w="med" len="med"/>
                        <a:tailEnd type="none" w="med" len="med"/>
                      </a:ln>
                    </p:spPr>
                  </p:pic>
                </p:oleObj>
              </mc:Fallback>
            </mc:AlternateContent>
          </a:graphicData>
        </a:graphic>
      </p:graphicFrame>
      <p:sp>
        <p:nvSpPr>
          <p:cNvPr id="25605" name="Text Box 5"/>
          <p:cNvSpPr txBox="1"/>
          <p:nvPr/>
        </p:nvSpPr>
        <p:spPr>
          <a:xfrm>
            <a:off x="431800" y="4575175"/>
            <a:ext cx="11276013" cy="2282825"/>
          </a:xfrm>
          <a:prstGeom prst="rect">
            <a:avLst/>
          </a:prstGeom>
          <a:noFill/>
          <a:ln w="9525">
            <a:noFill/>
          </a:ln>
        </p:spPr>
        <p:txBody>
          <a:bodyPr lIns="91428" tIns="45715" rIns="91428" bIns="45715" anchor="t" anchorCtr="0">
            <a:spAutoFit/>
          </a:bodyPr>
          <a:p>
            <a:pPr algn="just" eaLnBrk="0" hangingPunct="0">
              <a:lnSpc>
                <a:spcPct val="150000"/>
              </a:lnSpc>
              <a:buClrTx/>
              <a:buFontTx/>
            </a:pPr>
            <a:r>
              <a:rPr lang="en-US" altLang="zh-CN" sz="2000" dirty="0">
                <a:solidFill>
                  <a:srgbClr val="0000CC"/>
                </a:solidFill>
                <a:latin typeface="Times New Roman" panose="02020603050405020304" pitchFamily="18" charset="0"/>
                <a:ea typeface="宋体" panose="02010600030101010101" pitchFamily="2" charset="-122"/>
              </a:rPr>
              <a:t>          </a:t>
            </a:r>
            <a:r>
              <a:rPr lang="zh-CN" altLang="en-US" b="1" dirty="0">
                <a:solidFill>
                  <a:srgbClr val="0000CC"/>
                </a:solidFill>
                <a:latin typeface="Times New Roman" panose="02020603050405020304" pitchFamily="18" charset="0"/>
                <a:ea typeface="宋体" panose="02010600030101010101" pitchFamily="2" charset="-122"/>
              </a:rPr>
              <a:t>从图中可以看出：如果要把信号从本底噪声中识别出来，则组分的响应值就一定要高于</a:t>
            </a:r>
            <a:r>
              <a:rPr lang="en-US" altLang="zh-CN" b="1" i="1" dirty="0">
                <a:solidFill>
                  <a:srgbClr val="0000CC"/>
                </a:solidFill>
                <a:latin typeface="Times New Roman" panose="02020603050405020304" pitchFamily="18" charset="0"/>
                <a:ea typeface="宋体" panose="02010600030101010101" pitchFamily="2" charset="-122"/>
              </a:rPr>
              <a:t>N</a:t>
            </a:r>
            <a:r>
              <a:rPr lang="zh-CN" altLang="en-US" b="1" dirty="0">
                <a:solidFill>
                  <a:srgbClr val="0000CC"/>
                </a:solidFill>
                <a:latin typeface="Times New Roman" panose="02020603050405020304" pitchFamily="18" charset="0"/>
                <a:ea typeface="宋体" panose="02010600030101010101" pitchFamily="2" charset="-122"/>
              </a:rPr>
              <a:t>。</a:t>
            </a:r>
            <a:endParaRPr lang="zh-CN" altLang="en-US" b="1" dirty="0">
              <a:solidFill>
                <a:srgbClr val="0000CC"/>
              </a:solidFill>
              <a:latin typeface="Times New Roman" panose="02020603050405020304" pitchFamily="18" charset="0"/>
              <a:ea typeface="宋体" panose="02010600030101010101" pitchFamily="2" charset="-122"/>
            </a:endParaRPr>
          </a:p>
          <a:p>
            <a:pPr algn="just" eaLnBrk="0" hangingPunct="0">
              <a:lnSpc>
                <a:spcPct val="150000"/>
              </a:lnSpc>
              <a:buClrTx/>
              <a:buFontTx/>
            </a:pPr>
            <a:r>
              <a:rPr lang="zh-CN" altLang="en-US" b="1" dirty="0">
                <a:solidFill>
                  <a:srgbClr val="0000CC"/>
                </a:solidFill>
                <a:latin typeface="Times New Roman" panose="02020603050405020304" pitchFamily="18" charset="0"/>
                <a:ea typeface="宋体" panose="02010600030101010101" pitchFamily="2" charset="-122"/>
              </a:rPr>
              <a:t>        检测器响应值为</a:t>
            </a:r>
            <a:r>
              <a:rPr lang="en-US" altLang="zh-CN" b="1" dirty="0">
                <a:solidFill>
                  <a:srgbClr val="0000CC"/>
                </a:solidFill>
                <a:latin typeface="Times New Roman" panose="02020603050405020304" pitchFamily="18" charset="0"/>
                <a:ea typeface="宋体" panose="02010600030101010101" pitchFamily="2" charset="-122"/>
              </a:rPr>
              <a:t>2</a:t>
            </a:r>
            <a:r>
              <a:rPr lang="zh-CN" altLang="en-US" b="1" dirty="0">
                <a:solidFill>
                  <a:srgbClr val="0000CC"/>
                </a:solidFill>
                <a:latin typeface="Times New Roman" panose="02020603050405020304" pitchFamily="18" charset="0"/>
                <a:ea typeface="宋体" panose="02010600030101010101" pitchFamily="2" charset="-122"/>
              </a:rPr>
              <a:t>倍噪声水平时的试样浓度（或质量），被定义为</a:t>
            </a:r>
            <a:r>
              <a:rPr lang="zh-CN" altLang="en-US" b="1" dirty="0">
                <a:solidFill>
                  <a:schemeClr val="hlink"/>
                </a:solidFill>
                <a:latin typeface="Times New Roman" panose="02020603050405020304" pitchFamily="18" charset="0"/>
                <a:ea typeface="宋体" panose="02010600030101010101" pitchFamily="2" charset="-122"/>
              </a:rPr>
              <a:t>检测限（或该物质的最小检测量）</a:t>
            </a:r>
            <a:r>
              <a:rPr lang="zh-CN" altLang="en-US" b="1" dirty="0">
                <a:solidFill>
                  <a:srgbClr val="0000CC"/>
                </a:solidFill>
                <a:latin typeface="Times New Roman" panose="02020603050405020304" pitchFamily="18" charset="0"/>
                <a:ea typeface="宋体" panose="02010600030101010101" pitchFamily="2" charset="-122"/>
              </a:rPr>
              <a:t>。</a:t>
            </a:r>
            <a:endParaRPr lang="zh-CN" altLang="en-US" b="1" dirty="0">
              <a:solidFill>
                <a:srgbClr val="0000CC"/>
              </a:solidFill>
              <a:latin typeface="Times New Roman" panose="02020603050405020304" pitchFamily="18" charset="0"/>
              <a:ea typeface="宋体" panose="02010600030101010101" pitchFamily="2" charset="-122"/>
            </a:endParaRPr>
          </a:p>
        </p:txBody>
      </p:sp>
      <p:sp>
        <p:nvSpPr>
          <p:cNvPr id="27653" name="Rectangle 6"/>
          <p:cNvSpPr/>
          <p:nvPr/>
        </p:nvSpPr>
        <p:spPr>
          <a:xfrm>
            <a:off x="1535113" y="1052513"/>
            <a:ext cx="10388600" cy="6238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一、检测器的性能指标</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left)">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wipe(left)">
                                      <p:cBhvr>
                                        <p:cTn id="12" dur="5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wipe(left)">
                                      <p:cBhvr>
                                        <p:cTn id="17" dur="500"/>
                                        <p:tgtEl>
                                          <p:spTgt spid="256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5">
                                            <p:txEl>
                                              <p:charRg st="0" end="51"/>
                                            </p:txEl>
                                          </p:spTgt>
                                        </p:tgtEl>
                                        <p:attrNameLst>
                                          <p:attrName>style.visibility</p:attrName>
                                        </p:attrNameLst>
                                      </p:cBhvr>
                                      <p:to>
                                        <p:strVal val="visible"/>
                                      </p:to>
                                    </p:set>
                                    <p:animEffect transition="in" filter="wipe(left)">
                                      <p:cBhvr>
                                        <p:cTn id="22" dur="500"/>
                                        <p:tgtEl>
                                          <p:spTgt spid="25605">
                                            <p:txEl>
                                              <p:charRg st="0" end="5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5">
                                            <p:txEl>
                                              <p:charRg st="51" end="105"/>
                                            </p:txEl>
                                          </p:spTgt>
                                        </p:tgtEl>
                                        <p:attrNameLst>
                                          <p:attrName>style.visibility</p:attrName>
                                        </p:attrNameLst>
                                      </p:cBhvr>
                                      <p:to>
                                        <p:strVal val="visible"/>
                                      </p:to>
                                    </p:set>
                                    <p:animEffect transition="in" filter="wipe(left)">
                                      <p:cBhvr>
                                        <p:cTn id="27" dur="500"/>
                                        <p:tgtEl>
                                          <p:spTgt spid="25605">
                                            <p:txEl>
                                              <p:charRg st="51"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P spid="2560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xfrm>
            <a:off x="1582738" y="1125538"/>
            <a:ext cx="10361612" cy="574675"/>
          </a:xfrm>
          <a:gradFill rotWithShape="1">
            <a:gsLst>
              <a:gs pos="0">
                <a:schemeClr val="tx1"/>
              </a:gs>
              <a:gs pos="100000">
                <a:srgbClr val="006699"/>
              </a:gs>
            </a:gsLst>
            <a:lin ang="5400000" scaled="1"/>
            <a:tileRect/>
          </a:gradFill>
          <a:ln/>
        </p:spPr>
        <p:txBody>
          <a:bodyPr vert="horz" wrap="square" lIns="91428" tIns="45715" rIns="91428" bIns="45715" anchor="b" anchorCtr="0"/>
          <a:p>
            <a:pPr algn="l" eaLnBrk="1" hangingPunct="1"/>
            <a:r>
              <a:rPr lang="zh-CN" altLang="en-US" sz="3200" b="1" dirty="0">
                <a:solidFill>
                  <a:srgbClr val="FFFF00"/>
                </a:solidFill>
              </a:rPr>
              <a:t>一、检测器的性能指标</a:t>
            </a:r>
            <a:endParaRPr lang="zh-CN" altLang="en-US" sz="3200" b="1" dirty="0">
              <a:solidFill>
                <a:srgbClr val="FFFF00"/>
              </a:solidFill>
            </a:endParaRPr>
          </a:p>
        </p:txBody>
      </p:sp>
      <p:sp>
        <p:nvSpPr>
          <p:cNvPr id="28674" name="Rectangle 3"/>
          <p:cNvSpPr>
            <a:spLocks noGrp="1"/>
          </p:cNvSpPr>
          <p:nvPr>
            <p:ph type="body"/>
          </p:nvPr>
        </p:nvSpPr>
        <p:spPr>
          <a:xfrm>
            <a:off x="814388" y="2205038"/>
            <a:ext cx="10361612" cy="4267200"/>
          </a:xfrm>
          <a:ln/>
        </p:spPr>
        <p:txBody>
          <a:bodyPr vert="horz" wrap="square" lIns="91428" tIns="45715" rIns="91428" bIns="45715" anchor="t" anchorCtr="0"/>
          <a:p>
            <a:pPr eaLnBrk="1" hangingPunct="1">
              <a:lnSpc>
                <a:spcPct val="120000"/>
              </a:lnSpc>
              <a:buNone/>
            </a:pPr>
            <a:r>
              <a:rPr lang="en-US" altLang="zh-CN" sz="2800" b="1" dirty="0"/>
              <a:t>3.</a:t>
            </a:r>
            <a:r>
              <a:rPr lang="zh-CN" altLang="en-US" sz="2800" b="1" dirty="0"/>
              <a:t>检测限（</a:t>
            </a:r>
            <a:r>
              <a:rPr lang="en-US" altLang="zh-CN" sz="2800" b="1" dirty="0"/>
              <a:t>detectability</a:t>
            </a:r>
            <a:r>
              <a:rPr lang="zh-CN" altLang="en-US" sz="2800" b="1" dirty="0"/>
              <a:t>；</a:t>
            </a:r>
            <a:r>
              <a:rPr lang="en-US" altLang="zh-CN" sz="2800" b="1" dirty="0"/>
              <a:t>D</a:t>
            </a:r>
            <a:r>
              <a:rPr lang="zh-CN" altLang="en-US" sz="2800" b="1" dirty="0"/>
              <a:t>）</a:t>
            </a:r>
            <a:endParaRPr lang="zh-CN" altLang="en-US" sz="2800" b="1" dirty="0"/>
          </a:p>
          <a:p>
            <a:pPr lvl="1" eaLnBrk="1" hangingPunct="1">
              <a:lnSpc>
                <a:spcPct val="120000"/>
              </a:lnSpc>
              <a:spcBef>
                <a:spcPct val="50000"/>
              </a:spcBef>
            </a:pPr>
            <a:r>
              <a:rPr lang="zh-CN" altLang="en-US" sz="2400" b="1" dirty="0"/>
              <a:t>某组分的峰高恰为</a:t>
            </a:r>
            <a:r>
              <a:rPr lang="zh-CN" altLang="en-US" sz="2400" b="1" dirty="0">
                <a:solidFill>
                  <a:srgbClr val="000099"/>
                </a:solidFill>
              </a:rPr>
              <a:t>噪音的两倍（</a:t>
            </a:r>
            <a:r>
              <a:rPr lang="en-US" altLang="zh-CN" sz="2400" b="1" dirty="0">
                <a:solidFill>
                  <a:srgbClr val="000099"/>
                </a:solidFill>
              </a:rPr>
              <a:t>2N</a:t>
            </a:r>
            <a:r>
              <a:rPr lang="zh-CN" altLang="en-US" sz="2400" b="1" dirty="0">
                <a:solidFill>
                  <a:srgbClr val="000099"/>
                </a:solidFill>
              </a:rPr>
              <a:t>）</a:t>
            </a:r>
            <a:r>
              <a:rPr lang="zh-CN" altLang="en-US" sz="2400" b="1" dirty="0"/>
              <a:t>时，单位时间内载气引入检测器中该组分的质量（</a:t>
            </a:r>
            <a:r>
              <a:rPr lang="en-US" altLang="zh-CN" sz="2400" b="1" dirty="0"/>
              <a:t>g/s</a:t>
            </a:r>
            <a:r>
              <a:rPr lang="zh-CN" altLang="en-US" sz="2400" b="1" dirty="0"/>
              <a:t>），或单位体积载气中所含该组分的量（</a:t>
            </a:r>
            <a:r>
              <a:rPr lang="en-US" altLang="zh-CN" sz="2400" b="1" dirty="0"/>
              <a:t>mg/ml</a:t>
            </a:r>
            <a:r>
              <a:rPr lang="zh-CN" altLang="en-US" sz="2400" b="1" dirty="0"/>
              <a:t>）。 	</a:t>
            </a:r>
            <a:endParaRPr lang="zh-CN" altLang="en-US" sz="2400" b="1" dirty="0">
              <a:solidFill>
                <a:srgbClr val="00FF00"/>
              </a:solidFill>
            </a:endParaRPr>
          </a:p>
          <a:p>
            <a:pPr lvl="1" eaLnBrk="1" hangingPunct="1">
              <a:lnSpc>
                <a:spcPct val="120000"/>
              </a:lnSpc>
              <a:spcBef>
                <a:spcPct val="50000"/>
              </a:spcBef>
            </a:pPr>
            <a:r>
              <a:rPr lang="zh-CN" altLang="en-US" sz="2400" b="1" dirty="0"/>
              <a:t>检测限越小，检测器的性能越好。与灵敏度和噪音的关系如下： </a:t>
            </a:r>
            <a:endParaRPr lang="zh-CN" altLang="en-US" sz="2400" b="1" dirty="0"/>
          </a:p>
        </p:txBody>
      </p:sp>
      <p:sp>
        <p:nvSpPr>
          <p:cNvPr id="28675" name="Rectangle 4"/>
          <p:cNvSpPr/>
          <p:nvPr/>
        </p:nvSpPr>
        <p:spPr>
          <a:xfrm>
            <a:off x="4559300" y="5373688"/>
            <a:ext cx="1833563" cy="519112"/>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en-US" altLang="zh-CN" sz="2800" b="1" dirty="0">
                <a:solidFill>
                  <a:srgbClr val="000099"/>
                </a:solidFill>
                <a:latin typeface="Times New Roman" panose="02020603050405020304" pitchFamily="18" charset="0"/>
                <a:ea typeface="宋体" panose="02010600030101010101" pitchFamily="2" charset="-122"/>
              </a:rPr>
              <a:t>D=2N/S</a:t>
            </a:r>
            <a:endParaRPr lang="en-US" altLang="zh-CN" sz="2800" b="1" dirty="0">
              <a:solidFill>
                <a:srgbClr val="000099"/>
              </a:solidFill>
              <a:latin typeface="Times New Roman" panose="02020603050405020304" pitchFamily="18"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xfrm>
            <a:off x="477838" y="620713"/>
            <a:ext cx="11712575" cy="990600"/>
          </a:xfrm>
          <a:gradFill rotWithShape="1">
            <a:gsLst>
              <a:gs pos="0">
                <a:schemeClr val="tx1"/>
              </a:gs>
              <a:gs pos="100000">
                <a:srgbClr val="006699"/>
              </a:gs>
            </a:gsLst>
            <a:lin ang="5400000" scaled="1"/>
            <a:tileRect/>
          </a:gradFill>
          <a:ln/>
        </p:spPr>
        <p:txBody>
          <a:bodyPr vert="horz" wrap="square" lIns="91428" tIns="45715" rIns="91428" bIns="45715" anchor="b" anchorCtr="0"/>
          <a:p>
            <a:pPr algn="l" eaLnBrk="1" hangingPunct="1"/>
            <a:r>
              <a:rPr lang="zh-CN" altLang="en-US" sz="3200" b="1" dirty="0">
                <a:solidFill>
                  <a:srgbClr val="FFFF00"/>
                </a:solidFill>
              </a:rPr>
              <a:t>二、热导检测器</a:t>
            </a:r>
            <a:br>
              <a:rPr lang="zh-CN" altLang="en-US" sz="3200" b="1" dirty="0">
                <a:solidFill>
                  <a:srgbClr val="FFFF00"/>
                </a:solidFill>
              </a:rPr>
            </a:br>
            <a:r>
              <a:rPr lang="zh-CN" altLang="en-US" sz="3200" b="1" dirty="0">
                <a:solidFill>
                  <a:srgbClr val="FFFF00"/>
                </a:solidFill>
              </a:rPr>
              <a:t>（</a:t>
            </a:r>
            <a:r>
              <a:rPr lang="en-US" altLang="zh-CN" sz="3200" b="1" dirty="0">
                <a:solidFill>
                  <a:srgbClr val="FFFF00"/>
                </a:solidFill>
              </a:rPr>
              <a:t>thermal conductivity detector</a:t>
            </a:r>
            <a:r>
              <a:rPr lang="zh-CN" altLang="en-US" sz="3200" b="1" dirty="0">
                <a:solidFill>
                  <a:srgbClr val="FFFF00"/>
                </a:solidFill>
              </a:rPr>
              <a:t>；</a:t>
            </a:r>
            <a:r>
              <a:rPr lang="en-US" altLang="zh-CN" sz="3200" b="1" dirty="0">
                <a:solidFill>
                  <a:srgbClr val="FFFF00"/>
                </a:solidFill>
              </a:rPr>
              <a:t>TCD</a:t>
            </a:r>
            <a:r>
              <a:rPr lang="zh-CN" altLang="en-US" sz="3200" b="1" dirty="0">
                <a:solidFill>
                  <a:srgbClr val="FFFF00"/>
                </a:solidFill>
              </a:rPr>
              <a:t>）</a:t>
            </a:r>
            <a:endParaRPr lang="zh-CN" altLang="en-US" sz="3200" b="1" dirty="0">
              <a:solidFill>
                <a:srgbClr val="FFFF00"/>
              </a:solidFill>
            </a:endParaRPr>
          </a:p>
        </p:txBody>
      </p:sp>
      <p:sp>
        <p:nvSpPr>
          <p:cNvPr id="27651" name="Rectangle 3"/>
          <p:cNvSpPr>
            <a:spLocks noGrp="1"/>
          </p:cNvSpPr>
          <p:nvPr>
            <p:ph type="body" sz="half"/>
          </p:nvPr>
        </p:nvSpPr>
        <p:spPr>
          <a:xfrm>
            <a:off x="1008063" y="2349500"/>
            <a:ext cx="10750550" cy="576263"/>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buNone/>
            </a:pPr>
            <a:r>
              <a:rPr lang="zh-CN" altLang="en-US" sz="2800" b="1" dirty="0"/>
              <a:t>测定原理：利用组分与载气的热导率之差</a:t>
            </a:r>
            <a:endParaRPr lang="zh-CN" altLang="en-US" sz="2800" b="1" dirty="0"/>
          </a:p>
        </p:txBody>
      </p:sp>
      <p:sp>
        <p:nvSpPr>
          <p:cNvPr id="29699" name="Rectangle 4"/>
          <p:cNvSpPr/>
          <p:nvPr/>
        </p:nvSpPr>
        <p:spPr>
          <a:xfrm>
            <a:off x="431800" y="1844675"/>
            <a:ext cx="10361613" cy="1033463"/>
          </a:xfrm>
          <a:prstGeom prst="rect">
            <a:avLst/>
          </a:prstGeom>
          <a:noFill/>
          <a:ln w="9525">
            <a:noFill/>
          </a:ln>
        </p:spPr>
        <p:txBody>
          <a:bodyPr lIns="91428" tIns="45715" rIns="91428" bIns="45715" anchor="b" anchorCtr="0"/>
          <a:p>
            <a:pPr>
              <a:buClrTx/>
              <a:buFontTx/>
            </a:pPr>
            <a:endParaRPr lang="zh-CN" altLang="en-US" sz="3200" b="1" dirty="0">
              <a:latin typeface="Times New Roman" panose="02020603050405020304" pitchFamily="18" charset="0"/>
              <a:ea typeface="隶书" pitchFamily="49" charset="-122"/>
            </a:endParaRPr>
          </a:p>
        </p:txBody>
      </p:sp>
      <p:graphicFrame>
        <p:nvGraphicFramePr>
          <p:cNvPr id="27653" name="Object 5">
            <a:hlinkClick r:id="rId1" action="ppaction://program"/>
          </p:cNvPr>
          <p:cNvGraphicFramePr>
            <a:graphicFrameLocks noGrp="1" noChangeAspect="1"/>
          </p:cNvGraphicFramePr>
          <p:nvPr>
            <p:ph sz="half" idx="4294967295"/>
          </p:nvPr>
        </p:nvGraphicFramePr>
        <p:xfrm>
          <a:off x="6396038" y="3613150"/>
          <a:ext cx="5199062" cy="1147763"/>
        </p:xfrm>
        <a:graphic>
          <a:graphicData uri="http://schemas.openxmlformats.org/presentationml/2006/ole">
            <mc:AlternateContent xmlns:mc="http://schemas.openxmlformats.org/markup-compatibility/2006">
              <mc:Choice xmlns:v="urn:schemas-microsoft-com:vml" Requires="v">
                <p:oleObj spid="_x0000_s3094" name="" r:id="rId2" imgW="5457825" imgH="1743075" progId="Paint.Picture">
                  <p:embed/>
                </p:oleObj>
              </mc:Choice>
              <mc:Fallback>
                <p:oleObj name="" r:id="rId2" imgW="5457825" imgH="1743075" progId="Paint.Picture">
                  <p:embed/>
                  <p:pic>
                    <p:nvPicPr>
                      <p:cNvPr id="0" name="图片 3093"/>
                      <p:cNvPicPr/>
                      <p:nvPr/>
                    </p:nvPicPr>
                    <p:blipFill>
                      <a:blip r:embed="rId3"/>
                      <a:stretch>
                        <a:fillRect/>
                      </a:stretch>
                    </p:blipFill>
                    <p:spPr>
                      <a:xfrm>
                        <a:off x="6396038" y="3613150"/>
                        <a:ext cx="5199062" cy="1147763"/>
                      </a:xfrm>
                      <a:prstGeom prst="rect">
                        <a:avLst/>
                      </a:prstGeom>
                      <a:noFill/>
                      <a:ln w="57150">
                        <a:solidFill>
                          <a:srgbClr val="00FFCC"/>
                        </a:solidFill>
                        <a:miter/>
                      </a:ln>
                    </p:spPr>
                  </p:pic>
                </p:oleObj>
              </mc:Fallback>
            </mc:AlternateContent>
          </a:graphicData>
        </a:graphic>
      </p:graphicFrame>
      <p:sp>
        <p:nvSpPr>
          <p:cNvPr id="27654" name="Rectangle 6"/>
          <p:cNvSpPr/>
          <p:nvPr/>
        </p:nvSpPr>
        <p:spPr>
          <a:xfrm>
            <a:off x="1103313" y="3213100"/>
            <a:ext cx="1552575" cy="519113"/>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构造</a:t>
            </a:r>
            <a:endParaRPr lang="zh-CN" altLang="en-US" sz="2800" b="1" dirty="0">
              <a:latin typeface="Times New Roman" panose="02020603050405020304" pitchFamily="18" charset="0"/>
              <a:ea typeface="宋体" panose="02010600030101010101" pitchFamily="2" charset="-122"/>
            </a:endParaRPr>
          </a:p>
        </p:txBody>
      </p:sp>
      <p:sp>
        <p:nvSpPr>
          <p:cNvPr id="27655" name="Rectangle 7"/>
          <p:cNvSpPr/>
          <p:nvPr/>
        </p:nvSpPr>
        <p:spPr>
          <a:xfrm>
            <a:off x="1487488" y="4076700"/>
            <a:ext cx="4319587" cy="2355850"/>
          </a:xfrm>
          <a:prstGeom prst="rect">
            <a:avLst/>
          </a:prstGeom>
          <a:noFill/>
          <a:ln w="9525">
            <a:noFill/>
          </a:ln>
        </p:spPr>
        <p:txBody>
          <a:bodyPr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b="1" dirty="0">
                <a:solidFill>
                  <a:srgbClr val="FF0066"/>
                </a:solidFill>
                <a:latin typeface="Times New Roman" panose="02020603050405020304" pitchFamily="18" charset="0"/>
                <a:ea typeface="宋体" panose="02010600030101010101" pitchFamily="2" charset="-122"/>
              </a:rPr>
              <a:t>池体</a:t>
            </a:r>
            <a:r>
              <a:rPr lang="zh-CN" altLang="en-US" b="1" dirty="0">
                <a:solidFill>
                  <a:srgbClr val="0000CC"/>
                </a:solidFill>
                <a:latin typeface="Times New Roman" panose="02020603050405020304" pitchFamily="18" charset="0"/>
                <a:ea typeface="宋体" panose="02010600030101010101" pitchFamily="2" charset="-122"/>
              </a:rPr>
              <a:t>（一般用不锈钢制成）</a:t>
            </a:r>
            <a:endParaRPr lang="zh-CN" altLang="en-US" b="1" dirty="0">
              <a:solidFill>
                <a:srgbClr val="0000CC"/>
              </a:solidFill>
              <a:latin typeface="Times New Roman" panose="02020603050405020304" pitchFamily="18" charset="0"/>
              <a:ea typeface="宋体" panose="02010600030101010101" pitchFamily="2" charset="-122"/>
            </a:endParaRPr>
          </a:p>
          <a:p>
            <a:pPr marL="342900" indent="-342900" algn="just">
              <a:spcBef>
                <a:spcPct val="20000"/>
              </a:spcBef>
              <a:buClr>
                <a:schemeClr val="tx2"/>
              </a:buClr>
              <a:buSzPct val="75000"/>
              <a:buFont typeface="Wingdings" panose="05000000000000000000" pitchFamily="2" charset="2"/>
            </a:pPr>
            <a:r>
              <a:rPr lang="zh-CN" altLang="en-US" b="1" dirty="0">
                <a:solidFill>
                  <a:srgbClr val="FF0066"/>
                </a:solidFill>
                <a:latin typeface="Times New Roman" panose="02020603050405020304" pitchFamily="18" charset="0"/>
                <a:ea typeface="宋体" panose="02010600030101010101" pitchFamily="2" charset="-122"/>
              </a:rPr>
              <a:t>热敏元件</a:t>
            </a:r>
            <a:r>
              <a:rPr lang="zh-CN" altLang="en-US" b="1" dirty="0">
                <a:solidFill>
                  <a:srgbClr val="0000CC"/>
                </a:solidFill>
                <a:latin typeface="Times New Roman" panose="02020603050405020304" pitchFamily="18" charset="0"/>
                <a:ea typeface="宋体" panose="02010600030101010101" pitchFamily="2" charset="-122"/>
              </a:rPr>
              <a:t>：电阻率高、电阻温度系数大、且价廉易加工的钨丝制成。</a:t>
            </a:r>
            <a:endParaRPr lang="zh-CN" altLang="en-US" b="1" dirty="0">
              <a:solidFill>
                <a:srgbClr val="0000CC"/>
              </a:solidFill>
              <a:latin typeface="Times New Roman" panose="02020603050405020304" pitchFamily="18" charset="0"/>
              <a:ea typeface="宋体" panose="02010600030101010101" pitchFamily="2" charset="-122"/>
            </a:endParaRPr>
          </a:p>
        </p:txBody>
      </p:sp>
      <p:sp>
        <p:nvSpPr>
          <p:cNvPr id="27656" name="AutoShape 8"/>
          <p:cNvSpPr/>
          <p:nvPr/>
        </p:nvSpPr>
        <p:spPr bwMode="auto">
          <a:xfrm>
            <a:off x="1390650" y="4076700"/>
            <a:ext cx="95250" cy="1295400"/>
          </a:xfrm>
          <a:prstGeom prst="leftBrace">
            <a:avLst>
              <a:gd name="adj1" fmla="val 113333"/>
              <a:gd name="adj2" fmla="val 50000"/>
            </a:avLst>
          </a:prstGeom>
          <a:noFill/>
          <a:ln w="22225">
            <a:solidFill>
              <a:schemeClr val="tx1"/>
            </a:solidFill>
            <a:round/>
          </a:ln>
          <a:extLst>
            <a:ext uri="{909E8E84-426E-40DD-AFC4-6F175D3DCCD1}">
              <a14:hiddenFill xmlns:a14="http://schemas.microsoft.com/office/drawing/2010/main">
                <a:solidFill>
                  <a:srgbClr val="FFFFFF"/>
                </a:solidFill>
              </a14:hiddenFill>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2" name="Group 9"/>
          <p:cNvGrpSpPr/>
          <p:nvPr/>
        </p:nvGrpSpPr>
        <p:grpSpPr>
          <a:xfrm>
            <a:off x="0" y="3573463"/>
            <a:ext cx="1295400" cy="1800225"/>
            <a:chOff x="0" y="2251"/>
            <a:chExt cx="612" cy="1134"/>
          </a:xfrm>
        </p:grpSpPr>
        <p:sp>
          <p:nvSpPr>
            <p:cNvPr id="218122" name="Text Box 10"/>
            <p:cNvSpPr txBox="1">
              <a:spLocks noChangeArrowheads="1"/>
            </p:cNvSpPr>
            <p:nvPr/>
          </p:nvSpPr>
          <p:spPr bwMode="auto">
            <a:xfrm>
              <a:off x="0" y="2251"/>
              <a:ext cx="590"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p>
              <a:pPr marL="457200" marR="0" lvl="1" indent="0" algn="just" defTabSz="914400" rtl="0" eaLnBrk="1" fontAlgn="base" latinLnBrk="0" hangingPunct="1">
                <a:lnSpc>
                  <a:spcPct val="100000"/>
                </a:lnSpc>
                <a:spcBef>
                  <a:spcPct val="50000"/>
                </a:spcBef>
                <a:spcAft>
                  <a:spcPct val="0"/>
                </a:spcAft>
                <a:buClr>
                  <a:schemeClr val="tx2"/>
                </a:buClr>
                <a:buSzPct val="75000"/>
                <a:buFont typeface="Wingdings" panose="05000000000000000000" pitchFamily="2" charset="2"/>
                <a:buNone/>
                <a:defRPr/>
              </a:pPr>
              <a:r>
                <a:rPr kumimoji="1" lang="en-US" altLang="zh-CN" sz="28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热导池</a:t>
              </a:r>
              <a:endParaRPr kumimoji="1"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18123" name="Rectangle 11"/>
            <p:cNvSpPr>
              <a:spLocks noChangeArrowheads="1"/>
            </p:cNvSpPr>
            <p:nvPr/>
          </p:nvSpPr>
          <p:spPr bwMode="auto">
            <a:xfrm>
              <a:off x="295" y="2523"/>
              <a:ext cx="317" cy="862"/>
            </a:xfrm>
            <a:prstGeom prst="rect">
              <a:avLst/>
            </a:prstGeom>
            <a:noFill/>
            <a:ln w="25400" algn="ctr">
              <a:solidFill>
                <a:schemeClr val="hlink"/>
              </a:solidFill>
              <a:miter lim="800000"/>
            </a:ln>
            <a:extLst>
              <a:ext uri="{909E8E84-426E-40DD-AFC4-6F175D3DCCD1}">
                <a14:hiddenFill xmlns:a14="http://schemas.microsoft.com/office/drawing/2010/main">
                  <a:solidFill>
                    <a:srgbClr val="FFFFFF"/>
                  </a:solidFill>
                </a14:hiddenFill>
              </a:ext>
            </a:extLst>
          </p:spPr>
          <p:txBody>
            <a:bodyPr wrap="none" lIns="91428" tIns="45715" rIns="91428" bIns="45715" anchor="ct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grpSp>
      <p:sp>
        <p:nvSpPr>
          <p:cNvPr id="27658" name="AutoShape 12"/>
          <p:cNvSpPr>
            <a:spLocks noChangeArrowheads="1"/>
          </p:cNvSpPr>
          <p:nvPr/>
        </p:nvSpPr>
        <p:spPr bwMode="auto">
          <a:xfrm>
            <a:off x="5807075" y="5300663"/>
            <a:ext cx="2881313" cy="936625"/>
          </a:xfrm>
          <a:prstGeom prst="wedgeRoundRectCallout">
            <a:avLst>
              <a:gd name="adj1" fmla="val -3565"/>
              <a:gd name="adj2" fmla="val -211185"/>
              <a:gd name="adj3" fmla="val 16667"/>
            </a:avLst>
          </a:prstGeom>
          <a:noFill/>
          <a:ln w="25400" algn="ctr">
            <a:solidFill>
              <a:srgbClr val="00FF00"/>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参考臂</a:t>
            </a:r>
            <a:endPar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接在色谱柱前，只通载气，电阻</a:t>
            </a:r>
            <a:r>
              <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R</a:t>
            </a:r>
            <a:r>
              <a:rPr kumimoji="1" lang="en-US" altLang="zh-CN" sz="1600" b="1" i="0" u="none" strike="noStrike" kern="1200" cap="none" spc="0" normalizeH="0" baseline="-2500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2</a:t>
            </a:r>
            <a:r>
              <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27659" name="AutoShape 13"/>
          <p:cNvSpPr>
            <a:spLocks noChangeArrowheads="1"/>
          </p:cNvSpPr>
          <p:nvPr/>
        </p:nvSpPr>
        <p:spPr bwMode="auto">
          <a:xfrm>
            <a:off x="8783638" y="5805488"/>
            <a:ext cx="3406775" cy="936625"/>
          </a:xfrm>
          <a:prstGeom prst="wedgeRoundRectCallout">
            <a:avLst>
              <a:gd name="adj1" fmla="val -42176"/>
              <a:gd name="adj2" fmla="val -169662"/>
              <a:gd name="adj3" fmla="val 16667"/>
            </a:avLst>
          </a:prstGeom>
          <a:noFill/>
          <a:ln w="25400" algn="ctr">
            <a:solidFill>
              <a:srgbClr val="00FF00"/>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测量臂</a:t>
            </a:r>
            <a:endPar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接在色谱柱后，通样品气和载气，电阻</a:t>
            </a:r>
            <a:r>
              <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R</a:t>
            </a:r>
            <a:r>
              <a:rPr kumimoji="1" lang="en-US" altLang="zh-CN" sz="1600" b="1" i="0" u="none" strike="noStrike" kern="1200" cap="none" spc="0" normalizeH="0" baseline="-2500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a:t>
            </a:r>
            <a:r>
              <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1" lang="en-US" altLang="zh-CN" sz="1600" b="1" i="0" u="none" strike="noStrike" kern="1200" cap="none" spc="0" normalizeH="0" baseline="0" noProof="0" smtClean="0">
              <a:ln>
                <a:noFill/>
              </a:ln>
              <a:solidFill>
                <a:srgbClr val="99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1">
                                            <p:txEl>
                                              <p:charRg st="0" end="19"/>
                                            </p:txEl>
                                          </p:spTgt>
                                        </p:tgtEl>
                                        <p:attrNameLst>
                                          <p:attrName>style.visibility</p:attrName>
                                        </p:attrNameLst>
                                      </p:cBhvr>
                                      <p:to>
                                        <p:strVal val="visible"/>
                                      </p:to>
                                    </p:set>
                                    <p:animEffect transition="in" filter="slide(fromBottom)">
                                      <p:cBhvr>
                                        <p:cTn id="7" dur="500"/>
                                        <p:tgtEl>
                                          <p:spTgt spid="27651">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slide(fromLeft)">
                                      <p:cBhvr>
                                        <p:cTn id="12" dur="500"/>
                                        <p:tgtEl>
                                          <p:spTgt spid="27654"/>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barn(outVertical)">
                                      <p:cBhvr>
                                        <p:cTn id="16" dur="500"/>
                                        <p:tgtEl>
                                          <p:spTgt spid="2765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00000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wipe(up)">
                                      <p:cBhvr>
                                        <p:cTn id="27" dur="500"/>
                                        <p:tgtEl>
                                          <p:spTgt spid="2765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655"/>
                                        </p:tgtEl>
                                        <p:attrNameLst>
                                          <p:attrName>style.visibility</p:attrName>
                                        </p:attrNameLst>
                                      </p:cBhvr>
                                      <p:to>
                                        <p:strVal val="visible"/>
                                      </p:to>
                                    </p:set>
                                    <p:animEffect transition="in" filter="wipe(up)">
                                      <p:cBhvr>
                                        <p:cTn id="30" dur="500"/>
                                        <p:tgtEl>
                                          <p:spTgt spid="2765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658"/>
                                        </p:tgtEl>
                                        <p:attrNameLst>
                                          <p:attrName>style.visibility</p:attrName>
                                        </p:attrNameLst>
                                      </p:cBhvr>
                                      <p:to>
                                        <p:strVal val="visible"/>
                                      </p:to>
                                    </p:set>
                                    <p:anim calcmode="lin" valueType="num">
                                      <p:cBhvr>
                                        <p:cTn id="35" dur="1000" fill="hold"/>
                                        <p:tgtEl>
                                          <p:spTgt spid="27658"/>
                                        </p:tgtEl>
                                        <p:attrNameLst>
                                          <p:attrName>ppt_w</p:attrName>
                                        </p:attrNameLst>
                                      </p:cBhvr>
                                      <p:tavLst>
                                        <p:tav tm="0">
                                          <p:val>
                                            <p:strVal val="#ppt_w*0.70"/>
                                          </p:val>
                                        </p:tav>
                                        <p:tav tm="100000">
                                          <p:val>
                                            <p:strVal val="#ppt_w"/>
                                          </p:val>
                                        </p:tav>
                                      </p:tavLst>
                                    </p:anim>
                                    <p:anim calcmode="lin" valueType="num">
                                      <p:cBhvr>
                                        <p:cTn id="36" dur="1000" fill="hold"/>
                                        <p:tgtEl>
                                          <p:spTgt spid="27658"/>
                                        </p:tgtEl>
                                        <p:attrNameLst>
                                          <p:attrName>ppt_h</p:attrName>
                                        </p:attrNameLst>
                                      </p:cBhvr>
                                      <p:tavLst>
                                        <p:tav tm="0">
                                          <p:val>
                                            <p:strVal val="#ppt_h"/>
                                          </p:val>
                                        </p:tav>
                                        <p:tav tm="100000">
                                          <p:val>
                                            <p:strVal val="#ppt_h"/>
                                          </p:val>
                                        </p:tav>
                                      </p:tavLst>
                                    </p:anim>
                                    <p:animEffect transition="in" filter="fade">
                                      <p:cBhvr>
                                        <p:cTn id="37" dur="1000"/>
                                        <p:tgtEl>
                                          <p:spTgt spid="2765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7659"/>
                                        </p:tgtEl>
                                        <p:attrNameLst>
                                          <p:attrName>style.visibility</p:attrName>
                                        </p:attrNameLst>
                                      </p:cBhvr>
                                      <p:to>
                                        <p:strVal val="visible"/>
                                      </p:to>
                                    </p:set>
                                    <p:anim calcmode="lin" valueType="num">
                                      <p:cBhvr>
                                        <p:cTn id="42" dur="1000" fill="hold"/>
                                        <p:tgtEl>
                                          <p:spTgt spid="27659"/>
                                        </p:tgtEl>
                                        <p:attrNameLst>
                                          <p:attrName>ppt_w</p:attrName>
                                        </p:attrNameLst>
                                      </p:cBhvr>
                                      <p:tavLst>
                                        <p:tav tm="0">
                                          <p:val>
                                            <p:strVal val="#ppt_w*0.70"/>
                                          </p:val>
                                        </p:tav>
                                        <p:tav tm="100000">
                                          <p:val>
                                            <p:strVal val="#ppt_w"/>
                                          </p:val>
                                        </p:tav>
                                      </p:tavLst>
                                    </p:anim>
                                    <p:anim calcmode="lin" valueType="num">
                                      <p:cBhvr>
                                        <p:cTn id="43" dur="1000" fill="hold"/>
                                        <p:tgtEl>
                                          <p:spTgt spid="27659"/>
                                        </p:tgtEl>
                                        <p:attrNameLst>
                                          <p:attrName>ppt_h</p:attrName>
                                        </p:attrNameLst>
                                      </p:cBhvr>
                                      <p:tavLst>
                                        <p:tav tm="0">
                                          <p:val>
                                            <p:strVal val="#ppt_h"/>
                                          </p:val>
                                        </p:tav>
                                        <p:tav tm="100000">
                                          <p:val>
                                            <p:strVal val="#ppt_h"/>
                                          </p:val>
                                        </p:tav>
                                      </p:tavLst>
                                    </p:anim>
                                    <p:animEffect transition="in" filter="fade">
                                      <p:cBhvr>
                                        <p:cTn id="44" dur="10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4" grpId="0"/>
      <p:bldP spid="27655" grpId="0"/>
      <p:bldP spid="27656" grpId="0" animBg="1"/>
      <p:bldP spid="27658" grpId="0" animBg="1"/>
      <p:bldP spid="276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2"/>
          <p:cNvSpPr>
            <a:spLocks noGrp="1"/>
          </p:cNvSpPr>
          <p:nvPr>
            <p:ph type="title"/>
          </p:nvPr>
        </p:nvSpPr>
        <p:spPr>
          <a:xfrm>
            <a:off x="1103313" y="836613"/>
            <a:ext cx="10731500" cy="576262"/>
          </a:xfrm>
          <a:gradFill rotWithShape="1">
            <a:gsLst>
              <a:gs pos="0">
                <a:schemeClr val="tx1"/>
              </a:gs>
              <a:gs pos="100000">
                <a:srgbClr val="006699"/>
              </a:gs>
            </a:gsLst>
            <a:lin ang="5400000" scaled="1"/>
            <a:tileRect/>
          </a:gradFill>
          <a:ln/>
        </p:spPr>
        <p:txBody>
          <a:bodyPr vert="horz" wrap="square" lIns="91428" tIns="45715" rIns="91428" bIns="45715" anchor="b" anchorCtr="0"/>
          <a:p>
            <a:pPr algn="l" eaLnBrk="1" hangingPunct="1"/>
            <a:r>
              <a:rPr lang="zh-CN" altLang="en-US" sz="3200" b="1" dirty="0">
                <a:solidFill>
                  <a:srgbClr val="FFFF00"/>
                </a:solidFill>
              </a:rPr>
              <a:t>二、热导检测器</a:t>
            </a:r>
            <a:r>
              <a:rPr lang="en-US" altLang="zh-CN" sz="3200" b="1" dirty="0">
                <a:solidFill>
                  <a:srgbClr val="FFFF00"/>
                </a:solidFill>
              </a:rPr>
              <a:t>(TCD)</a:t>
            </a:r>
            <a:endParaRPr lang="en-US" altLang="zh-CN" sz="3200" b="1" dirty="0">
              <a:solidFill>
                <a:srgbClr val="FFFF00"/>
              </a:solidFill>
            </a:endParaRPr>
          </a:p>
        </p:txBody>
      </p:sp>
      <p:sp>
        <p:nvSpPr>
          <p:cNvPr id="28675" name="Rectangle 3"/>
          <p:cNvSpPr>
            <a:spLocks noGrp="1"/>
          </p:cNvSpPr>
          <p:nvPr>
            <p:ph type="body" sz="half"/>
          </p:nvPr>
        </p:nvSpPr>
        <p:spPr>
          <a:xfrm>
            <a:off x="5133975" y="2924175"/>
            <a:ext cx="5616575" cy="430213"/>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buNone/>
            </a:pPr>
            <a:r>
              <a:rPr lang="en-US" altLang="zh-CN" sz="2400" b="1" dirty="0"/>
              <a:t>1</a:t>
            </a:r>
            <a:r>
              <a:rPr lang="zh-CN" altLang="en-US" sz="2400" b="1" dirty="0"/>
              <a:t>）进样前：两臂均通载气时</a:t>
            </a:r>
            <a:endParaRPr lang="zh-CN" altLang="en-US" sz="2400" b="1" dirty="0"/>
          </a:p>
        </p:txBody>
      </p:sp>
      <p:sp>
        <p:nvSpPr>
          <p:cNvPr id="28676" name="Rectangle 4"/>
          <p:cNvSpPr>
            <a:spLocks noGrp="1"/>
          </p:cNvSpPr>
          <p:nvPr>
            <p:ph type="body" sz="half"/>
          </p:nvPr>
        </p:nvSpPr>
        <p:spPr>
          <a:xfrm>
            <a:off x="4775200" y="4508500"/>
            <a:ext cx="7415213" cy="91440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buNone/>
            </a:pPr>
            <a:r>
              <a:rPr lang="en-US" altLang="zh-CN" sz="2400" b="1" dirty="0"/>
              <a:t>  2</a:t>
            </a:r>
            <a:r>
              <a:rPr lang="zh-CN" altLang="en-US" sz="2400" b="1" dirty="0"/>
              <a:t>）进样后：测量臂通样品气体</a:t>
            </a:r>
            <a:r>
              <a:rPr lang="en-US" altLang="zh-CN" sz="2400" b="1" dirty="0"/>
              <a:t>+</a:t>
            </a:r>
            <a:r>
              <a:rPr lang="zh-CN" altLang="en-US" sz="2400" b="1" dirty="0"/>
              <a:t>载气</a:t>
            </a:r>
            <a:endParaRPr lang="zh-CN" altLang="en-US" sz="2400" b="1" dirty="0"/>
          </a:p>
          <a:p>
            <a:pPr lvl="0" algn="just" eaLnBrk="1" hangingPunct="1">
              <a:buNone/>
            </a:pPr>
            <a:r>
              <a:rPr lang="zh-CN" altLang="en-US" sz="2400" b="1" dirty="0"/>
              <a:t>                        参比臂通载气时</a:t>
            </a:r>
            <a:endParaRPr lang="zh-CN" altLang="en-US" sz="2400" b="1" dirty="0"/>
          </a:p>
        </p:txBody>
      </p:sp>
      <p:graphicFrame>
        <p:nvGraphicFramePr>
          <p:cNvPr id="28677" name="Object 5"/>
          <p:cNvGraphicFramePr>
            <a:graphicFrameLocks noChangeAspect="1"/>
          </p:cNvGraphicFramePr>
          <p:nvPr/>
        </p:nvGraphicFramePr>
        <p:xfrm>
          <a:off x="5614988" y="3429000"/>
          <a:ext cx="5838825" cy="971550"/>
        </p:xfrm>
        <a:graphic>
          <a:graphicData uri="http://schemas.openxmlformats.org/presentationml/2006/ole">
            <mc:AlternateContent xmlns:mc="http://schemas.openxmlformats.org/markup-compatibility/2006">
              <mc:Choice xmlns:v="urn:schemas-microsoft-com:vml" Requires="v">
                <p:oleObj spid="_x0000_s3096" name="" r:id="rId1" imgW="2616200" imgH="584200" progId="Equation.3">
                  <p:embed/>
                </p:oleObj>
              </mc:Choice>
              <mc:Fallback>
                <p:oleObj name="" r:id="rId1" imgW="2616200" imgH="584200" progId="Equation.3">
                  <p:embed/>
                  <p:pic>
                    <p:nvPicPr>
                      <p:cNvPr id="0" name="图片 3095"/>
                      <p:cNvPicPr/>
                      <p:nvPr/>
                    </p:nvPicPr>
                    <p:blipFill>
                      <a:blip r:embed="rId2">
                        <a:clrChange>
                          <a:clrFrom>
                            <a:srgbClr val="000000"/>
                          </a:clrFrom>
                          <a:clrTo>
                            <a:srgbClr val="000099"/>
                          </a:clrTo>
                        </a:clrChange>
                      </a:blip>
                      <a:stretch>
                        <a:fillRect/>
                      </a:stretch>
                    </p:blipFill>
                    <p:spPr>
                      <a:xfrm>
                        <a:off x="5614988" y="3429000"/>
                        <a:ext cx="5838825" cy="971550"/>
                      </a:xfrm>
                      <a:prstGeom prst="rect">
                        <a:avLst/>
                      </a:prstGeom>
                      <a:noFill/>
                      <a:ln w="38100">
                        <a:noFill/>
                        <a:miter/>
                      </a:ln>
                    </p:spPr>
                  </p:pic>
                </p:oleObj>
              </mc:Fallback>
            </mc:AlternateContent>
          </a:graphicData>
        </a:graphic>
      </p:graphicFrame>
      <p:graphicFrame>
        <p:nvGraphicFramePr>
          <p:cNvPr id="28678" name="Object 6"/>
          <p:cNvGraphicFramePr>
            <a:graphicFrameLocks noChangeAspect="1"/>
          </p:cNvGraphicFramePr>
          <p:nvPr/>
        </p:nvGraphicFramePr>
        <p:xfrm>
          <a:off x="5519738" y="5516563"/>
          <a:ext cx="5845175" cy="974725"/>
        </p:xfrm>
        <a:graphic>
          <a:graphicData uri="http://schemas.openxmlformats.org/presentationml/2006/ole">
            <mc:AlternateContent xmlns:mc="http://schemas.openxmlformats.org/markup-compatibility/2006">
              <mc:Choice xmlns:v="urn:schemas-microsoft-com:vml" Requires="v">
                <p:oleObj spid="_x0000_s3095" name="" r:id="rId3" imgW="2616200" imgH="584200" progId="Equation.3">
                  <p:embed/>
                </p:oleObj>
              </mc:Choice>
              <mc:Fallback>
                <p:oleObj name="" r:id="rId3" imgW="2616200" imgH="584200" progId="Equation.3">
                  <p:embed/>
                  <p:pic>
                    <p:nvPicPr>
                      <p:cNvPr id="0" name="图片 3094"/>
                      <p:cNvPicPr/>
                      <p:nvPr/>
                    </p:nvPicPr>
                    <p:blipFill>
                      <a:blip r:embed="rId4">
                        <a:clrChange>
                          <a:clrFrom>
                            <a:srgbClr val="000000"/>
                          </a:clrFrom>
                          <a:clrTo>
                            <a:srgbClr val="000099"/>
                          </a:clrTo>
                        </a:clrChange>
                      </a:blip>
                      <a:stretch>
                        <a:fillRect/>
                      </a:stretch>
                    </p:blipFill>
                    <p:spPr>
                      <a:xfrm>
                        <a:off x="5519738" y="5516563"/>
                        <a:ext cx="5845175" cy="974725"/>
                      </a:xfrm>
                      <a:prstGeom prst="rect">
                        <a:avLst/>
                      </a:prstGeom>
                      <a:noFill/>
                      <a:ln w="38100">
                        <a:noFill/>
                        <a:miter/>
                      </a:ln>
                    </p:spPr>
                  </p:pic>
                </p:oleObj>
              </mc:Fallback>
            </mc:AlternateContent>
          </a:graphicData>
        </a:graphic>
      </p:graphicFrame>
      <p:sp>
        <p:nvSpPr>
          <p:cNvPr id="28679" name="Rectangle 7"/>
          <p:cNvSpPr>
            <a:spLocks noChangeArrowheads="1"/>
          </p:cNvSpPr>
          <p:nvPr/>
        </p:nvSpPr>
        <p:spPr bwMode="auto">
          <a:xfrm>
            <a:off x="1008063" y="1916113"/>
            <a:ext cx="95075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0" lang="en-US" altLang="zh-CN"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en-US"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．检测原理</a:t>
            </a:r>
            <a:br>
              <a:rPr kumimoji="0" lang="zh-CN" altLang="en-US" sz="2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r>
              <a:rPr kumimoji="0" lang="zh-CN" altLang="en-US" sz="28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0" lang="zh-CN" altLang="en-US" sz="28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隶书" pitchFamily="49" charset="-122"/>
                <a:cs typeface="+mn-cs"/>
              </a:rPr>
              <a:t>依据组分与载气的热导率差别进行检测</a:t>
            </a:r>
            <a:endParaRPr kumimoji="0" lang="zh-CN" altLang="en-US" sz="28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隶书" pitchFamily="49" charset="-122"/>
              <a:cs typeface="+mn-cs"/>
            </a:endParaRPr>
          </a:p>
        </p:txBody>
      </p:sp>
      <p:pic>
        <p:nvPicPr>
          <p:cNvPr id="28680" name="Picture 8"/>
          <p:cNvPicPr>
            <a:picLocks noChangeAspect="1"/>
          </p:cNvPicPr>
          <p:nvPr/>
        </p:nvPicPr>
        <p:blipFill>
          <a:blip r:embed="rId5"/>
          <a:stretch>
            <a:fillRect/>
          </a:stretch>
        </p:blipFill>
        <p:spPr>
          <a:xfrm>
            <a:off x="144463" y="2924175"/>
            <a:ext cx="4530725" cy="3273425"/>
          </a:xfrm>
          <a:prstGeom prst="rect">
            <a:avLst/>
          </a:prstGeom>
          <a:noFill/>
          <a:ln w="9525">
            <a:noFill/>
          </a:ln>
        </p:spPr>
      </p:pic>
      <p:sp>
        <p:nvSpPr>
          <p:cNvPr id="28681" name="Rectangle 9"/>
          <p:cNvSpPr>
            <a:spLocks noChangeArrowheads="1"/>
          </p:cNvSpPr>
          <p:nvPr/>
        </p:nvSpPr>
        <p:spPr bwMode="auto">
          <a:xfrm>
            <a:off x="1295400" y="6165850"/>
            <a:ext cx="262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800" b="1" i="0" u="none" strike="noStrike" kern="1200" cap="none" spc="0" normalizeH="0" baseline="0" noProof="0" smtClean="0">
                <a:ln>
                  <a:noFill/>
                </a:ln>
                <a:solidFill>
                  <a:srgbClr val="CC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惠斯顿电桥</a:t>
            </a:r>
            <a:endParaRPr kumimoji="1" lang="zh-CN" altLang="en-US" sz="2800" b="1" i="0" u="none" strike="noStrike" kern="1200" cap="none" spc="0" normalizeH="0" baseline="0" noProof="0" smtClean="0">
              <a:ln>
                <a:noFill/>
              </a:ln>
              <a:solidFill>
                <a:srgbClr val="CC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checker dir="vert"/>
    <p:sndAc>
      <p:stSnd>
        <p:snd r:embed="rId6"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wipe(left)">
                                      <p:cBhvr>
                                        <p:cTn id="7" dur="500"/>
                                        <p:tgtEl>
                                          <p:spTgt spid="2868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86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28675">
                                            <p:txEl>
                                              <p:charRg st="0" end="14"/>
                                            </p:txEl>
                                          </p:spTgt>
                                        </p:tgtEl>
                                        <p:attrNameLst>
                                          <p:attrName>style.visibility</p:attrName>
                                        </p:attrNameLst>
                                      </p:cBhvr>
                                      <p:to>
                                        <p:strVal val="visible"/>
                                      </p:to>
                                    </p:set>
                                    <p:animEffect transition="in" filter="strips(upRight)">
                                      <p:cBhvr>
                                        <p:cTn id="15" dur="500"/>
                                        <p:tgtEl>
                                          <p:spTgt spid="28675">
                                            <p:txEl>
                                              <p:charRg st="0" end="1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8677"/>
                                        </p:tgtEl>
                                        <p:attrNameLst>
                                          <p:attrName>style.visibility</p:attrName>
                                        </p:attrNameLst>
                                      </p:cBhvr>
                                      <p:to>
                                        <p:strVal val="visible"/>
                                      </p:to>
                                    </p:set>
                                    <p:animEffect transition="in" filter="strips(downRight)">
                                      <p:cBhvr>
                                        <p:cTn id="20" dur="500"/>
                                        <p:tgtEl>
                                          <p:spTgt spid="2867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8676">
                                            <p:txEl>
                                              <p:charRg st="0" end="20"/>
                                            </p:txEl>
                                          </p:spTgt>
                                        </p:tgtEl>
                                        <p:attrNameLst>
                                          <p:attrName>style.visibility</p:attrName>
                                        </p:attrNameLst>
                                      </p:cBhvr>
                                      <p:to>
                                        <p:strVal val="visible"/>
                                      </p:to>
                                    </p:set>
                                    <p:animEffect transition="in" filter="strips(upRight)">
                                      <p:cBhvr>
                                        <p:cTn id="25" dur="500"/>
                                        <p:tgtEl>
                                          <p:spTgt spid="28676">
                                            <p:txEl>
                                              <p:charRg st="0" end="2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676">
                                            <p:txEl>
                                              <p:charRg st="20" end="52"/>
                                            </p:txEl>
                                          </p:spTgt>
                                        </p:tgtEl>
                                        <p:attrNameLst>
                                          <p:attrName>style.visibility</p:attrName>
                                        </p:attrNameLst>
                                      </p:cBhvr>
                                      <p:to>
                                        <p:strVal val="visible"/>
                                      </p:to>
                                    </p:set>
                                    <p:animEffect transition="in" filter="strips(upRight)">
                                      <p:cBhvr>
                                        <p:cTn id="30" dur="500"/>
                                        <p:tgtEl>
                                          <p:spTgt spid="28676">
                                            <p:txEl>
                                              <p:charRg st="20" end="5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8678"/>
                                        </p:tgtEl>
                                        <p:attrNameLst>
                                          <p:attrName>style.visibility</p:attrName>
                                        </p:attrNameLst>
                                      </p:cBhvr>
                                      <p:to>
                                        <p:strVal val="visible"/>
                                      </p:to>
                                    </p:set>
                                    <p:animEffect transition="in" filter="strips(downRight)">
                                      <p:cBhvr>
                                        <p:cTn id="35"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6" grpId="0" build="p"/>
      <p:bldP spid="286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xfrm>
            <a:off x="1103313" y="2276475"/>
            <a:ext cx="10361612" cy="504825"/>
          </a:xfrm>
          <a:ln/>
        </p:spPr>
        <p:txBody>
          <a:bodyPr vert="horz" wrap="square" lIns="91428" tIns="45715" rIns="91428" bIns="45715" anchor="b" anchorCtr="0"/>
          <a:p>
            <a:pPr algn="l" eaLnBrk="1" hangingPunct="1"/>
            <a:r>
              <a:rPr lang="en-US" altLang="zh-CN" sz="2800" b="1" dirty="0">
                <a:solidFill>
                  <a:schemeClr val="tx1"/>
                </a:solidFill>
              </a:rPr>
              <a:t>3. </a:t>
            </a:r>
            <a:r>
              <a:rPr lang="zh-CN" altLang="en-US" sz="2800" b="1" dirty="0">
                <a:solidFill>
                  <a:schemeClr val="tx1"/>
                </a:solidFill>
              </a:rPr>
              <a:t>影响热导检测器灵敏度的因素</a:t>
            </a:r>
            <a:endParaRPr lang="zh-CN" altLang="en-US" sz="2800" b="1" dirty="0">
              <a:solidFill>
                <a:schemeClr val="tx1"/>
              </a:solidFill>
            </a:endParaRPr>
          </a:p>
        </p:txBody>
      </p:sp>
      <p:sp>
        <p:nvSpPr>
          <p:cNvPr id="31746" name="Rectangle 4"/>
          <p:cNvSpPr/>
          <p:nvPr/>
        </p:nvSpPr>
        <p:spPr>
          <a:xfrm>
            <a:off x="1103313" y="836613"/>
            <a:ext cx="10731500" cy="576262"/>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二、热导检测器</a:t>
            </a:r>
            <a:r>
              <a:rPr lang="en-US" altLang="zh-CN" sz="3200" b="1" dirty="0">
                <a:solidFill>
                  <a:srgbClr val="FFFF00"/>
                </a:solidFill>
                <a:latin typeface="Times New Roman" panose="02020603050405020304" pitchFamily="18" charset="0"/>
                <a:ea typeface="宋体" panose="02010600030101010101" pitchFamily="2" charset="-122"/>
              </a:rPr>
              <a:t>(TCD)</a:t>
            </a:r>
            <a:endParaRPr lang="en-US" altLang="zh-CN" sz="3200" b="1" dirty="0">
              <a:solidFill>
                <a:srgbClr val="FFFF00"/>
              </a:solidFill>
              <a:latin typeface="Times New Roman" panose="02020603050405020304" pitchFamily="18" charset="0"/>
              <a:ea typeface="宋体" panose="02010600030101010101" pitchFamily="2" charset="-122"/>
            </a:endParaRPr>
          </a:p>
        </p:txBody>
      </p:sp>
      <p:sp>
        <p:nvSpPr>
          <p:cNvPr id="29701" name="Rectangle 6"/>
          <p:cNvSpPr/>
          <p:nvPr/>
        </p:nvSpPr>
        <p:spPr>
          <a:xfrm>
            <a:off x="912813" y="2997200"/>
            <a:ext cx="10990262" cy="3311525"/>
          </a:xfrm>
          <a:prstGeom prst="rect">
            <a:avLst/>
          </a:prstGeom>
          <a:noFill/>
          <a:ln w="9525">
            <a:noFill/>
          </a:ln>
        </p:spPr>
        <p:txBody>
          <a:bodyPr lIns="91428" tIns="45715" rIns="91428" bIns="45715" anchor="t" anchorCtr="0"/>
          <a:p>
            <a:pPr marL="342900" indent="-342900">
              <a:lnSpc>
                <a:spcPct val="120000"/>
              </a:lnSpc>
              <a:spcBef>
                <a:spcPct val="50000"/>
              </a:spcBef>
              <a:buClr>
                <a:schemeClr val="folHlink"/>
              </a:buClr>
              <a:buFont typeface="Wingdings" panose="05000000000000000000" pitchFamily="2" charset="2"/>
              <a:buChar char="Ø"/>
            </a:pPr>
            <a:r>
              <a:rPr lang="zh-CN" altLang="en-US" b="1" dirty="0">
                <a:latin typeface="Times New Roman" panose="02020603050405020304" pitchFamily="18" charset="0"/>
                <a:ea typeface="宋体" panose="02010600030101010101" pitchFamily="2" charset="-122"/>
              </a:rPr>
              <a:t>桥电流</a:t>
            </a:r>
            <a:r>
              <a:rPr lang="en-US" altLang="zh-CN" b="1" i="1" dirty="0">
                <a:latin typeface="Times New Roman" panose="02020603050405020304" pitchFamily="18" charset="0"/>
                <a:ea typeface="宋体" panose="02010600030101010101" pitchFamily="2" charset="-122"/>
              </a:rPr>
              <a:t>I</a:t>
            </a:r>
            <a:r>
              <a:rPr lang="en-US" altLang="zh-CN" b="1" dirty="0">
                <a:latin typeface="Times New Roman" panose="02020603050405020304" pitchFamily="18" charset="0"/>
                <a:ea typeface="宋体" panose="02010600030101010101" pitchFamily="2" charset="-122"/>
                <a:sym typeface="Symbol" panose="05050102010706020507" pitchFamily="18" charset="2"/>
              </a:rPr>
              <a:t></a:t>
            </a:r>
            <a:r>
              <a:rPr lang="zh-CN" altLang="en-US" b="1" dirty="0">
                <a:latin typeface="Times New Roman" panose="02020603050405020304" pitchFamily="18" charset="0"/>
                <a:ea typeface="宋体" panose="02010600030101010101" pitchFamily="2" charset="-122"/>
              </a:rPr>
              <a:t>，钨丝的温度</a:t>
            </a:r>
            <a:r>
              <a:rPr lang="zh-CN" altLang="zh-CN" b="1" dirty="0">
                <a:latin typeface="Times New Roman" panose="02020603050405020304" pitchFamily="18" charset="0"/>
                <a:ea typeface="宋体" panose="02010600030101010101" pitchFamily="2" charset="-122"/>
                <a:sym typeface="Symbol" panose="05050102010706020507" pitchFamily="18" charset="2"/>
              </a:rPr>
              <a:t></a:t>
            </a:r>
            <a:r>
              <a:rPr lang="zh-CN" altLang="en-US" b="1" dirty="0">
                <a:latin typeface="Times New Roman" panose="02020603050405020304" pitchFamily="18" charset="0"/>
                <a:ea typeface="宋体" panose="02010600030101010101" pitchFamily="2" charset="-122"/>
              </a:rPr>
              <a:t> ，钨丝与池体之间的温差</a:t>
            </a:r>
            <a:r>
              <a:rPr lang="zh-CN" altLang="zh-CN" b="1" dirty="0">
                <a:latin typeface="Times New Roman" panose="02020603050405020304" pitchFamily="18" charset="0"/>
                <a:ea typeface="宋体" panose="02010600030101010101" pitchFamily="2" charset="-122"/>
                <a:sym typeface="Symbol" panose="05050102010706020507" pitchFamily="18" charset="2"/>
              </a:rPr>
              <a:t></a:t>
            </a:r>
            <a:r>
              <a:rPr lang="zh-CN" altLang="en-US" b="1" dirty="0">
                <a:latin typeface="Times New Roman" panose="02020603050405020304" pitchFamily="18" charset="0"/>
                <a:ea typeface="宋体" panose="02010600030101010101" pitchFamily="2" charset="-122"/>
              </a:rPr>
              <a:t>，有利于热传导；</a:t>
            </a:r>
            <a:endParaRPr lang="zh-CN" altLang="en-US" b="1" dirty="0">
              <a:latin typeface="Times New Roman" panose="02020603050405020304" pitchFamily="18" charset="0"/>
              <a:ea typeface="宋体" panose="02010600030101010101" pitchFamily="2" charset="-122"/>
            </a:endParaRPr>
          </a:p>
          <a:p>
            <a:pPr marL="342900" indent="-342900">
              <a:lnSpc>
                <a:spcPct val="120000"/>
              </a:lnSpc>
              <a:spcBef>
                <a:spcPct val="50000"/>
              </a:spcBef>
              <a:buClr>
                <a:schemeClr val="folHlink"/>
              </a:buClr>
              <a:buFont typeface="Wingdings" panose="05000000000000000000" pitchFamily="2" charset="2"/>
              <a:buChar char="Ø"/>
            </a:pPr>
            <a:r>
              <a:rPr lang="zh-CN" altLang="en-US" b="1" dirty="0">
                <a:latin typeface="Times New Roman" panose="02020603050405020304" pitchFamily="18" charset="0"/>
                <a:ea typeface="宋体" panose="02010600030101010101" pitchFamily="2" charset="-122"/>
              </a:rPr>
              <a:t>检测器的响应值</a:t>
            </a:r>
            <a:r>
              <a:rPr lang="en-US" altLang="zh-CN" b="1" i="1" dirty="0">
                <a:latin typeface="Times New Roman" panose="02020603050405020304" pitchFamily="18" charset="0"/>
                <a:ea typeface="宋体" panose="02010600030101010101" pitchFamily="2" charset="-122"/>
              </a:rPr>
              <a:t>S</a:t>
            </a:r>
            <a:r>
              <a:rPr lang="en-US" altLang="zh-CN" b="1" dirty="0">
                <a:latin typeface="Times New Roman" panose="02020603050405020304" pitchFamily="18" charset="0"/>
                <a:ea typeface="宋体" panose="02010600030101010101" pitchFamily="2" charset="-122"/>
              </a:rPr>
              <a:t> ∝ </a:t>
            </a:r>
            <a:r>
              <a:rPr lang="en-US" altLang="zh-CN" b="1" i="1" dirty="0">
                <a:latin typeface="Times New Roman" panose="02020603050405020304" pitchFamily="18" charset="0"/>
                <a:ea typeface="宋体" panose="02010600030101010101" pitchFamily="2" charset="-122"/>
              </a:rPr>
              <a:t>I</a:t>
            </a:r>
            <a:r>
              <a:rPr lang="en-US" altLang="zh-CN" b="1" baseline="30000" dirty="0">
                <a:latin typeface="Times New Roman" panose="02020603050405020304" pitchFamily="18" charset="0"/>
                <a:ea typeface="宋体" panose="02010600030101010101" pitchFamily="2" charset="-122"/>
              </a:rPr>
              <a:t>3</a:t>
            </a:r>
            <a:r>
              <a:rPr lang="zh-CN" altLang="en-US" b="1" dirty="0">
                <a:latin typeface="Times New Roman" panose="02020603050405020304" pitchFamily="18" charset="0"/>
                <a:ea typeface="宋体" panose="02010600030101010101" pitchFamily="2" charset="-122"/>
              </a:rPr>
              <a:t>。因此，</a:t>
            </a:r>
            <a:r>
              <a:rPr lang="en-US" altLang="zh-CN" b="1" i="1" dirty="0">
                <a:solidFill>
                  <a:schemeClr val="hlink"/>
                </a:solidFill>
                <a:latin typeface="Times New Roman" panose="02020603050405020304" pitchFamily="18" charset="0"/>
                <a:ea typeface="宋体" panose="02010600030101010101" pitchFamily="2" charset="-122"/>
              </a:rPr>
              <a:t>I</a:t>
            </a:r>
            <a:r>
              <a:rPr lang="en-US" altLang="zh-CN" b="1" dirty="0">
                <a:solidFill>
                  <a:schemeClr val="hlink"/>
                </a:solidFill>
                <a:latin typeface="Times New Roman" panose="02020603050405020304" pitchFamily="18" charset="0"/>
                <a:ea typeface="宋体" panose="02010600030101010101" pitchFamily="2" charset="-122"/>
                <a:sym typeface="Symbol" panose="05050102010706020507" pitchFamily="18" charset="2"/>
              </a:rPr>
              <a:t></a:t>
            </a:r>
            <a:r>
              <a:rPr lang="zh-CN" altLang="en-US" b="1" dirty="0">
                <a:solidFill>
                  <a:schemeClr val="hlink"/>
                </a:solidFill>
                <a:latin typeface="Times New Roman" panose="02020603050405020304" pitchFamily="18" charset="0"/>
                <a:ea typeface="宋体" panose="02010600030101010101" pitchFamily="2" charset="-122"/>
                <a:sym typeface="Symbol" panose="05050102010706020507" pitchFamily="18" charset="2"/>
              </a:rPr>
              <a:t>，</a:t>
            </a:r>
            <a:r>
              <a:rPr lang="zh-CN" altLang="en-US" b="1" dirty="0">
                <a:solidFill>
                  <a:schemeClr val="hlink"/>
                </a:solidFill>
                <a:latin typeface="Times New Roman" panose="02020603050405020304" pitchFamily="18" charset="0"/>
                <a:ea typeface="宋体" panose="02010600030101010101" pitchFamily="2" charset="-122"/>
              </a:rPr>
              <a:t>池体温度↓，检测器灵敏度</a:t>
            </a:r>
            <a:r>
              <a:rPr lang="en-US" altLang="zh-CN" b="1" i="1" dirty="0">
                <a:solidFill>
                  <a:schemeClr val="hlink"/>
                </a:solidFill>
                <a:latin typeface="Times New Roman" panose="02020603050405020304" pitchFamily="18" charset="0"/>
                <a:ea typeface="宋体" panose="02010600030101010101" pitchFamily="2" charset="-122"/>
              </a:rPr>
              <a:t>S</a:t>
            </a:r>
            <a:r>
              <a:rPr lang="en-US" altLang="zh-CN" b="1" dirty="0">
                <a:solidFill>
                  <a:schemeClr val="hlink"/>
                </a:solidFill>
                <a:latin typeface="Times New Roman" panose="02020603050405020304" pitchFamily="18" charset="0"/>
                <a:ea typeface="宋体" panose="02010600030101010101" pitchFamily="2" charset="-122"/>
              </a:rPr>
              <a:t> </a:t>
            </a:r>
            <a:r>
              <a:rPr lang="en-US" altLang="zh-CN" b="1" dirty="0">
                <a:solidFill>
                  <a:schemeClr val="hlink"/>
                </a:solidFill>
                <a:latin typeface="Times New Roman" panose="02020603050405020304" pitchFamily="18" charset="0"/>
                <a:ea typeface="宋体" panose="02010600030101010101" pitchFamily="2" charset="-122"/>
                <a:sym typeface="Symbol" panose="05050102010706020507" pitchFamily="18" charset="2"/>
              </a:rPr>
              <a:t></a:t>
            </a:r>
            <a:r>
              <a:rPr lang="en-US" altLang="zh-CN" b="1" dirty="0">
                <a:solidFill>
                  <a:schemeClr val="hlink"/>
                </a:solidFill>
                <a:latin typeface="Times New Roman" panose="02020603050405020304" pitchFamily="18" charset="0"/>
                <a:ea typeface="宋体" panose="02010600030101010101" pitchFamily="2" charset="-122"/>
              </a:rPr>
              <a:t> </a:t>
            </a:r>
            <a:r>
              <a:rPr lang="zh-CN" altLang="en-US" b="1" dirty="0">
                <a:solidFill>
                  <a:schemeClr val="hlink"/>
                </a:solidFill>
                <a:latin typeface="Times New Roman" panose="02020603050405020304" pitchFamily="18" charset="0"/>
                <a:ea typeface="宋体" panose="02010600030101010101" pitchFamily="2" charset="-122"/>
              </a:rPr>
              <a:t>。</a:t>
            </a:r>
            <a:endParaRPr lang="zh-CN" altLang="en-US" b="1" dirty="0">
              <a:solidFill>
                <a:schemeClr val="hlink"/>
              </a:solidFill>
              <a:latin typeface="Times New Roman" panose="02020603050405020304" pitchFamily="18" charset="0"/>
              <a:ea typeface="宋体" panose="02010600030101010101" pitchFamily="2" charset="-122"/>
            </a:endParaRPr>
          </a:p>
          <a:p>
            <a:pPr marL="342900" indent="-342900">
              <a:lnSpc>
                <a:spcPct val="120000"/>
              </a:lnSpc>
              <a:spcBef>
                <a:spcPct val="50000"/>
              </a:spcBef>
              <a:buClr>
                <a:schemeClr val="folHlink"/>
              </a:buClr>
              <a:buFont typeface="Wingdings" panose="05000000000000000000" pitchFamily="2" charset="2"/>
              <a:buChar char="Ø"/>
            </a:pPr>
            <a:r>
              <a:rPr lang="zh-CN" altLang="en-US" b="1" dirty="0">
                <a:latin typeface="Times New Roman" panose="02020603050405020304" pitchFamily="18" charset="0"/>
                <a:ea typeface="宋体" panose="02010600030101010101" pitchFamily="2" charset="-122"/>
              </a:rPr>
              <a:t>载气种类</a:t>
            </a:r>
            <a:r>
              <a:rPr lang="zh-CN" altLang="en-US" b="1" dirty="0">
                <a:solidFill>
                  <a:schemeClr val="hlink"/>
                </a:solidFill>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载气的热导系数大，传热好，通过的桥路电流也可适当加大，则检测灵敏度进一步提高。</a:t>
            </a:r>
            <a:endParaRPr lang="zh-CN" altLang="en-US" b="1" dirty="0">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left)">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701">
                                            <p:txEl>
                                              <p:charRg st="0" end="34"/>
                                            </p:txEl>
                                          </p:spTgt>
                                        </p:tgtEl>
                                        <p:attrNameLst>
                                          <p:attrName>style.visibility</p:attrName>
                                        </p:attrNameLst>
                                      </p:cBhvr>
                                      <p:to>
                                        <p:strVal val="visible"/>
                                      </p:to>
                                    </p:set>
                                    <p:animEffect transition="in" filter="strips(upRight)">
                                      <p:cBhvr>
                                        <p:cTn id="12" dur="500"/>
                                        <p:tgtEl>
                                          <p:spTgt spid="29701">
                                            <p:txEl>
                                              <p:charRg st="0" end="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701">
                                            <p:txEl>
                                              <p:charRg st="34" end="72"/>
                                            </p:txEl>
                                          </p:spTgt>
                                        </p:tgtEl>
                                        <p:attrNameLst>
                                          <p:attrName>style.visibility</p:attrName>
                                        </p:attrNameLst>
                                      </p:cBhvr>
                                      <p:to>
                                        <p:strVal val="visible"/>
                                      </p:to>
                                    </p:set>
                                    <p:animEffect transition="in" filter="strips(upRight)">
                                      <p:cBhvr>
                                        <p:cTn id="17" dur="500"/>
                                        <p:tgtEl>
                                          <p:spTgt spid="29701">
                                            <p:txEl>
                                              <p:charRg st="34" end="7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9701">
                                            <p:txEl>
                                              <p:charRg st="72" end="117"/>
                                            </p:txEl>
                                          </p:spTgt>
                                        </p:tgtEl>
                                        <p:attrNameLst>
                                          <p:attrName>style.visibility</p:attrName>
                                        </p:attrNameLst>
                                      </p:cBhvr>
                                      <p:to>
                                        <p:strVal val="visible"/>
                                      </p:to>
                                    </p:set>
                                    <p:animEffect transition="in" filter="strips(upRight)">
                                      <p:cBhvr>
                                        <p:cTn id="22" dur="500"/>
                                        <p:tgtEl>
                                          <p:spTgt spid="29701">
                                            <p:txEl>
                                              <p:charRg st="72"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814388" y="1916113"/>
            <a:ext cx="11039475" cy="503237"/>
          </a:xfrm>
          <a:ln/>
        </p:spPr>
        <p:txBody>
          <a:bodyPr vert="horz" wrap="square" lIns="91428" tIns="45715" rIns="91428" bIns="45715" anchor="b" anchorCtr="0"/>
          <a:p>
            <a:pPr algn="l" eaLnBrk="1" hangingPunct="1">
              <a:lnSpc>
                <a:spcPct val="120000"/>
              </a:lnSpc>
              <a:spcBef>
                <a:spcPct val="30000"/>
              </a:spcBef>
            </a:pPr>
            <a:r>
              <a:rPr lang="en-US" altLang="zh-CN" sz="2800" b="1" dirty="0">
                <a:solidFill>
                  <a:schemeClr val="tx1"/>
                </a:solidFill>
              </a:rPr>
              <a:t>4.</a:t>
            </a:r>
            <a:r>
              <a:rPr lang="zh-CN" altLang="en-US" sz="2800" b="1" dirty="0">
                <a:solidFill>
                  <a:schemeClr val="tx1"/>
                </a:solidFill>
              </a:rPr>
              <a:t>特点</a:t>
            </a:r>
            <a:endParaRPr lang="zh-CN" altLang="en-US" sz="2400" b="1" dirty="0">
              <a:solidFill>
                <a:schemeClr val="tx1"/>
              </a:solidFill>
            </a:endParaRPr>
          </a:p>
        </p:txBody>
      </p:sp>
      <p:sp>
        <p:nvSpPr>
          <p:cNvPr id="30723" name="Rectangle 3"/>
          <p:cNvSpPr>
            <a:spLocks noGrp="1"/>
          </p:cNvSpPr>
          <p:nvPr>
            <p:ph type="body" sz="half"/>
          </p:nvPr>
        </p:nvSpPr>
        <p:spPr>
          <a:xfrm>
            <a:off x="912813" y="3284538"/>
            <a:ext cx="5662612" cy="338455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lnSpc>
                <a:spcPct val="120000"/>
              </a:lnSpc>
              <a:spcBef>
                <a:spcPct val="0"/>
              </a:spcBef>
              <a:buNone/>
            </a:pPr>
            <a:r>
              <a:rPr lang="en-US" altLang="zh-CN" sz="2800" b="1" dirty="0">
                <a:solidFill>
                  <a:schemeClr val="hlink"/>
                </a:solidFill>
              </a:rPr>
              <a:t> </a:t>
            </a:r>
            <a:r>
              <a:rPr lang="zh-CN" altLang="en-US" sz="2800" b="1" dirty="0">
                <a:solidFill>
                  <a:schemeClr val="hlink"/>
                </a:solidFill>
                <a:ea typeface="隶书" pitchFamily="49" charset="-122"/>
              </a:rPr>
              <a:t>优点：</a:t>
            </a:r>
            <a:endParaRPr lang="zh-CN" altLang="en-US" sz="2800" b="1" dirty="0">
              <a:solidFill>
                <a:schemeClr val="hlink"/>
              </a:solidFill>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1</a:t>
            </a:r>
            <a:r>
              <a:rPr lang="zh-CN" altLang="en-US" sz="2400" b="1" dirty="0">
                <a:ea typeface="隶书" pitchFamily="49" charset="-122"/>
              </a:rPr>
              <a:t>）通用型，应用广泛</a:t>
            </a:r>
            <a:endParaRPr lang="zh-CN" altLang="en-US" sz="2400" b="1" dirty="0">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2</a:t>
            </a:r>
            <a:r>
              <a:rPr lang="zh-CN" altLang="en-US" sz="2400" b="1" dirty="0">
                <a:ea typeface="隶书" pitchFamily="49" charset="-122"/>
              </a:rPr>
              <a:t>）结构简单</a:t>
            </a:r>
            <a:endParaRPr lang="zh-CN" altLang="en-US" sz="2400" b="1" dirty="0">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3</a:t>
            </a:r>
            <a:r>
              <a:rPr lang="zh-CN" altLang="en-US" sz="2400" b="1" dirty="0">
                <a:ea typeface="隶书" pitchFamily="49" charset="-122"/>
              </a:rPr>
              <a:t>）稳定性好</a:t>
            </a:r>
            <a:endParaRPr lang="zh-CN" altLang="en-US" sz="2400" b="1" dirty="0">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4</a:t>
            </a:r>
            <a:r>
              <a:rPr lang="zh-CN" altLang="en-US" sz="2400" b="1" dirty="0">
                <a:ea typeface="隶书" pitchFamily="49" charset="-122"/>
              </a:rPr>
              <a:t>）线性范围宽</a:t>
            </a:r>
            <a:endParaRPr lang="zh-CN" altLang="en-US" sz="2400" b="1" dirty="0">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5</a:t>
            </a:r>
            <a:r>
              <a:rPr lang="zh-CN" altLang="en-US" sz="2400" b="1" dirty="0">
                <a:ea typeface="隶书" pitchFamily="49" charset="-122"/>
              </a:rPr>
              <a:t>）不破坏组分，可重新收集制备</a:t>
            </a:r>
            <a:endParaRPr lang="zh-CN" altLang="en-US" sz="2400" b="1" dirty="0">
              <a:ea typeface="隶书" pitchFamily="49" charset="-122"/>
            </a:endParaRPr>
          </a:p>
        </p:txBody>
      </p:sp>
      <p:sp>
        <p:nvSpPr>
          <p:cNvPr id="30724" name="Rectangle 4"/>
          <p:cNvSpPr>
            <a:spLocks noGrp="1"/>
          </p:cNvSpPr>
          <p:nvPr>
            <p:ph type="body" sz="half"/>
          </p:nvPr>
        </p:nvSpPr>
        <p:spPr>
          <a:xfrm>
            <a:off x="6396038" y="3546475"/>
            <a:ext cx="4619625" cy="2308225"/>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buNone/>
            </a:pPr>
            <a:r>
              <a:rPr lang="en-US" altLang="zh-CN" sz="2800" b="1" dirty="0">
                <a:solidFill>
                  <a:schemeClr val="hlink"/>
                </a:solidFill>
              </a:rPr>
              <a:t> </a:t>
            </a:r>
            <a:r>
              <a:rPr lang="zh-CN" altLang="en-US" sz="2800" b="1" dirty="0">
                <a:solidFill>
                  <a:schemeClr val="hlink"/>
                </a:solidFill>
                <a:ea typeface="楷体_GB2312" panose="02010609030101010101" pitchFamily="49" charset="-122"/>
              </a:rPr>
              <a:t>缺点：</a:t>
            </a:r>
            <a:endParaRPr lang="zh-CN" altLang="en-US" sz="2800" b="1" dirty="0">
              <a:solidFill>
                <a:schemeClr val="hlink"/>
              </a:solidFill>
              <a:ea typeface="楷体_GB2312" panose="02010609030101010101" pitchFamily="49" charset="-122"/>
            </a:endParaRPr>
          </a:p>
          <a:p>
            <a:pPr lvl="0" algn="just" eaLnBrk="1" hangingPunct="1">
              <a:buNone/>
            </a:pPr>
            <a:r>
              <a:rPr lang="zh-CN" altLang="en-US" sz="2400" b="1" dirty="0">
                <a:ea typeface="隶书" pitchFamily="49" charset="-122"/>
              </a:rPr>
              <a:t>   与其他检测器比灵敏度稍低</a:t>
            </a:r>
            <a:endParaRPr lang="zh-CN" altLang="en-US" sz="2400" b="1" dirty="0">
              <a:ea typeface="隶书" pitchFamily="49" charset="-122"/>
            </a:endParaRPr>
          </a:p>
          <a:p>
            <a:pPr lvl="0" algn="just" eaLnBrk="1" hangingPunct="1">
              <a:buNone/>
            </a:pPr>
            <a:r>
              <a:rPr lang="zh-CN" altLang="en-US" sz="2400" b="1" dirty="0">
                <a:ea typeface="隶书" pitchFamily="49" charset="-122"/>
              </a:rPr>
              <a:t> （因大多数组分与载气热导率差别不大）</a:t>
            </a:r>
            <a:endParaRPr lang="zh-CN" altLang="en-US" sz="2400" b="1" dirty="0">
              <a:ea typeface="隶书" pitchFamily="49" charset="-122"/>
            </a:endParaRPr>
          </a:p>
        </p:txBody>
      </p:sp>
      <p:sp>
        <p:nvSpPr>
          <p:cNvPr id="32772" name="Rectangle 5"/>
          <p:cNvSpPr/>
          <p:nvPr/>
        </p:nvSpPr>
        <p:spPr>
          <a:xfrm>
            <a:off x="1200150" y="836613"/>
            <a:ext cx="10731500" cy="64770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二、热导检测器</a:t>
            </a:r>
            <a:r>
              <a:rPr lang="en-US" altLang="zh-CN" sz="3200" b="1" dirty="0">
                <a:solidFill>
                  <a:srgbClr val="FFFF00"/>
                </a:solidFill>
                <a:latin typeface="Times New Roman" panose="02020603050405020304" pitchFamily="18" charset="0"/>
                <a:ea typeface="宋体" panose="02010600030101010101" pitchFamily="2" charset="-122"/>
              </a:rPr>
              <a:t>(TCD)</a:t>
            </a:r>
            <a:endParaRPr lang="en-US" altLang="zh-CN" sz="3200" b="1" dirty="0">
              <a:solidFill>
                <a:srgbClr val="FFFF00"/>
              </a:solidFill>
              <a:latin typeface="Times New Roman" panose="02020603050405020304" pitchFamily="18" charset="0"/>
              <a:ea typeface="宋体" panose="02010600030101010101" pitchFamily="2" charset="-122"/>
            </a:endParaRPr>
          </a:p>
        </p:txBody>
      </p:sp>
      <p:sp>
        <p:nvSpPr>
          <p:cNvPr id="30726" name="Rectangle 6"/>
          <p:cNvSpPr/>
          <p:nvPr/>
        </p:nvSpPr>
        <p:spPr>
          <a:xfrm>
            <a:off x="334963" y="2420938"/>
            <a:ext cx="11855450" cy="822325"/>
          </a:xfrm>
          <a:prstGeom prst="rect">
            <a:avLst/>
          </a:prstGeom>
          <a:noFill/>
          <a:ln w="9525">
            <a:noFill/>
          </a:ln>
        </p:spPr>
        <p:txBody>
          <a:bodyPr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浓度型检测器</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进样量一定时，峰面积与载气流速成反比。因此，用峰面积定量时，应严格保持流速恒定。</a:t>
            </a:r>
            <a:endParaRPr lang="zh-CN" altLang="en-US" b="1" dirty="0">
              <a:latin typeface="Times New Roman" panose="02020603050405020304" pitchFamily="18" charset="0"/>
              <a:ea typeface="宋体" panose="02010600030101010101" pitchFamily="2" charset="-122"/>
            </a:endParaRPr>
          </a:p>
        </p:txBody>
      </p:sp>
    </p:spTree>
  </p:cSld>
  <p:clrMapOvr>
    <a:masterClrMapping/>
  </p:clrMapOvr>
  <p:transition spd="slow">
    <p:checker dir="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30723">
                                            <p:txEl>
                                              <p:charRg st="0" end="5"/>
                                            </p:txEl>
                                          </p:spTgt>
                                        </p:tgtEl>
                                        <p:attrNameLst>
                                          <p:attrName>style.visibility</p:attrName>
                                        </p:attrNameLst>
                                      </p:cBhvr>
                                      <p:to>
                                        <p:strVal val="visible"/>
                                      </p:to>
                                    </p:set>
                                    <p:animEffect transition="in" filter="strips(upRight)">
                                      <p:cBhvr>
                                        <p:cTn id="16" dur="500"/>
                                        <p:tgtEl>
                                          <p:spTgt spid="30723">
                                            <p:txEl>
                                              <p:charRg st="0" end="5"/>
                                            </p:txEl>
                                          </p:spTgt>
                                        </p:tgtEl>
                                      </p:cBhvr>
                                    </p:animEffect>
                                  </p:childTnLst>
                                </p:cTn>
                              </p:par>
                            </p:childTnLst>
                          </p:cTn>
                        </p:par>
                        <p:par>
                          <p:cTn id="17" fill="hold">
                            <p:stCondLst>
                              <p:cond delay="500"/>
                            </p:stCondLst>
                            <p:childTnLst>
                              <p:par>
                                <p:cTn id="18" presetID="18" presetClass="entr" presetSubtype="3" fill="hold" grpId="0" nodeType="afterEffect">
                                  <p:stCondLst>
                                    <p:cond delay="0"/>
                                  </p:stCondLst>
                                  <p:childTnLst>
                                    <p:set>
                                      <p:cBhvr>
                                        <p:cTn id="19" dur="1" fill="hold">
                                          <p:stCondLst>
                                            <p:cond delay="0"/>
                                          </p:stCondLst>
                                        </p:cTn>
                                        <p:tgtEl>
                                          <p:spTgt spid="30723">
                                            <p:txEl>
                                              <p:charRg st="5" end="17"/>
                                            </p:txEl>
                                          </p:spTgt>
                                        </p:tgtEl>
                                        <p:attrNameLst>
                                          <p:attrName>style.visibility</p:attrName>
                                        </p:attrNameLst>
                                      </p:cBhvr>
                                      <p:to>
                                        <p:strVal val="visible"/>
                                      </p:to>
                                    </p:set>
                                    <p:animEffect transition="in" filter="strips(upRight)">
                                      <p:cBhvr>
                                        <p:cTn id="20" dur="500"/>
                                        <p:tgtEl>
                                          <p:spTgt spid="30723">
                                            <p:txEl>
                                              <p:charRg st="5" end="17"/>
                                            </p:txEl>
                                          </p:spTgt>
                                        </p:tgtEl>
                                      </p:cBhvr>
                                    </p:animEffect>
                                  </p:childTnLst>
                                </p:cTn>
                              </p:par>
                            </p:childTnLst>
                          </p:cTn>
                        </p:par>
                        <p:par>
                          <p:cTn id="21" fill="hold">
                            <p:stCondLst>
                              <p:cond delay="1000"/>
                            </p:stCondLst>
                            <p:childTnLst>
                              <p:par>
                                <p:cTn id="22" presetID="18" presetClass="entr" presetSubtype="3" fill="hold" grpId="0" nodeType="afterEffect">
                                  <p:stCondLst>
                                    <p:cond delay="0"/>
                                  </p:stCondLst>
                                  <p:childTnLst>
                                    <p:set>
                                      <p:cBhvr>
                                        <p:cTn id="23" dur="1" fill="hold">
                                          <p:stCondLst>
                                            <p:cond delay="0"/>
                                          </p:stCondLst>
                                        </p:cTn>
                                        <p:tgtEl>
                                          <p:spTgt spid="30723">
                                            <p:txEl>
                                              <p:charRg st="17" end="25"/>
                                            </p:txEl>
                                          </p:spTgt>
                                        </p:tgtEl>
                                        <p:attrNameLst>
                                          <p:attrName>style.visibility</p:attrName>
                                        </p:attrNameLst>
                                      </p:cBhvr>
                                      <p:to>
                                        <p:strVal val="visible"/>
                                      </p:to>
                                    </p:set>
                                    <p:animEffect transition="in" filter="strips(upRight)">
                                      <p:cBhvr>
                                        <p:cTn id="24" dur="500"/>
                                        <p:tgtEl>
                                          <p:spTgt spid="30723">
                                            <p:txEl>
                                              <p:charRg st="17" end="25"/>
                                            </p:txEl>
                                          </p:spTgt>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30723">
                                            <p:txEl>
                                              <p:charRg st="25" end="33"/>
                                            </p:txEl>
                                          </p:spTgt>
                                        </p:tgtEl>
                                        <p:attrNameLst>
                                          <p:attrName>style.visibility</p:attrName>
                                        </p:attrNameLst>
                                      </p:cBhvr>
                                      <p:to>
                                        <p:strVal val="visible"/>
                                      </p:to>
                                    </p:set>
                                    <p:animEffect transition="in" filter="strips(upRight)">
                                      <p:cBhvr>
                                        <p:cTn id="28" dur="500"/>
                                        <p:tgtEl>
                                          <p:spTgt spid="30723">
                                            <p:txEl>
                                              <p:charRg st="25" end="33"/>
                                            </p:txEl>
                                          </p:spTgt>
                                        </p:tgtEl>
                                      </p:cBhvr>
                                    </p:animEffect>
                                  </p:childTnLst>
                                </p:cTn>
                              </p:par>
                            </p:childTnLst>
                          </p:cTn>
                        </p:par>
                        <p:par>
                          <p:cTn id="29" fill="hold">
                            <p:stCondLst>
                              <p:cond delay="2000"/>
                            </p:stCondLst>
                            <p:childTnLst>
                              <p:par>
                                <p:cTn id="30" presetID="18" presetClass="entr" presetSubtype="3" fill="hold" grpId="0" nodeType="afterEffect">
                                  <p:stCondLst>
                                    <p:cond delay="0"/>
                                  </p:stCondLst>
                                  <p:childTnLst>
                                    <p:set>
                                      <p:cBhvr>
                                        <p:cTn id="31" dur="1" fill="hold">
                                          <p:stCondLst>
                                            <p:cond delay="0"/>
                                          </p:stCondLst>
                                        </p:cTn>
                                        <p:tgtEl>
                                          <p:spTgt spid="30723">
                                            <p:txEl>
                                              <p:charRg st="33" end="42"/>
                                            </p:txEl>
                                          </p:spTgt>
                                        </p:tgtEl>
                                        <p:attrNameLst>
                                          <p:attrName>style.visibility</p:attrName>
                                        </p:attrNameLst>
                                      </p:cBhvr>
                                      <p:to>
                                        <p:strVal val="visible"/>
                                      </p:to>
                                    </p:set>
                                    <p:animEffect transition="in" filter="strips(upRight)">
                                      <p:cBhvr>
                                        <p:cTn id="32" dur="500"/>
                                        <p:tgtEl>
                                          <p:spTgt spid="30723">
                                            <p:txEl>
                                              <p:charRg st="33" end="42"/>
                                            </p:txEl>
                                          </p:spTgt>
                                        </p:tgtEl>
                                      </p:cBhvr>
                                    </p:animEffect>
                                  </p:childTnLst>
                                </p:cTn>
                              </p:par>
                            </p:childTnLst>
                          </p:cTn>
                        </p:par>
                        <p:par>
                          <p:cTn id="33" fill="hold">
                            <p:stCondLst>
                              <p:cond delay="2500"/>
                            </p:stCondLst>
                            <p:childTnLst>
                              <p:par>
                                <p:cTn id="34" presetID="18" presetClass="entr" presetSubtype="3" fill="hold" grpId="0" nodeType="afterEffect">
                                  <p:stCondLst>
                                    <p:cond delay="0"/>
                                  </p:stCondLst>
                                  <p:childTnLst>
                                    <p:set>
                                      <p:cBhvr>
                                        <p:cTn id="35" dur="1" fill="hold">
                                          <p:stCondLst>
                                            <p:cond delay="0"/>
                                          </p:stCondLst>
                                        </p:cTn>
                                        <p:tgtEl>
                                          <p:spTgt spid="30723">
                                            <p:txEl>
                                              <p:charRg st="42" end="59"/>
                                            </p:txEl>
                                          </p:spTgt>
                                        </p:tgtEl>
                                        <p:attrNameLst>
                                          <p:attrName>style.visibility</p:attrName>
                                        </p:attrNameLst>
                                      </p:cBhvr>
                                      <p:to>
                                        <p:strVal val="visible"/>
                                      </p:to>
                                    </p:set>
                                    <p:animEffect transition="in" filter="strips(upRight)">
                                      <p:cBhvr>
                                        <p:cTn id="36" dur="500"/>
                                        <p:tgtEl>
                                          <p:spTgt spid="30723">
                                            <p:txEl>
                                              <p:charRg st="42" end="5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0724">
                                            <p:txEl>
                                              <p:charRg st="0" end="5"/>
                                            </p:txEl>
                                          </p:spTgt>
                                        </p:tgtEl>
                                        <p:attrNameLst>
                                          <p:attrName>style.visibility</p:attrName>
                                        </p:attrNameLst>
                                      </p:cBhvr>
                                      <p:to>
                                        <p:strVal val="visible"/>
                                      </p:to>
                                    </p:set>
                                    <p:animEffect transition="in" filter="strips(downRight)">
                                      <p:cBhvr>
                                        <p:cTn id="41" dur="500"/>
                                        <p:tgtEl>
                                          <p:spTgt spid="30724">
                                            <p:txEl>
                                              <p:charRg st="0" end="5"/>
                                            </p:txEl>
                                          </p:spTgt>
                                        </p:tgtEl>
                                      </p:cBhvr>
                                    </p:animEffect>
                                  </p:childTnLst>
                                </p:cTn>
                              </p:par>
                            </p:childTnLst>
                          </p:cTn>
                        </p:par>
                        <p:par>
                          <p:cTn id="42" fill="hold">
                            <p:stCondLst>
                              <p:cond delay="500"/>
                            </p:stCondLst>
                            <p:childTnLst>
                              <p:par>
                                <p:cTn id="43" presetID="18" presetClass="entr" presetSubtype="6" fill="hold" grpId="0" nodeType="afterEffect">
                                  <p:stCondLst>
                                    <p:cond delay="0"/>
                                  </p:stCondLst>
                                  <p:childTnLst>
                                    <p:set>
                                      <p:cBhvr>
                                        <p:cTn id="44" dur="1" fill="hold">
                                          <p:stCondLst>
                                            <p:cond delay="0"/>
                                          </p:stCondLst>
                                        </p:cTn>
                                        <p:tgtEl>
                                          <p:spTgt spid="30724">
                                            <p:txEl>
                                              <p:charRg st="5" end="21"/>
                                            </p:txEl>
                                          </p:spTgt>
                                        </p:tgtEl>
                                        <p:attrNameLst>
                                          <p:attrName>style.visibility</p:attrName>
                                        </p:attrNameLst>
                                      </p:cBhvr>
                                      <p:to>
                                        <p:strVal val="visible"/>
                                      </p:to>
                                    </p:set>
                                    <p:animEffect transition="in" filter="strips(downRight)">
                                      <p:cBhvr>
                                        <p:cTn id="45" dur="500"/>
                                        <p:tgtEl>
                                          <p:spTgt spid="30724">
                                            <p:txEl>
                                              <p:charRg st="5" end="21"/>
                                            </p:txEl>
                                          </p:spTgt>
                                        </p:tgtEl>
                                      </p:cBhvr>
                                    </p:animEffect>
                                  </p:childTnLst>
                                </p:cTn>
                              </p:par>
                            </p:childTnLst>
                          </p:cTn>
                        </p:par>
                        <p:par>
                          <p:cTn id="46" fill="hold">
                            <p:stCondLst>
                              <p:cond delay="1000"/>
                            </p:stCondLst>
                            <p:childTnLst>
                              <p:par>
                                <p:cTn id="47" presetID="18" presetClass="entr" presetSubtype="6" fill="hold" grpId="0" nodeType="afterEffect">
                                  <p:stCondLst>
                                    <p:cond delay="0"/>
                                  </p:stCondLst>
                                  <p:childTnLst>
                                    <p:set>
                                      <p:cBhvr>
                                        <p:cTn id="48" dur="1" fill="hold">
                                          <p:stCondLst>
                                            <p:cond delay="0"/>
                                          </p:stCondLst>
                                        </p:cTn>
                                        <p:tgtEl>
                                          <p:spTgt spid="30724">
                                            <p:txEl>
                                              <p:charRg st="21" end="41"/>
                                            </p:txEl>
                                          </p:spTgt>
                                        </p:tgtEl>
                                        <p:attrNameLst>
                                          <p:attrName>style.visibility</p:attrName>
                                        </p:attrNameLst>
                                      </p:cBhvr>
                                      <p:to>
                                        <p:strVal val="visible"/>
                                      </p:to>
                                    </p:set>
                                    <p:animEffect transition="in" filter="strips(downRight)">
                                      <p:cBhvr>
                                        <p:cTn id="49" dur="500"/>
                                        <p:tgtEl>
                                          <p:spTgt spid="30724">
                                            <p:txEl>
                                              <p:charRg st="21"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0724" grpId="0" build="p"/>
      <p:bldP spid="307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814388" y="2133600"/>
            <a:ext cx="11039475" cy="503238"/>
          </a:xfrm>
          <a:ln/>
        </p:spPr>
        <p:txBody>
          <a:bodyPr vert="horz" wrap="square" lIns="91428" tIns="45715" rIns="91428" bIns="45715" anchor="b" anchorCtr="0"/>
          <a:p>
            <a:pPr algn="l" eaLnBrk="1" hangingPunct="1">
              <a:lnSpc>
                <a:spcPct val="120000"/>
              </a:lnSpc>
              <a:spcBef>
                <a:spcPct val="30000"/>
              </a:spcBef>
            </a:pPr>
            <a:r>
              <a:rPr lang="en-US" altLang="zh-CN" sz="2800" b="1" dirty="0">
                <a:solidFill>
                  <a:schemeClr val="tx1"/>
                </a:solidFill>
              </a:rPr>
              <a:t>1.</a:t>
            </a:r>
            <a:r>
              <a:rPr lang="zh-CN" altLang="en-US" sz="2800" b="1" dirty="0">
                <a:solidFill>
                  <a:schemeClr val="tx1"/>
                </a:solidFill>
              </a:rPr>
              <a:t>特点</a:t>
            </a:r>
            <a:r>
              <a:rPr lang="en-US" altLang="zh-CN" sz="2800" b="1" dirty="0">
                <a:solidFill>
                  <a:schemeClr val="tx1"/>
                </a:solidFill>
              </a:rPr>
              <a:t>---</a:t>
            </a:r>
            <a:r>
              <a:rPr lang="zh-CN" altLang="en-US" sz="2800" b="1" dirty="0">
                <a:solidFill>
                  <a:schemeClr val="tx1"/>
                </a:solidFill>
              </a:rPr>
              <a:t>质量型检测器</a:t>
            </a:r>
            <a:endParaRPr lang="zh-CN" altLang="en-US" sz="2800" b="1" dirty="0">
              <a:solidFill>
                <a:schemeClr val="tx1"/>
              </a:solidFill>
            </a:endParaRPr>
          </a:p>
        </p:txBody>
      </p:sp>
      <p:sp>
        <p:nvSpPr>
          <p:cNvPr id="31747" name="Rectangle 3"/>
          <p:cNvSpPr>
            <a:spLocks noGrp="1"/>
          </p:cNvSpPr>
          <p:nvPr>
            <p:ph type="body" sz="half"/>
          </p:nvPr>
        </p:nvSpPr>
        <p:spPr>
          <a:xfrm>
            <a:off x="719138" y="2852738"/>
            <a:ext cx="7488237" cy="338455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lnSpc>
                <a:spcPct val="120000"/>
              </a:lnSpc>
              <a:spcBef>
                <a:spcPct val="0"/>
              </a:spcBef>
              <a:buNone/>
            </a:pPr>
            <a:r>
              <a:rPr lang="en-US" altLang="zh-CN" sz="2800" b="1" dirty="0">
                <a:solidFill>
                  <a:schemeClr val="hlink"/>
                </a:solidFill>
              </a:rPr>
              <a:t> </a:t>
            </a:r>
            <a:r>
              <a:rPr lang="zh-CN" altLang="en-US" sz="2800" b="1" dirty="0">
                <a:solidFill>
                  <a:schemeClr val="hlink"/>
                </a:solidFill>
                <a:ea typeface="隶书" pitchFamily="49" charset="-122"/>
              </a:rPr>
              <a:t>优点：</a:t>
            </a:r>
            <a:endParaRPr lang="zh-CN" altLang="en-US" sz="2800" b="1" dirty="0">
              <a:solidFill>
                <a:schemeClr val="hlink"/>
              </a:solidFill>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1</a:t>
            </a:r>
            <a:r>
              <a:rPr lang="zh-CN" altLang="en-US" sz="2400" b="1" dirty="0">
                <a:ea typeface="隶书" pitchFamily="49" charset="-122"/>
              </a:rPr>
              <a:t>）专属型检测器（只能测含</a:t>
            </a:r>
            <a:r>
              <a:rPr lang="en-US" altLang="zh-CN" sz="2400" b="1" dirty="0">
                <a:ea typeface="隶书" pitchFamily="49" charset="-122"/>
              </a:rPr>
              <a:t>C</a:t>
            </a:r>
            <a:r>
              <a:rPr lang="zh-CN" altLang="en-US" sz="2400" b="1" dirty="0">
                <a:ea typeface="隶书" pitchFamily="49" charset="-122"/>
              </a:rPr>
              <a:t>有机物）            </a:t>
            </a:r>
            <a:endParaRPr lang="zh-CN" altLang="en-US" sz="2400" b="1" dirty="0">
              <a:ea typeface="隶书" pitchFamily="49" charset="-122"/>
            </a:endParaRPr>
          </a:p>
          <a:p>
            <a:pPr lvl="0" algn="just" eaLnBrk="1" hangingPunct="1">
              <a:lnSpc>
                <a:spcPct val="120000"/>
              </a:lnSpc>
              <a:buNone/>
            </a:pPr>
            <a:r>
              <a:rPr lang="zh-CN" altLang="en-US" sz="2400" b="1" dirty="0">
                <a:ea typeface="隶书" pitchFamily="49" charset="-122"/>
              </a:rPr>
              <a:t> </a:t>
            </a:r>
            <a:r>
              <a:rPr lang="en-US" altLang="zh-CN" sz="2400" b="1" dirty="0">
                <a:ea typeface="隶书" pitchFamily="49" charset="-122"/>
              </a:rPr>
              <a:t>2</a:t>
            </a:r>
            <a:r>
              <a:rPr lang="zh-CN" altLang="en-US" sz="2400" b="1" dirty="0">
                <a:ea typeface="隶书" pitchFamily="49" charset="-122"/>
              </a:rPr>
              <a:t>）灵敏度高（</a:t>
            </a:r>
            <a:r>
              <a:rPr lang="en-US" altLang="zh-CN" sz="2400" b="1" dirty="0">
                <a:ea typeface="隶书" pitchFamily="49" charset="-122"/>
              </a:rPr>
              <a:t>&gt; TCD</a:t>
            </a:r>
            <a:r>
              <a:rPr lang="zh-CN" altLang="en-US" sz="2400" b="1" dirty="0">
                <a:ea typeface="隶书" pitchFamily="49" charset="-122"/>
              </a:rPr>
              <a:t>）高出近</a:t>
            </a:r>
            <a:r>
              <a:rPr lang="en-US" altLang="zh-CN" sz="2400" b="1" dirty="0">
                <a:ea typeface="隶书" pitchFamily="49" charset="-122"/>
              </a:rPr>
              <a:t>3</a:t>
            </a:r>
            <a:r>
              <a:rPr lang="zh-CN" altLang="en-US" sz="2400" b="1" dirty="0">
                <a:ea typeface="隶书" pitchFamily="49" charset="-122"/>
              </a:rPr>
              <a:t>个数量级，检测下限可达</a:t>
            </a:r>
            <a:r>
              <a:rPr lang="en-US" altLang="zh-CN" sz="2400" b="1" dirty="0">
                <a:ea typeface="隶书" pitchFamily="49" charset="-122"/>
              </a:rPr>
              <a:t>10</a:t>
            </a:r>
            <a:r>
              <a:rPr lang="en-US" altLang="zh-CN" sz="2400" b="1" baseline="30000" dirty="0">
                <a:ea typeface="隶书" pitchFamily="49" charset="-122"/>
              </a:rPr>
              <a:t>-12</a:t>
            </a:r>
            <a:r>
              <a:rPr lang="en-US" altLang="zh-CN" sz="2400" b="1" dirty="0">
                <a:ea typeface="隶书" pitchFamily="49" charset="-122"/>
              </a:rPr>
              <a:t>g·g</a:t>
            </a:r>
            <a:r>
              <a:rPr lang="en-US" altLang="zh-CN" sz="2400" b="1" baseline="30000" dirty="0">
                <a:ea typeface="隶书" pitchFamily="49" charset="-122"/>
              </a:rPr>
              <a:t>-1</a:t>
            </a:r>
            <a:r>
              <a:rPr lang="zh-CN" altLang="en-US" sz="2400" b="1" dirty="0">
                <a:ea typeface="隶书" pitchFamily="49" charset="-122"/>
              </a:rPr>
              <a:t>。</a:t>
            </a:r>
            <a:endParaRPr lang="zh-CN" altLang="en-US" sz="2400" b="1" dirty="0">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3</a:t>
            </a:r>
            <a:r>
              <a:rPr lang="zh-CN" altLang="en-US" sz="2400" b="1" dirty="0">
                <a:ea typeface="隶书" pitchFamily="49" charset="-122"/>
              </a:rPr>
              <a:t>）结构简单、响应快</a:t>
            </a:r>
            <a:r>
              <a:rPr lang="en-US" altLang="zh-CN" sz="2400" b="1" dirty="0">
                <a:ea typeface="隶书" pitchFamily="49" charset="-122"/>
              </a:rPr>
              <a:t>, </a:t>
            </a:r>
            <a:r>
              <a:rPr lang="zh-CN" altLang="en-US" sz="2400" b="1" dirty="0">
                <a:ea typeface="隶书" pitchFamily="49" charset="-122"/>
              </a:rPr>
              <a:t>稳定性好、死体积小</a:t>
            </a:r>
            <a:endParaRPr lang="zh-CN" altLang="en-US" sz="2400" b="1" dirty="0">
              <a:ea typeface="隶书" pitchFamily="49" charset="-122"/>
            </a:endParaRPr>
          </a:p>
          <a:p>
            <a:pPr lvl="0" algn="just" eaLnBrk="1" hangingPunct="1">
              <a:lnSpc>
                <a:spcPct val="120000"/>
              </a:lnSpc>
              <a:spcBef>
                <a:spcPct val="0"/>
              </a:spcBef>
              <a:buNone/>
            </a:pPr>
            <a:r>
              <a:rPr lang="zh-CN" altLang="en-US" sz="2400" b="1" dirty="0">
                <a:ea typeface="隶书" pitchFamily="49" charset="-122"/>
              </a:rPr>
              <a:t> </a:t>
            </a:r>
            <a:r>
              <a:rPr lang="en-US" altLang="zh-CN" sz="2400" b="1" dirty="0">
                <a:ea typeface="隶书" pitchFamily="49" charset="-122"/>
              </a:rPr>
              <a:t>4</a:t>
            </a:r>
            <a:r>
              <a:rPr lang="zh-CN" altLang="en-US" sz="2400" b="1" dirty="0">
                <a:ea typeface="隶书" pitchFamily="49" charset="-122"/>
              </a:rPr>
              <a:t>）线性范围宽</a:t>
            </a:r>
            <a:endParaRPr lang="zh-CN" altLang="en-US" sz="2400" b="1" dirty="0">
              <a:ea typeface="隶书" pitchFamily="49" charset="-122"/>
            </a:endParaRPr>
          </a:p>
        </p:txBody>
      </p:sp>
      <p:sp>
        <p:nvSpPr>
          <p:cNvPr id="31748" name="Rectangle 4"/>
          <p:cNvSpPr>
            <a:spLocks noGrp="1"/>
          </p:cNvSpPr>
          <p:nvPr>
            <p:ph type="body" sz="half"/>
          </p:nvPr>
        </p:nvSpPr>
        <p:spPr>
          <a:xfrm>
            <a:off x="8588375" y="2997200"/>
            <a:ext cx="3602038" cy="2447925"/>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buNone/>
            </a:pPr>
            <a:r>
              <a:rPr lang="en-US" altLang="zh-CN" sz="2800" b="1" dirty="0">
                <a:solidFill>
                  <a:schemeClr val="hlink"/>
                </a:solidFill>
              </a:rPr>
              <a:t> </a:t>
            </a:r>
            <a:r>
              <a:rPr lang="zh-CN" altLang="en-US" sz="2800" b="1" dirty="0">
                <a:solidFill>
                  <a:schemeClr val="hlink"/>
                </a:solidFill>
                <a:ea typeface="楷体_GB2312" panose="02010609030101010101" pitchFamily="49" charset="-122"/>
              </a:rPr>
              <a:t>缺点：</a:t>
            </a:r>
            <a:endParaRPr lang="zh-CN" altLang="en-US" sz="2800" b="1" dirty="0">
              <a:solidFill>
                <a:schemeClr val="hlink"/>
              </a:solidFill>
              <a:ea typeface="楷体_GB2312" panose="02010609030101010101" pitchFamily="49" charset="-122"/>
            </a:endParaRPr>
          </a:p>
          <a:p>
            <a:pPr lvl="0" algn="just" eaLnBrk="1" hangingPunct="1">
              <a:buNone/>
            </a:pPr>
            <a:r>
              <a:rPr lang="zh-CN" altLang="en-US" sz="2400" b="1" dirty="0">
                <a:ea typeface="隶书" pitchFamily="49" charset="-122"/>
              </a:rPr>
              <a:t>    燃烧会破坏离子原形，无法回收。（制备纯物质，不采用）</a:t>
            </a:r>
            <a:endParaRPr lang="zh-CN" altLang="en-US" sz="2400" b="1" dirty="0">
              <a:ea typeface="隶书" pitchFamily="49" charset="-122"/>
            </a:endParaRPr>
          </a:p>
        </p:txBody>
      </p:sp>
      <p:sp>
        <p:nvSpPr>
          <p:cNvPr id="33796" name="Rectangle 5"/>
          <p:cNvSpPr/>
          <p:nvPr/>
        </p:nvSpPr>
        <p:spPr>
          <a:xfrm>
            <a:off x="1008063" y="476250"/>
            <a:ext cx="10731500" cy="11112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三、氢焰离子化检测器</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a:t>
            </a:r>
            <a:r>
              <a:rPr lang="en-US" altLang="zh-CN" sz="3200" b="1" dirty="0">
                <a:solidFill>
                  <a:srgbClr val="FFFF00"/>
                </a:solidFill>
                <a:latin typeface="Times New Roman" panose="02020603050405020304" pitchFamily="18" charset="0"/>
                <a:ea typeface="宋体" panose="02010600030101010101" pitchFamily="2" charset="-122"/>
              </a:rPr>
              <a:t>hydrogen flame ionization detector</a:t>
            </a:r>
            <a:r>
              <a:rPr lang="zh-CN" altLang="en-US" sz="3200" b="1" dirty="0">
                <a:solidFill>
                  <a:srgbClr val="FFFF00"/>
                </a:solidFill>
                <a:latin typeface="Times New Roman" panose="02020603050405020304" pitchFamily="18" charset="0"/>
                <a:ea typeface="宋体" panose="02010600030101010101" pitchFamily="2" charset="-122"/>
              </a:rPr>
              <a:t>；</a:t>
            </a:r>
            <a:r>
              <a:rPr lang="en-US" altLang="zh-CN" sz="3200" b="1" dirty="0">
                <a:solidFill>
                  <a:srgbClr val="FFFF00"/>
                </a:solidFill>
                <a:latin typeface="Times New Roman" panose="02020603050405020304" pitchFamily="18" charset="0"/>
                <a:ea typeface="宋体" panose="02010600030101010101" pitchFamily="2" charset="-122"/>
              </a:rPr>
              <a:t>FID</a:t>
            </a:r>
            <a:r>
              <a:rPr lang="zh-CN" altLang="en-US" sz="3200" b="1" dirty="0">
                <a:solidFill>
                  <a:srgbClr val="FFFF00"/>
                </a:solidFill>
                <a:latin typeface="Times New Roman" panose="02020603050405020304" pitchFamily="18" charset="0"/>
                <a:ea typeface="宋体" panose="02010600030101010101" pitchFamily="2" charset="-122"/>
              </a:rPr>
              <a:t>）</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31750" name="Text Box 6"/>
          <p:cNvSpPr txBox="1">
            <a:spLocks noChangeArrowheads="1"/>
          </p:cNvSpPr>
          <p:nvPr/>
        </p:nvSpPr>
        <p:spPr bwMode="auto">
          <a:xfrm>
            <a:off x="719138" y="1989138"/>
            <a:ext cx="5281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50000"/>
              </a:spcBef>
              <a:spcAft>
                <a:spcPct val="0"/>
              </a:spcAft>
              <a:buClr>
                <a:schemeClr val="tx2"/>
              </a:buClr>
              <a:buSzPct val="75000"/>
              <a:buFont typeface="Wingdings" panose="05000000000000000000" pitchFamily="2" charset="2"/>
              <a:buNone/>
              <a:defRPr/>
            </a:pPr>
            <a:endParaRPr kumimoji="1" lang="zh-CN" altLang="zh-CN"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3798" name="Rectangle 7"/>
          <p:cNvSpPr/>
          <p:nvPr/>
        </p:nvSpPr>
        <p:spPr>
          <a:xfrm>
            <a:off x="431800" y="1844675"/>
            <a:ext cx="11758613" cy="1033463"/>
          </a:xfrm>
          <a:prstGeom prst="rect">
            <a:avLst/>
          </a:prstGeom>
          <a:noFill/>
          <a:ln w="9525">
            <a:noFill/>
          </a:ln>
        </p:spPr>
        <p:txBody>
          <a:bodyPr lIns="91428" tIns="45715" rIns="91428" bIns="45715" anchor="b" anchorCtr="0"/>
          <a:p>
            <a:pPr>
              <a:buClrTx/>
              <a:buFontTx/>
            </a:pPr>
            <a:endParaRPr lang="zh-CN" altLang="en-US" sz="3200" b="1" dirty="0">
              <a:latin typeface="Times New Roman" panose="02020603050405020304" pitchFamily="18" charset="0"/>
              <a:ea typeface="隶书" pitchFamily="49" charset="-122"/>
            </a:endParaRPr>
          </a:p>
        </p:txBody>
      </p:sp>
    </p:spTree>
  </p:cSld>
  <p:clrMapOvr>
    <a:masterClrMapping/>
  </p:clrMapOvr>
  <p:transition spd="slow">
    <p:checker dir="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1747">
                                            <p:txEl>
                                              <p:charRg st="0" end="5"/>
                                            </p:txEl>
                                          </p:spTgt>
                                        </p:tgtEl>
                                        <p:attrNameLst>
                                          <p:attrName>style.visibility</p:attrName>
                                        </p:attrNameLst>
                                      </p:cBhvr>
                                      <p:to>
                                        <p:strVal val="visible"/>
                                      </p:to>
                                    </p:set>
                                    <p:animEffect transition="in" filter="strips(upRight)">
                                      <p:cBhvr>
                                        <p:cTn id="12" dur="500"/>
                                        <p:tgtEl>
                                          <p:spTgt spid="31747">
                                            <p:txEl>
                                              <p:charRg st="0" end="5"/>
                                            </p:txEl>
                                          </p:spTgt>
                                        </p:tgtEl>
                                      </p:cBhvr>
                                    </p:animEffect>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31747">
                                            <p:txEl>
                                              <p:charRg st="5" end="37"/>
                                            </p:txEl>
                                          </p:spTgt>
                                        </p:tgtEl>
                                        <p:attrNameLst>
                                          <p:attrName>style.visibility</p:attrName>
                                        </p:attrNameLst>
                                      </p:cBhvr>
                                      <p:to>
                                        <p:strVal val="visible"/>
                                      </p:to>
                                    </p:set>
                                    <p:animEffect transition="in" filter="strips(upRight)">
                                      <p:cBhvr>
                                        <p:cTn id="16" dur="500"/>
                                        <p:tgtEl>
                                          <p:spTgt spid="31747">
                                            <p:txEl>
                                              <p:charRg st="5" end="37"/>
                                            </p:txEl>
                                          </p:spTgt>
                                        </p:tgtEl>
                                      </p:cBhvr>
                                    </p:animEffect>
                                  </p:childTnLst>
                                </p:cTn>
                              </p:par>
                            </p:childTnLst>
                          </p:cTn>
                        </p:par>
                        <p:par>
                          <p:cTn id="17" fill="hold">
                            <p:stCondLst>
                              <p:cond delay="1000"/>
                            </p:stCondLst>
                            <p:childTnLst>
                              <p:par>
                                <p:cTn id="18" presetID="18" presetClass="entr" presetSubtype="3" fill="hold" grpId="0" nodeType="afterEffect">
                                  <p:stCondLst>
                                    <p:cond delay="0"/>
                                  </p:stCondLst>
                                  <p:childTnLst>
                                    <p:set>
                                      <p:cBhvr>
                                        <p:cTn id="19" dur="1" fill="hold">
                                          <p:stCondLst>
                                            <p:cond delay="0"/>
                                          </p:stCondLst>
                                        </p:cTn>
                                        <p:tgtEl>
                                          <p:spTgt spid="31747">
                                            <p:txEl>
                                              <p:charRg st="37" end="78"/>
                                            </p:txEl>
                                          </p:spTgt>
                                        </p:tgtEl>
                                        <p:attrNameLst>
                                          <p:attrName>style.visibility</p:attrName>
                                        </p:attrNameLst>
                                      </p:cBhvr>
                                      <p:to>
                                        <p:strVal val="visible"/>
                                      </p:to>
                                    </p:set>
                                    <p:animEffect transition="in" filter="strips(upRight)">
                                      <p:cBhvr>
                                        <p:cTn id="20" dur="500"/>
                                        <p:tgtEl>
                                          <p:spTgt spid="31747">
                                            <p:txEl>
                                              <p:charRg st="37" end="78"/>
                                            </p:txEl>
                                          </p:spTgt>
                                        </p:tgtEl>
                                      </p:cBhvr>
                                    </p:animEffect>
                                  </p:childTnLst>
                                </p:cTn>
                              </p:par>
                            </p:childTnLst>
                          </p:cTn>
                        </p:par>
                        <p:par>
                          <p:cTn id="21" fill="hold">
                            <p:stCondLst>
                              <p:cond delay="1500"/>
                            </p:stCondLst>
                            <p:childTnLst>
                              <p:par>
                                <p:cTn id="22" presetID="18" presetClass="entr" presetSubtype="3" fill="hold" grpId="0" nodeType="afterEffect">
                                  <p:stCondLst>
                                    <p:cond delay="0"/>
                                  </p:stCondLst>
                                  <p:childTnLst>
                                    <p:set>
                                      <p:cBhvr>
                                        <p:cTn id="23" dur="1" fill="hold">
                                          <p:stCondLst>
                                            <p:cond delay="0"/>
                                          </p:stCondLst>
                                        </p:cTn>
                                        <p:tgtEl>
                                          <p:spTgt spid="31747">
                                            <p:txEl>
                                              <p:charRg st="78" end="101"/>
                                            </p:txEl>
                                          </p:spTgt>
                                        </p:tgtEl>
                                        <p:attrNameLst>
                                          <p:attrName>style.visibility</p:attrName>
                                        </p:attrNameLst>
                                      </p:cBhvr>
                                      <p:to>
                                        <p:strVal val="visible"/>
                                      </p:to>
                                    </p:set>
                                    <p:animEffect transition="in" filter="strips(upRight)">
                                      <p:cBhvr>
                                        <p:cTn id="24" dur="500"/>
                                        <p:tgtEl>
                                          <p:spTgt spid="31747">
                                            <p:txEl>
                                              <p:charRg st="78" end="101"/>
                                            </p:txEl>
                                          </p:spTgt>
                                        </p:tgtEl>
                                      </p:cBhvr>
                                    </p:animEffect>
                                  </p:childTnLst>
                                </p:cTn>
                              </p:par>
                            </p:childTnLst>
                          </p:cTn>
                        </p:par>
                        <p:par>
                          <p:cTn id="25" fill="hold">
                            <p:stCondLst>
                              <p:cond delay="2000"/>
                            </p:stCondLst>
                            <p:childTnLst>
                              <p:par>
                                <p:cTn id="26" presetID="18" presetClass="entr" presetSubtype="3" fill="hold" grpId="0" nodeType="afterEffect">
                                  <p:stCondLst>
                                    <p:cond delay="0"/>
                                  </p:stCondLst>
                                  <p:childTnLst>
                                    <p:set>
                                      <p:cBhvr>
                                        <p:cTn id="27" dur="1" fill="hold">
                                          <p:stCondLst>
                                            <p:cond delay="0"/>
                                          </p:stCondLst>
                                        </p:cTn>
                                        <p:tgtEl>
                                          <p:spTgt spid="31747">
                                            <p:txEl>
                                              <p:charRg st="101" end="110"/>
                                            </p:txEl>
                                          </p:spTgt>
                                        </p:tgtEl>
                                        <p:attrNameLst>
                                          <p:attrName>style.visibility</p:attrName>
                                        </p:attrNameLst>
                                      </p:cBhvr>
                                      <p:to>
                                        <p:strVal val="visible"/>
                                      </p:to>
                                    </p:set>
                                    <p:animEffect transition="in" filter="strips(upRight)">
                                      <p:cBhvr>
                                        <p:cTn id="28" dur="500"/>
                                        <p:tgtEl>
                                          <p:spTgt spid="31747">
                                            <p:txEl>
                                              <p:charRg st="101" end="1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31748">
                                            <p:txEl>
                                              <p:charRg st="0" end="5"/>
                                            </p:txEl>
                                          </p:spTgt>
                                        </p:tgtEl>
                                        <p:attrNameLst>
                                          <p:attrName>style.visibility</p:attrName>
                                        </p:attrNameLst>
                                      </p:cBhvr>
                                      <p:to>
                                        <p:strVal val="visible"/>
                                      </p:to>
                                    </p:set>
                                    <p:animEffect transition="in" filter="strips(downRight)">
                                      <p:cBhvr>
                                        <p:cTn id="33" dur="500"/>
                                        <p:tgtEl>
                                          <p:spTgt spid="31748">
                                            <p:txEl>
                                              <p:charRg st="0" end="5"/>
                                            </p:txEl>
                                          </p:spTgt>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31748">
                                            <p:txEl>
                                              <p:charRg st="5" end="36"/>
                                            </p:txEl>
                                          </p:spTgt>
                                        </p:tgtEl>
                                        <p:attrNameLst>
                                          <p:attrName>style.visibility</p:attrName>
                                        </p:attrNameLst>
                                      </p:cBhvr>
                                      <p:to>
                                        <p:strVal val="visible"/>
                                      </p:to>
                                    </p:set>
                                    <p:animEffect transition="in" filter="wipe(up)">
                                      <p:cBhvr>
                                        <p:cTn id="37" dur="500"/>
                                        <p:tgtEl>
                                          <p:spTgt spid="31748">
                                            <p:txEl>
                                              <p:charRg st="5"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P spid="3174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814388" y="2133600"/>
            <a:ext cx="7488237" cy="533400"/>
          </a:xfrm>
          <a:ln/>
        </p:spPr>
        <p:txBody>
          <a:bodyPr vert="horz" wrap="square" lIns="91428" tIns="45715" rIns="91428" bIns="45715" anchor="b" anchorCtr="0"/>
          <a:p>
            <a:pPr algn="l" eaLnBrk="1" hangingPunct="1"/>
            <a:r>
              <a:rPr lang="en-US" altLang="zh-CN" sz="2800" b="1" dirty="0">
                <a:solidFill>
                  <a:schemeClr val="tx1"/>
                </a:solidFill>
              </a:rPr>
              <a:t>2. </a:t>
            </a:r>
            <a:r>
              <a:rPr lang="zh-CN" altLang="en-US" sz="2800" b="1" dirty="0">
                <a:solidFill>
                  <a:schemeClr val="tx1"/>
                </a:solidFill>
              </a:rPr>
              <a:t>氢焰检测器的结构</a:t>
            </a:r>
            <a:endParaRPr lang="zh-CN" altLang="en-US" sz="2800" b="1" dirty="0">
              <a:solidFill>
                <a:schemeClr val="tx1"/>
              </a:solidFill>
            </a:endParaRPr>
          </a:p>
        </p:txBody>
      </p:sp>
      <p:sp>
        <p:nvSpPr>
          <p:cNvPr id="32771" name="Text Box 3"/>
          <p:cNvSpPr txBox="1"/>
          <p:nvPr/>
        </p:nvSpPr>
        <p:spPr>
          <a:xfrm>
            <a:off x="719138" y="4292600"/>
            <a:ext cx="6337300" cy="2100263"/>
          </a:xfrm>
          <a:prstGeom prst="rect">
            <a:avLst/>
          </a:prstGeom>
          <a:noFill/>
          <a:ln w="9525">
            <a:noFill/>
          </a:ln>
        </p:spPr>
        <p:txBody>
          <a:bodyPr lIns="91428" tIns="45715" rIns="91428" bIns="45715" anchor="t" anchorCtr="0">
            <a:spAutoFit/>
          </a:bodyPr>
          <a:p>
            <a:pPr>
              <a:spcBef>
                <a:spcPct val="50000"/>
              </a:spcBef>
              <a:buClrTx/>
              <a:buFontTx/>
            </a:pPr>
            <a:r>
              <a:rPr lang="en-US" altLang="zh-CN" b="1" dirty="0">
                <a:latin typeface="Times New Roman" panose="02020603050405020304" pitchFamily="18" charset="0"/>
                <a:ea typeface="宋体" panose="02010600030101010101" pitchFamily="2" charset="-122"/>
              </a:rPr>
              <a:t> (2)  </a:t>
            </a:r>
            <a:r>
              <a:rPr lang="zh-CN" altLang="en-US" b="1" dirty="0">
                <a:latin typeface="Times New Roman" panose="02020603050405020304" pitchFamily="18" charset="0"/>
                <a:ea typeface="宋体" panose="02010600030101010101" pitchFamily="2" charset="-122"/>
              </a:rPr>
              <a:t>氢焰检测器需要用到三种气体：</a:t>
            </a:r>
            <a:endParaRPr lang="zh-CN" altLang="en-US" b="1" dirty="0">
              <a:latin typeface="Times New Roman" panose="02020603050405020304" pitchFamily="18" charset="0"/>
              <a:ea typeface="宋体" panose="02010600030101010101" pitchFamily="2" charset="-122"/>
            </a:endParaRPr>
          </a:p>
          <a:p>
            <a:pPr>
              <a:spcBef>
                <a:spcPct val="50000"/>
              </a:spcBef>
              <a:buClrTx/>
              <a:buFontTx/>
            </a:pPr>
            <a:r>
              <a:rPr lang="zh-CN" altLang="en-US" b="1"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N</a:t>
            </a:r>
            <a:r>
              <a:rPr lang="en-US" altLang="zh-CN" b="1" baseline="-25000" dirty="0">
                <a:latin typeface="Times New Roman" panose="02020603050405020304" pitchFamily="18" charset="0"/>
                <a:ea typeface="宋体" panose="02010600030101010101" pitchFamily="2" charset="-122"/>
              </a:rPr>
              <a:t>2 </a:t>
            </a:r>
            <a:r>
              <a:rPr lang="zh-CN" altLang="en-US" b="1" dirty="0">
                <a:latin typeface="Times New Roman" panose="02020603050405020304" pitchFamily="18" charset="0"/>
                <a:ea typeface="宋体" panose="02010600030101010101" pitchFamily="2" charset="-122"/>
              </a:rPr>
              <a:t>：载气携带试样组分；</a:t>
            </a:r>
            <a:endParaRPr lang="zh-CN" altLang="en-US" b="1" dirty="0">
              <a:latin typeface="Times New Roman" panose="02020603050405020304" pitchFamily="18" charset="0"/>
              <a:ea typeface="宋体" panose="02010600030101010101" pitchFamily="2" charset="-122"/>
            </a:endParaRPr>
          </a:p>
          <a:p>
            <a:pPr>
              <a:spcBef>
                <a:spcPct val="50000"/>
              </a:spcBef>
              <a:buClrTx/>
              <a:buFontTx/>
            </a:pPr>
            <a:r>
              <a:rPr lang="zh-CN" altLang="zh-CN" b="1"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H</a:t>
            </a:r>
            <a:r>
              <a:rPr lang="en-US" altLang="zh-CN" b="1" baseline="-25000" dirty="0">
                <a:latin typeface="Times New Roman" panose="02020603050405020304" pitchFamily="18" charset="0"/>
                <a:ea typeface="宋体" panose="02010600030101010101" pitchFamily="2" charset="-122"/>
              </a:rPr>
              <a:t>2</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：为燃气；</a:t>
            </a:r>
            <a:endParaRPr lang="zh-CN" altLang="en-US" b="1" dirty="0">
              <a:latin typeface="Times New Roman" panose="02020603050405020304" pitchFamily="18" charset="0"/>
              <a:ea typeface="宋体" panose="02010600030101010101" pitchFamily="2" charset="-122"/>
            </a:endParaRPr>
          </a:p>
          <a:p>
            <a:pPr>
              <a:spcBef>
                <a:spcPct val="50000"/>
              </a:spcBef>
              <a:buClrTx/>
              <a:buFontTx/>
            </a:pPr>
            <a:r>
              <a:rPr lang="zh-CN" altLang="en-US" b="1" dirty="0">
                <a:latin typeface="Times New Roman" panose="02020603050405020304" pitchFamily="18" charset="0"/>
                <a:ea typeface="宋体" panose="02010600030101010101" pitchFamily="2" charset="-122"/>
              </a:rPr>
              <a:t>        空气：助燃气。</a:t>
            </a:r>
            <a:endParaRPr lang="zh-CN" altLang="en-US" b="1" dirty="0">
              <a:latin typeface="Times New Roman" panose="02020603050405020304" pitchFamily="18" charset="0"/>
              <a:ea typeface="宋体" panose="02010600030101010101" pitchFamily="2" charset="-122"/>
            </a:endParaRPr>
          </a:p>
        </p:txBody>
      </p:sp>
      <p:graphicFrame>
        <p:nvGraphicFramePr>
          <p:cNvPr id="32772" name="Object 4"/>
          <p:cNvGraphicFramePr>
            <a:graphicFrameLocks noChangeAspect="1"/>
          </p:cNvGraphicFramePr>
          <p:nvPr/>
        </p:nvGraphicFramePr>
        <p:xfrm>
          <a:off x="7612063" y="3573463"/>
          <a:ext cx="3924300" cy="2924175"/>
        </p:xfrm>
        <a:graphic>
          <a:graphicData uri="http://schemas.openxmlformats.org/presentationml/2006/ole">
            <mc:AlternateContent xmlns:mc="http://schemas.openxmlformats.org/markup-compatibility/2006">
              <mc:Choice xmlns:v="urn:schemas-microsoft-com:vml" Requires="v">
                <p:oleObj spid="_x0000_s3098" name="" r:id="rId1" imgW="3924300" imgH="2924175" progId="Paint.Picture">
                  <p:embed/>
                </p:oleObj>
              </mc:Choice>
              <mc:Fallback>
                <p:oleObj name="" r:id="rId1" imgW="3924300" imgH="2924175" progId="Paint.Picture">
                  <p:embed/>
                  <p:pic>
                    <p:nvPicPr>
                      <p:cNvPr id="0" name="图片 3097"/>
                      <p:cNvPicPr/>
                      <p:nvPr/>
                    </p:nvPicPr>
                    <p:blipFill>
                      <a:blip r:embed="rId2"/>
                      <a:stretch>
                        <a:fillRect/>
                      </a:stretch>
                    </p:blipFill>
                    <p:spPr>
                      <a:xfrm>
                        <a:off x="7612063" y="3573463"/>
                        <a:ext cx="3924300" cy="2924175"/>
                      </a:xfrm>
                      <a:prstGeom prst="rect">
                        <a:avLst/>
                      </a:prstGeom>
                      <a:noFill/>
                      <a:ln w="38100">
                        <a:noFill/>
                        <a:miter/>
                      </a:ln>
                    </p:spPr>
                  </p:pic>
                </p:oleObj>
              </mc:Fallback>
            </mc:AlternateContent>
          </a:graphicData>
        </a:graphic>
      </p:graphicFrame>
      <p:sp>
        <p:nvSpPr>
          <p:cNvPr id="32773" name="Rectangle 5"/>
          <p:cNvSpPr/>
          <p:nvPr/>
        </p:nvSpPr>
        <p:spPr>
          <a:xfrm>
            <a:off x="814388" y="2781300"/>
            <a:ext cx="6911975" cy="1249363"/>
          </a:xfrm>
          <a:prstGeom prst="rect">
            <a:avLst/>
          </a:prstGeom>
          <a:noFill/>
          <a:ln w="9525">
            <a:noFill/>
          </a:ln>
        </p:spPr>
        <p:txBody>
          <a:bodyPr lIns="91428" tIns="45715" rIns="91428" bIns="45715" anchor="t" anchorCtr="0">
            <a:spAutoFit/>
          </a:bodyPr>
          <a:p>
            <a:pPr marL="342900" indent="-342900" algn="just">
              <a:spcBef>
                <a:spcPct val="50000"/>
              </a:spcBef>
              <a:buClrTx/>
              <a:buFontTx/>
            </a:pPr>
            <a:r>
              <a:rPr lang="en-US" altLang="zh-CN" b="1" dirty="0">
                <a:latin typeface="Times New Roman" panose="02020603050405020304" pitchFamily="18" charset="0"/>
                <a:ea typeface="宋体" panose="02010600030101010101" pitchFamily="2" charset="-122"/>
              </a:rPr>
              <a:t>(1) </a:t>
            </a:r>
            <a:r>
              <a:rPr lang="zh-CN" altLang="en-US" b="1" dirty="0">
                <a:latin typeface="Times New Roman" panose="02020603050405020304" pitchFamily="18" charset="0"/>
                <a:ea typeface="宋体" panose="02010600030101010101" pitchFamily="2" charset="-122"/>
              </a:rPr>
              <a:t>在发射极和收集极之间加有一定的直流电压（</a:t>
            </a:r>
            <a:r>
              <a:rPr lang="en-US" altLang="zh-CN" b="1" dirty="0">
                <a:latin typeface="Times New Roman" panose="02020603050405020304" pitchFamily="18" charset="0"/>
                <a:ea typeface="宋体" panose="02010600030101010101" pitchFamily="2" charset="-122"/>
              </a:rPr>
              <a:t>100</a:t>
            </a:r>
            <a:r>
              <a:rPr lang="zh-CN" altLang="en-US" sz="2800"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300V</a:t>
            </a:r>
            <a:r>
              <a:rPr lang="zh-CN" altLang="en-US" b="1" dirty="0">
                <a:latin typeface="Times New Roman" panose="02020603050405020304" pitchFamily="18" charset="0"/>
                <a:ea typeface="宋体" panose="02010600030101010101" pitchFamily="2" charset="-122"/>
              </a:rPr>
              <a:t>）构成一个外加电场。</a:t>
            </a:r>
            <a:endParaRPr lang="zh-CN" altLang="en-US" b="1" dirty="0">
              <a:latin typeface="Times New Roman" panose="02020603050405020304" pitchFamily="18" charset="0"/>
              <a:ea typeface="宋体" panose="02010600030101010101" pitchFamily="2" charset="-122"/>
            </a:endParaRPr>
          </a:p>
        </p:txBody>
      </p:sp>
      <p:sp>
        <p:nvSpPr>
          <p:cNvPr id="34821" name="Rectangle 6"/>
          <p:cNvSpPr/>
          <p:nvPr/>
        </p:nvSpPr>
        <p:spPr>
          <a:xfrm>
            <a:off x="912813" y="908050"/>
            <a:ext cx="10174287" cy="71913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三、氢焰离子化检测器（</a:t>
            </a:r>
            <a:r>
              <a:rPr lang="en-US" altLang="zh-CN" sz="3200" b="1" dirty="0">
                <a:solidFill>
                  <a:srgbClr val="FFFF00"/>
                </a:solidFill>
                <a:latin typeface="Times New Roman" panose="02020603050405020304" pitchFamily="18" charset="0"/>
                <a:ea typeface="宋体" panose="02010600030101010101" pitchFamily="2" charset="-122"/>
              </a:rPr>
              <a:t>FID</a:t>
            </a:r>
            <a:r>
              <a:rPr lang="zh-CN" altLang="en-US" sz="3200" b="1" dirty="0">
                <a:solidFill>
                  <a:srgbClr val="FFFF00"/>
                </a:solidFill>
                <a:latin typeface="Times New Roman" panose="02020603050405020304" pitchFamily="18" charset="0"/>
                <a:ea typeface="宋体" panose="02010600030101010101" pitchFamily="2" charset="-122"/>
              </a:rPr>
              <a:t>）</a:t>
            </a:r>
            <a:r>
              <a:rPr lang="zh-CN" altLang="en-US" sz="3600" b="1" i="1" dirty="0">
                <a:solidFill>
                  <a:schemeClr val="tx2"/>
                </a:solidFill>
                <a:latin typeface="Tahoma" panose="020B0604030504040204" pitchFamily="34" charset="0"/>
                <a:ea typeface="楷体_GB2312" panose="02010609030101010101" pitchFamily="49" charset="-122"/>
              </a:rPr>
              <a:t> </a:t>
            </a:r>
            <a:endParaRPr lang="zh-CN" altLang="en-US" sz="3600" b="1" i="1" dirty="0">
              <a:solidFill>
                <a:schemeClr val="tx2"/>
              </a:solidFill>
              <a:latin typeface="Tahoma" panose="020B0604030504040204" pitchFamily="34" charset="0"/>
              <a:ea typeface="楷体_GB2312" panose="02010609030101010101" pitchFamily="49"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up)">
                                      <p:cBhvr>
                                        <p:cTn id="12" dur="500"/>
                                        <p:tgtEl>
                                          <p:spTgt spid="327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ipe(left)">
                                      <p:cBhvr>
                                        <p:cTn id="17" dur="500"/>
                                        <p:tgtEl>
                                          <p:spTgt spid="327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charRg st="0" end="21"/>
                                            </p:txEl>
                                          </p:spTgt>
                                        </p:tgtEl>
                                        <p:attrNameLst>
                                          <p:attrName>style.visibility</p:attrName>
                                        </p:attrNameLst>
                                      </p:cBhvr>
                                      <p:to>
                                        <p:strVal val="visible"/>
                                      </p:to>
                                    </p:set>
                                    <p:animEffect transition="in" filter="wipe(left)">
                                      <p:cBhvr>
                                        <p:cTn id="22" dur="500"/>
                                        <p:tgtEl>
                                          <p:spTgt spid="32771">
                                            <p:txEl>
                                              <p:charRg st="0" end="21"/>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2771">
                                            <p:txEl>
                                              <p:charRg st="21" end="43"/>
                                            </p:txEl>
                                          </p:spTgt>
                                        </p:tgtEl>
                                        <p:attrNameLst>
                                          <p:attrName>style.visibility</p:attrName>
                                        </p:attrNameLst>
                                      </p:cBhvr>
                                      <p:to>
                                        <p:strVal val="visible"/>
                                      </p:to>
                                    </p:set>
                                    <p:animEffect transition="in" filter="wipe(left)">
                                      <p:cBhvr>
                                        <p:cTn id="26" dur="500"/>
                                        <p:tgtEl>
                                          <p:spTgt spid="32771">
                                            <p:txEl>
                                              <p:charRg st="21" end="43"/>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2771">
                                            <p:txEl>
                                              <p:charRg st="43" end="60"/>
                                            </p:txEl>
                                          </p:spTgt>
                                        </p:tgtEl>
                                        <p:attrNameLst>
                                          <p:attrName>style.visibility</p:attrName>
                                        </p:attrNameLst>
                                      </p:cBhvr>
                                      <p:to>
                                        <p:strVal val="visible"/>
                                      </p:to>
                                    </p:set>
                                    <p:animEffect transition="in" filter="wipe(left)">
                                      <p:cBhvr>
                                        <p:cTn id="30" dur="500"/>
                                        <p:tgtEl>
                                          <p:spTgt spid="32771">
                                            <p:txEl>
                                              <p:charRg st="43" end="60"/>
                                            </p:txEl>
                                          </p:spTgt>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2771">
                                            <p:txEl>
                                              <p:charRg st="60" end="76"/>
                                            </p:txEl>
                                          </p:spTgt>
                                        </p:tgtEl>
                                        <p:attrNameLst>
                                          <p:attrName>style.visibility</p:attrName>
                                        </p:attrNameLst>
                                      </p:cBhvr>
                                      <p:to>
                                        <p:strVal val="visible"/>
                                      </p:to>
                                    </p:set>
                                    <p:animEffect transition="in" filter="wipe(left)">
                                      <p:cBhvr>
                                        <p:cTn id="34" dur="500"/>
                                        <p:tgtEl>
                                          <p:spTgt spid="32771">
                                            <p:txEl>
                                              <p:charRg st="60" end="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P spid="327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7" name="任意多边形: 形状 356"/>
          <p:cNvSpPr/>
          <p:nvPr>
            <p:custDataLst>
              <p:tags r:id="rId1"/>
            </p:custDataLst>
          </p:nvPr>
        </p:nvSpPr>
        <p:spPr>
          <a:xfrm>
            <a:off x="673030" y="1801665"/>
            <a:ext cx="10903084" cy="446104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ln w="25400">
            <a:no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19924" rIns="719924"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17" name="标题 16"/>
          <p:cNvSpPr>
            <a:spLocks noGrp="1"/>
          </p:cNvSpPr>
          <p:nvPr>
            <p:ph type="title"/>
            <p:custDataLst>
              <p:tags r:id="rId2"/>
            </p:custDataLst>
          </p:nvPr>
        </p:nvSpPr>
        <p:spPr/>
        <p:txBody>
          <a:bodyPr/>
          <a:lstStyle/>
          <a:p>
            <a:r>
              <a:rPr lang="zh-CN" altLang="en-US"/>
              <a:t>单击此处添加标题</a:t>
            </a:r>
            <a:endParaRPr lang="zh-CN" altLang="en-US"/>
          </a:p>
        </p:txBody>
      </p:sp>
      <p:sp>
        <p:nvSpPr>
          <p:cNvPr id="11" name="任意多边形: 形状 1388"/>
          <p:cNvSpPr/>
          <p:nvPr>
            <p:custDataLst>
              <p:tags r:id="rId3"/>
            </p:custDataLst>
          </p:nvPr>
        </p:nvSpPr>
        <p:spPr>
          <a:xfrm>
            <a:off x="673030" y="1717853"/>
            <a:ext cx="10903084" cy="4562000"/>
          </a:xfrm>
          <a:custGeom>
            <a:avLst/>
            <a:gdLst>
              <a:gd name="connsiteX0" fmla="*/ 4515326 w 4682585"/>
              <a:gd name="connsiteY0" fmla="*/ 1881473 h 2174272"/>
              <a:gd name="connsiteX1" fmla="*/ 4515326 w 4682585"/>
              <a:gd name="connsiteY1" fmla="*/ 2028063 h 2174272"/>
              <a:gd name="connsiteX2" fmla="*/ 4673060 w 4682585"/>
              <a:gd name="connsiteY2" fmla="*/ 2028063 h 2174272"/>
              <a:gd name="connsiteX3" fmla="*/ 4673060 w 4682585"/>
              <a:gd name="connsiteY3" fmla="*/ 1881473 h 2174272"/>
              <a:gd name="connsiteX4" fmla="*/ 4348068 w 4682585"/>
              <a:gd name="connsiteY4" fmla="*/ 1881473 h 2174272"/>
              <a:gd name="connsiteX5" fmla="*/ 4348068 w 4682585"/>
              <a:gd name="connsiteY5" fmla="*/ 2028063 h 2174272"/>
              <a:gd name="connsiteX6" fmla="*/ 4505801 w 4682585"/>
              <a:gd name="connsiteY6" fmla="*/ 2028063 h 2174272"/>
              <a:gd name="connsiteX7" fmla="*/ 4505801 w 4682585"/>
              <a:gd name="connsiteY7" fmla="*/ 1881473 h 2174272"/>
              <a:gd name="connsiteX8" fmla="*/ 4180809 w 4682585"/>
              <a:gd name="connsiteY8" fmla="*/ 1881473 h 2174272"/>
              <a:gd name="connsiteX9" fmla="*/ 4180809 w 4682585"/>
              <a:gd name="connsiteY9" fmla="*/ 2028063 h 2174272"/>
              <a:gd name="connsiteX10" fmla="*/ 4338543 w 4682585"/>
              <a:gd name="connsiteY10" fmla="*/ 2028063 h 2174272"/>
              <a:gd name="connsiteX11" fmla="*/ 4338543 w 4682585"/>
              <a:gd name="connsiteY11" fmla="*/ 1881473 h 2174272"/>
              <a:gd name="connsiteX12" fmla="*/ 4013550 w 4682585"/>
              <a:gd name="connsiteY12" fmla="*/ 1881473 h 2174272"/>
              <a:gd name="connsiteX13" fmla="*/ 4013550 w 4682585"/>
              <a:gd name="connsiteY13" fmla="*/ 2028063 h 2174272"/>
              <a:gd name="connsiteX14" fmla="*/ 4171284 w 4682585"/>
              <a:gd name="connsiteY14" fmla="*/ 2028063 h 2174272"/>
              <a:gd name="connsiteX15" fmla="*/ 4171284 w 4682585"/>
              <a:gd name="connsiteY15" fmla="*/ 1881473 h 2174272"/>
              <a:gd name="connsiteX16" fmla="*/ 3846291 w 4682585"/>
              <a:gd name="connsiteY16" fmla="*/ 1881473 h 2174272"/>
              <a:gd name="connsiteX17" fmla="*/ 3846291 w 4682585"/>
              <a:gd name="connsiteY17" fmla="*/ 2028063 h 2174272"/>
              <a:gd name="connsiteX18" fmla="*/ 4004025 w 4682585"/>
              <a:gd name="connsiteY18" fmla="*/ 2028063 h 2174272"/>
              <a:gd name="connsiteX19" fmla="*/ 4004025 w 4682585"/>
              <a:gd name="connsiteY19" fmla="*/ 1881473 h 2174272"/>
              <a:gd name="connsiteX20" fmla="*/ 3678936 w 4682585"/>
              <a:gd name="connsiteY20" fmla="*/ 1881473 h 2174272"/>
              <a:gd name="connsiteX21" fmla="*/ 3678936 w 4682585"/>
              <a:gd name="connsiteY21" fmla="*/ 2028063 h 2174272"/>
              <a:gd name="connsiteX22" fmla="*/ 3836766 w 4682585"/>
              <a:gd name="connsiteY22" fmla="*/ 2028063 h 2174272"/>
              <a:gd name="connsiteX23" fmla="*/ 3836766 w 4682585"/>
              <a:gd name="connsiteY23" fmla="*/ 1881473 h 2174272"/>
              <a:gd name="connsiteX24" fmla="*/ 3511677 w 4682585"/>
              <a:gd name="connsiteY24" fmla="*/ 1881473 h 2174272"/>
              <a:gd name="connsiteX25" fmla="*/ 3511677 w 4682585"/>
              <a:gd name="connsiteY25" fmla="*/ 2028063 h 2174272"/>
              <a:gd name="connsiteX26" fmla="*/ 3669411 w 4682585"/>
              <a:gd name="connsiteY26" fmla="*/ 2028063 h 2174272"/>
              <a:gd name="connsiteX27" fmla="*/ 3669411 w 4682585"/>
              <a:gd name="connsiteY27" fmla="*/ 1881473 h 2174272"/>
              <a:gd name="connsiteX28" fmla="*/ 3344418 w 4682585"/>
              <a:gd name="connsiteY28" fmla="*/ 1881473 h 2174272"/>
              <a:gd name="connsiteX29" fmla="*/ 3344418 w 4682585"/>
              <a:gd name="connsiteY29" fmla="*/ 2028063 h 2174272"/>
              <a:gd name="connsiteX30" fmla="*/ 3502152 w 4682585"/>
              <a:gd name="connsiteY30" fmla="*/ 2028063 h 2174272"/>
              <a:gd name="connsiteX31" fmla="*/ 3502152 w 4682585"/>
              <a:gd name="connsiteY31" fmla="*/ 1881473 h 2174272"/>
              <a:gd name="connsiteX32" fmla="*/ 3177159 w 4682585"/>
              <a:gd name="connsiteY32" fmla="*/ 1881473 h 2174272"/>
              <a:gd name="connsiteX33" fmla="*/ 3177159 w 4682585"/>
              <a:gd name="connsiteY33" fmla="*/ 2028063 h 2174272"/>
              <a:gd name="connsiteX34" fmla="*/ 3334893 w 4682585"/>
              <a:gd name="connsiteY34" fmla="*/ 2028063 h 2174272"/>
              <a:gd name="connsiteX35" fmla="*/ 3334893 w 4682585"/>
              <a:gd name="connsiteY35" fmla="*/ 1881473 h 2174272"/>
              <a:gd name="connsiteX36" fmla="*/ 3009900 w 4682585"/>
              <a:gd name="connsiteY36" fmla="*/ 1881473 h 2174272"/>
              <a:gd name="connsiteX37" fmla="*/ 3009900 w 4682585"/>
              <a:gd name="connsiteY37" fmla="*/ 2028063 h 2174272"/>
              <a:gd name="connsiteX38" fmla="*/ 3167634 w 4682585"/>
              <a:gd name="connsiteY38" fmla="*/ 2028063 h 2174272"/>
              <a:gd name="connsiteX39" fmla="*/ 3167634 w 4682585"/>
              <a:gd name="connsiteY39" fmla="*/ 1881473 h 2174272"/>
              <a:gd name="connsiteX40" fmla="*/ 2842641 w 4682585"/>
              <a:gd name="connsiteY40" fmla="*/ 1881473 h 2174272"/>
              <a:gd name="connsiteX41" fmla="*/ 2842641 w 4682585"/>
              <a:gd name="connsiteY41" fmla="*/ 2028063 h 2174272"/>
              <a:gd name="connsiteX42" fmla="*/ 3000375 w 4682585"/>
              <a:gd name="connsiteY42" fmla="*/ 2028063 h 2174272"/>
              <a:gd name="connsiteX43" fmla="*/ 3000375 w 4682585"/>
              <a:gd name="connsiteY43" fmla="*/ 1881473 h 2174272"/>
              <a:gd name="connsiteX44" fmla="*/ 2675382 w 4682585"/>
              <a:gd name="connsiteY44" fmla="*/ 1881473 h 2174272"/>
              <a:gd name="connsiteX45" fmla="*/ 2675382 w 4682585"/>
              <a:gd name="connsiteY45" fmla="*/ 2028063 h 2174272"/>
              <a:gd name="connsiteX46" fmla="*/ 2833116 w 4682585"/>
              <a:gd name="connsiteY46" fmla="*/ 2028063 h 2174272"/>
              <a:gd name="connsiteX47" fmla="*/ 2833116 w 4682585"/>
              <a:gd name="connsiteY47" fmla="*/ 1881473 h 2174272"/>
              <a:gd name="connsiteX48" fmla="*/ 2508123 w 4682585"/>
              <a:gd name="connsiteY48" fmla="*/ 1881473 h 2174272"/>
              <a:gd name="connsiteX49" fmla="*/ 2508123 w 4682585"/>
              <a:gd name="connsiteY49" fmla="*/ 2028063 h 2174272"/>
              <a:gd name="connsiteX50" fmla="*/ 2665857 w 4682585"/>
              <a:gd name="connsiteY50" fmla="*/ 2028063 h 2174272"/>
              <a:gd name="connsiteX51" fmla="*/ 2665857 w 4682585"/>
              <a:gd name="connsiteY51" fmla="*/ 1881473 h 2174272"/>
              <a:gd name="connsiteX52" fmla="*/ 2340864 w 4682585"/>
              <a:gd name="connsiteY52" fmla="*/ 1881473 h 2174272"/>
              <a:gd name="connsiteX53" fmla="*/ 2340864 w 4682585"/>
              <a:gd name="connsiteY53" fmla="*/ 2028063 h 2174272"/>
              <a:gd name="connsiteX54" fmla="*/ 2498598 w 4682585"/>
              <a:gd name="connsiteY54" fmla="*/ 2028063 h 2174272"/>
              <a:gd name="connsiteX55" fmla="*/ 2498598 w 4682585"/>
              <a:gd name="connsiteY55" fmla="*/ 1881473 h 2174272"/>
              <a:gd name="connsiteX56" fmla="*/ 2173510 w 4682585"/>
              <a:gd name="connsiteY56" fmla="*/ 1881473 h 2174272"/>
              <a:gd name="connsiteX57" fmla="*/ 2173510 w 4682585"/>
              <a:gd name="connsiteY57" fmla="*/ 2028063 h 2174272"/>
              <a:gd name="connsiteX58" fmla="*/ 2331339 w 4682585"/>
              <a:gd name="connsiteY58" fmla="*/ 2028063 h 2174272"/>
              <a:gd name="connsiteX59" fmla="*/ 2331339 w 4682585"/>
              <a:gd name="connsiteY59" fmla="*/ 1881473 h 2174272"/>
              <a:gd name="connsiteX60" fmla="*/ 2006251 w 4682585"/>
              <a:gd name="connsiteY60" fmla="*/ 1881473 h 2174272"/>
              <a:gd name="connsiteX61" fmla="*/ 2006251 w 4682585"/>
              <a:gd name="connsiteY61" fmla="*/ 2028063 h 2174272"/>
              <a:gd name="connsiteX62" fmla="*/ 2163985 w 4682585"/>
              <a:gd name="connsiteY62" fmla="*/ 2028063 h 2174272"/>
              <a:gd name="connsiteX63" fmla="*/ 2163985 w 4682585"/>
              <a:gd name="connsiteY63" fmla="*/ 1881473 h 2174272"/>
              <a:gd name="connsiteX64" fmla="*/ 1838992 w 4682585"/>
              <a:gd name="connsiteY64" fmla="*/ 1881473 h 2174272"/>
              <a:gd name="connsiteX65" fmla="*/ 1838992 w 4682585"/>
              <a:gd name="connsiteY65" fmla="*/ 2028063 h 2174272"/>
              <a:gd name="connsiteX66" fmla="*/ 1996726 w 4682585"/>
              <a:gd name="connsiteY66" fmla="*/ 2028063 h 2174272"/>
              <a:gd name="connsiteX67" fmla="*/ 1996726 w 4682585"/>
              <a:gd name="connsiteY67" fmla="*/ 1881473 h 2174272"/>
              <a:gd name="connsiteX68" fmla="*/ 1671733 w 4682585"/>
              <a:gd name="connsiteY68" fmla="*/ 1881473 h 2174272"/>
              <a:gd name="connsiteX69" fmla="*/ 1671733 w 4682585"/>
              <a:gd name="connsiteY69" fmla="*/ 2028063 h 2174272"/>
              <a:gd name="connsiteX70" fmla="*/ 1829467 w 4682585"/>
              <a:gd name="connsiteY70" fmla="*/ 2028063 h 2174272"/>
              <a:gd name="connsiteX71" fmla="*/ 1829467 w 4682585"/>
              <a:gd name="connsiteY71" fmla="*/ 1881473 h 2174272"/>
              <a:gd name="connsiteX72" fmla="*/ 1504474 w 4682585"/>
              <a:gd name="connsiteY72" fmla="*/ 1881473 h 2174272"/>
              <a:gd name="connsiteX73" fmla="*/ 1504474 w 4682585"/>
              <a:gd name="connsiteY73" fmla="*/ 2028063 h 2174272"/>
              <a:gd name="connsiteX74" fmla="*/ 1662208 w 4682585"/>
              <a:gd name="connsiteY74" fmla="*/ 2028063 h 2174272"/>
              <a:gd name="connsiteX75" fmla="*/ 1662208 w 4682585"/>
              <a:gd name="connsiteY75" fmla="*/ 1881473 h 2174272"/>
              <a:gd name="connsiteX76" fmla="*/ 1337215 w 4682585"/>
              <a:gd name="connsiteY76" fmla="*/ 1881473 h 2174272"/>
              <a:gd name="connsiteX77" fmla="*/ 1337215 w 4682585"/>
              <a:gd name="connsiteY77" fmla="*/ 2028063 h 2174272"/>
              <a:gd name="connsiteX78" fmla="*/ 1494949 w 4682585"/>
              <a:gd name="connsiteY78" fmla="*/ 2028063 h 2174272"/>
              <a:gd name="connsiteX79" fmla="*/ 1494949 w 4682585"/>
              <a:gd name="connsiteY79" fmla="*/ 1881473 h 2174272"/>
              <a:gd name="connsiteX80" fmla="*/ 1169956 w 4682585"/>
              <a:gd name="connsiteY80" fmla="*/ 1881473 h 2174272"/>
              <a:gd name="connsiteX81" fmla="*/ 1169956 w 4682585"/>
              <a:gd name="connsiteY81" fmla="*/ 2028063 h 2174272"/>
              <a:gd name="connsiteX82" fmla="*/ 1327690 w 4682585"/>
              <a:gd name="connsiteY82" fmla="*/ 2028063 h 2174272"/>
              <a:gd name="connsiteX83" fmla="*/ 1327690 w 4682585"/>
              <a:gd name="connsiteY83" fmla="*/ 1881473 h 2174272"/>
              <a:gd name="connsiteX84" fmla="*/ 1002697 w 4682585"/>
              <a:gd name="connsiteY84" fmla="*/ 1881473 h 2174272"/>
              <a:gd name="connsiteX85" fmla="*/ 1002697 w 4682585"/>
              <a:gd name="connsiteY85" fmla="*/ 2028063 h 2174272"/>
              <a:gd name="connsiteX86" fmla="*/ 1160431 w 4682585"/>
              <a:gd name="connsiteY86" fmla="*/ 2028063 h 2174272"/>
              <a:gd name="connsiteX87" fmla="*/ 1160431 w 4682585"/>
              <a:gd name="connsiteY87" fmla="*/ 1881473 h 2174272"/>
              <a:gd name="connsiteX88" fmla="*/ 835438 w 4682585"/>
              <a:gd name="connsiteY88" fmla="*/ 1881473 h 2174272"/>
              <a:gd name="connsiteX89" fmla="*/ 835438 w 4682585"/>
              <a:gd name="connsiteY89" fmla="*/ 2028063 h 2174272"/>
              <a:gd name="connsiteX90" fmla="*/ 993172 w 4682585"/>
              <a:gd name="connsiteY90" fmla="*/ 2028063 h 2174272"/>
              <a:gd name="connsiteX91" fmla="*/ 993172 w 4682585"/>
              <a:gd name="connsiteY91" fmla="*/ 1881473 h 2174272"/>
              <a:gd name="connsiteX92" fmla="*/ 668179 w 4682585"/>
              <a:gd name="connsiteY92" fmla="*/ 1881473 h 2174272"/>
              <a:gd name="connsiteX93" fmla="*/ 668179 w 4682585"/>
              <a:gd name="connsiteY93" fmla="*/ 2028063 h 2174272"/>
              <a:gd name="connsiteX94" fmla="*/ 825913 w 4682585"/>
              <a:gd name="connsiteY94" fmla="*/ 2028063 h 2174272"/>
              <a:gd name="connsiteX95" fmla="*/ 825913 w 4682585"/>
              <a:gd name="connsiteY95" fmla="*/ 1881473 h 2174272"/>
              <a:gd name="connsiteX96" fmla="*/ 500920 w 4682585"/>
              <a:gd name="connsiteY96" fmla="*/ 1881473 h 2174272"/>
              <a:gd name="connsiteX97" fmla="*/ 500920 w 4682585"/>
              <a:gd name="connsiteY97" fmla="*/ 2028063 h 2174272"/>
              <a:gd name="connsiteX98" fmla="*/ 658654 w 4682585"/>
              <a:gd name="connsiteY98" fmla="*/ 2028063 h 2174272"/>
              <a:gd name="connsiteX99" fmla="*/ 658654 w 4682585"/>
              <a:gd name="connsiteY99" fmla="*/ 1881473 h 2174272"/>
              <a:gd name="connsiteX100" fmla="*/ 333566 w 4682585"/>
              <a:gd name="connsiteY100" fmla="*/ 1881473 h 2174272"/>
              <a:gd name="connsiteX101" fmla="*/ 333566 w 4682585"/>
              <a:gd name="connsiteY101" fmla="*/ 2028063 h 2174272"/>
              <a:gd name="connsiteX102" fmla="*/ 491395 w 4682585"/>
              <a:gd name="connsiteY102" fmla="*/ 2028063 h 2174272"/>
              <a:gd name="connsiteX103" fmla="*/ 491395 w 4682585"/>
              <a:gd name="connsiteY103" fmla="*/ 1881473 h 2174272"/>
              <a:gd name="connsiteX104" fmla="*/ 166307 w 4682585"/>
              <a:gd name="connsiteY104" fmla="*/ 1881473 h 2174272"/>
              <a:gd name="connsiteX105" fmla="*/ 166307 w 4682585"/>
              <a:gd name="connsiteY105" fmla="*/ 2028063 h 2174272"/>
              <a:gd name="connsiteX106" fmla="*/ 324041 w 4682585"/>
              <a:gd name="connsiteY106" fmla="*/ 2028063 h 2174272"/>
              <a:gd name="connsiteX107" fmla="*/ 324041 w 4682585"/>
              <a:gd name="connsiteY107" fmla="*/ 1881473 h 2174272"/>
              <a:gd name="connsiteX108" fmla="*/ 9525 w 4682585"/>
              <a:gd name="connsiteY108" fmla="*/ 1881473 h 2174272"/>
              <a:gd name="connsiteX109" fmla="*/ 9525 w 4682585"/>
              <a:gd name="connsiteY109" fmla="*/ 2028063 h 2174272"/>
              <a:gd name="connsiteX110" fmla="*/ 156782 w 4682585"/>
              <a:gd name="connsiteY110" fmla="*/ 2028063 h 2174272"/>
              <a:gd name="connsiteX111" fmla="*/ 156782 w 4682585"/>
              <a:gd name="connsiteY111" fmla="*/ 1881473 h 2174272"/>
              <a:gd name="connsiteX112" fmla="*/ 4515326 w 4682585"/>
              <a:gd name="connsiteY112" fmla="*/ 1725358 h 2174272"/>
              <a:gd name="connsiteX113" fmla="*/ 4515326 w 4682585"/>
              <a:gd name="connsiteY113" fmla="*/ 1871948 h 2174272"/>
              <a:gd name="connsiteX114" fmla="*/ 4673060 w 4682585"/>
              <a:gd name="connsiteY114" fmla="*/ 1871948 h 2174272"/>
              <a:gd name="connsiteX115" fmla="*/ 4673060 w 4682585"/>
              <a:gd name="connsiteY115" fmla="*/ 1725358 h 2174272"/>
              <a:gd name="connsiteX116" fmla="*/ 4348068 w 4682585"/>
              <a:gd name="connsiteY116" fmla="*/ 1725358 h 2174272"/>
              <a:gd name="connsiteX117" fmla="*/ 4348068 w 4682585"/>
              <a:gd name="connsiteY117" fmla="*/ 1871948 h 2174272"/>
              <a:gd name="connsiteX118" fmla="*/ 4505801 w 4682585"/>
              <a:gd name="connsiteY118" fmla="*/ 1871948 h 2174272"/>
              <a:gd name="connsiteX119" fmla="*/ 4505801 w 4682585"/>
              <a:gd name="connsiteY119" fmla="*/ 1725358 h 2174272"/>
              <a:gd name="connsiteX120" fmla="*/ 4180809 w 4682585"/>
              <a:gd name="connsiteY120" fmla="*/ 1725358 h 2174272"/>
              <a:gd name="connsiteX121" fmla="*/ 4180809 w 4682585"/>
              <a:gd name="connsiteY121" fmla="*/ 1871948 h 2174272"/>
              <a:gd name="connsiteX122" fmla="*/ 4338543 w 4682585"/>
              <a:gd name="connsiteY122" fmla="*/ 1871948 h 2174272"/>
              <a:gd name="connsiteX123" fmla="*/ 4338543 w 4682585"/>
              <a:gd name="connsiteY123" fmla="*/ 1725358 h 2174272"/>
              <a:gd name="connsiteX124" fmla="*/ 4013550 w 4682585"/>
              <a:gd name="connsiteY124" fmla="*/ 1725358 h 2174272"/>
              <a:gd name="connsiteX125" fmla="*/ 4013550 w 4682585"/>
              <a:gd name="connsiteY125" fmla="*/ 1871948 h 2174272"/>
              <a:gd name="connsiteX126" fmla="*/ 4171284 w 4682585"/>
              <a:gd name="connsiteY126" fmla="*/ 1871948 h 2174272"/>
              <a:gd name="connsiteX127" fmla="*/ 4171284 w 4682585"/>
              <a:gd name="connsiteY127" fmla="*/ 1725358 h 2174272"/>
              <a:gd name="connsiteX128" fmla="*/ 3846291 w 4682585"/>
              <a:gd name="connsiteY128" fmla="*/ 1725358 h 2174272"/>
              <a:gd name="connsiteX129" fmla="*/ 3846291 w 4682585"/>
              <a:gd name="connsiteY129" fmla="*/ 1871948 h 2174272"/>
              <a:gd name="connsiteX130" fmla="*/ 4004025 w 4682585"/>
              <a:gd name="connsiteY130" fmla="*/ 1871948 h 2174272"/>
              <a:gd name="connsiteX131" fmla="*/ 4004025 w 4682585"/>
              <a:gd name="connsiteY131" fmla="*/ 1725358 h 2174272"/>
              <a:gd name="connsiteX132" fmla="*/ 3678936 w 4682585"/>
              <a:gd name="connsiteY132" fmla="*/ 1725358 h 2174272"/>
              <a:gd name="connsiteX133" fmla="*/ 3678936 w 4682585"/>
              <a:gd name="connsiteY133" fmla="*/ 1871948 h 2174272"/>
              <a:gd name="connsiteX134" fmla="*/ 3836766 w 4682585"/>
              <a:gd name="connsiteY134" fmla="*/ 1871948 h 2174272"/>
              <a:gd name="connsiteX135" fmla="*/ 3836766 w 4682585"/>
              <a:gd name="connsiteY135" fmla="*/ 1725358 h 2174272"/>
              <a:gd name="connsiteX136" fmla="*/ 3511677 w 4682585"/>
              <a:gd name="connsiteY136" fmla="*/ 1725358 h 2174272"/>
              <a:gd name="connsiteX137" fmla="*/ 3511677 w 4682585"/>
              <a:gd name="connsiteY137" fmla="*/ 1871948 h 2174272"/>
              <a:gd name="connsiteX138" fmla="*/ 3669411 w 4682585"/>
              <a:gd name="connsiteY138" fmla="*/ 1871948 h 2174272"/>
              <a:gd name="connsiteX139" fmla="*/ 3669411 w 4682585"/>
              <a:gd name="connsiteY139" fmla="*/ 1725358 h 2174272"/>
              <a:gd name="connsiteX140" fmla="*/ 3344418 w 4682585"/>
              <a:gd name="connsiteY140" fmla="*/ 1725358 h 2174272"/>
              <a:gd name="connsiteX141" fmla="*/ 3344418 w 4682585"/>
              <a:gd name="connsiteY141" fmla="*/ 1871948 h 2174272"/>
              <a:gd name="connsiteX142" fmla="*/ 3502152 w 4682585"/>
              <a:gd name="connsiteY142" fmla="*/ 1871948 h 2174272"/>
              <a:gd name="connsiteX143" fmla="*/ 3502152 w 4682585"/>
              <a:gd name="connsiteY143" fmla="*/ 1725358 h 2174272"/>
              <a:gd name="connsiteX144" fmla="*/ 3177159 w 4682585"/>
              <a:gd name="connsiteY144" fmla="*/ 1725358 h 2174272"/>
              <a:gd name="connsiteX145" fmla="*/ 3177159 w 4682585"/>
              <a:gd name="connsiteY145" fmla="*/ 1871948 h 2174272"/>
              <a:gd name="connsiteX146" fmla="*/ 3334893 w 4682585"/>
              <a:gd name="connsiteY146" fmla="*/ 1871948 h 2174272"/>
              <a:gd name="connsiteX147" fmla="*/ 3334893 w 4682585"/>
              <a:gd name="connsiteY147" fmla="*/ 1725358 h 2174272"/>
              <a:gd name="connsiteX148" fmla="*/ 3009900 w 4682585"/>
              <a:gd name="connsiteY148" fmla="*/ 1725358 h 2174272"/>
              <a:gd name="connsiteX149" fmla="*/ 3009900 w 4682585"/>
              <a:gd name="connsiteY149" fmla="*/ 1871948 h 2174272"/>
              <a:gd name="connsiteX150" fmla="*/ 3167634 w 4682585"/>
              <a:gd name="connsiteY150" fmla="*/ 1871948 h 2174272"/>
              <a:gd name="connsiteX151" fmla="*/ 3167634 w 4682585"/>
              <a:gd name="connsiteY151" fmla="*/ 1725358 h 2174272"/>
              <a:gd name="connsiteX152" fmla="*/ 2842641 w 4682585"/>
              <a:gd name="connsiteY152" fmla="*/ 1725358 h 2174272"/>
              <a:gd name="connsiteX153" fmla="*/ 2842641 w 4682585"/>
              <a:gd name="connsiteY153" fmla="*/ 1871948 h 2174272"/>
              <a:gd name="connsiteX154" fmla="*/ 3000375 w 4682585"/>
              <a:gd name="connsiteY154" fmla="*/ 1871948 h 2174272"/>
              <a:gd name="connsiteX155" fmla="*/ 3000375 w 4682585"/>
              <a:gd name="connsiteY155" fmla="*/ 1725358 h 2174272"/>
              <a:gd name="connsiteX156" fmla="*/ 2675382 w 4682585"/>
              <a:gd name="connsiteY156" fmla="*/ 1725358 h 2174272"/>
              <a:gd name="connsiteX157" fmla="*/ 2675382 w 4682585"/>
              <a:gd name="connsiteY157" fmla="*/ 1871948 h 2174272"/>
              <a:gd name="connsiteX158" fmla="*/ 2833116 w 4682585"/>
              <a:gd name="connsiteY158" fmla="*/ 1871948 h 2174272"/>
              <a:gd name="connsiteX159" fmla="*/ 2833116 w 4682585"/>
              <a:gd name="connsiteY159" fmla="*/ 1725358 h 2174272"/>
              <a:gd name="connsiteX160" fmla="*/ 2508123 w 4682585"/>
              <a:gd name="connsiteY160" fmla="*/ 1725358 h 2174272"/>
              <a:gd name="connsiteX161" fmla="*/ 2508123 w 4682585"/>
              <a:gd name="connsiteY161" fmla="*/ 1871948 h 2174272"/>
              <a:gd name="connsiteX162" fmla="*/ 2665857 w 4682585"/>
              <a:gd name="connsiteY162" fmla="*/ 1871948 h 2174272"/>
              <a:gd name="connsiteX163" fmla="*/ 2665857 w 4682585"/>
              <a:gd name="connsiteY163" fmla="*/ 1725358 h 2174272"/>
              <a:gd name="connsiteX164" fmla="*/ 2340864 w 4682585"/>
              <a:gd name="connsiteY164" fmla="*/ 1725358 h 2174272"/>
              <a:gd name="connsiteX165" fmla="*/ 2340864 w 4682585"/>
              <a:gd name="connsiteY165" fmla="*/ 1871948 h 2174272"/>
              <a:gd name="connsiteX166" fmla="*/ 2498598 w 4682585"/>
              <a:gd name="connsiteY166" fmla="*/ 1871948 h 2174272"/>
              <a:gd name="connsiteX167" fmla="*/ 2498598 w 4682585"/>
              <a:gd name="connsiteY167" fmla="*/ 1725358 h 2174272"/>
              <a:gd name="connsiteX168" fmla="*/ 2173510 w 4682585"/>
              <a:gd name="connsiteY168" fmla="*/ 1725358 h 2174272"/>
              <a:gd name="connsiteX169" fmla="*/ 2173510 w 4682585"/>
              <a:gd name="connsiteY169" fmla="*/ 1871948 h 2174272"/>
              <a:gd name="connsiteX170" fmla="*/ 2331339 w 4682585"/>
              <a:gd name="connsiteY170" fmla="*/ 1871948 h 2174272"/>
              <a:gd name="connsiteX171" fmla="*/ 2331339 w 4682585"/>
              <a:gd name="connsiteY171" fmla="*/ 1725358 h 2174272"/>
              <a:gd name="connsiteX172" fmla="*/ 2006251 w 4682585"/>
              <a:gd name="connsiteY172" fmla="*/ 1725358 h 2174272"/>
              <a:gd name="connsiteX173" fmla="*/ 2006251 w 4682585"/>
              <a:gd name="connsiteY173" fmla="*/ 1871948 h 2174272"/>
              <a:gd name="connsiteX174" fmla="*/ 2163985 w 4682585"/>
              <a:gd name="connsiteY174" fmla="*/ 1871948 h 2174272"/>
              <a:gd name="connsiteX175" fmla="*/ 2163985 w 4682585"/>
              <a:gd name="connsiteY175" fmla="*/ 1725358 h 2174272"/>
              <a:gd name="connsiteX176" fmla="*/ 1838992 w 4682585"/>
              <a:gd name="connsiteY176" fmla="*/ 1725358 h 2174272"/>
              <a:gd name="connsiteX177" fmla="*/ 1838992 w 4682585"/>
              <a:gd name="connsiteY177" fmla="*/ 1871948 h 2174272"/>
              <a:gd name="connsiteX178" fmla="*/ 1996726 w 4682585"/>
              <a:gd name="connsiteY178" fmla="*/ 1871948 h 2174272"/>
              <a:gd name="connsiteX179" fmla="*/ 1996726 w 4682585"/>
              <a:gd name="connsiteY179" fmla="*/ 1725358 h 2174272"/>
              <a:gd name="connsiteX180" fmla="*/ 1671733 w 4682585"/>
              <a:gd name="connsiteY180" fmla="*/ 1725358 h 2174272"/>
              <a:gd name="connsiteX181" fmla="*/ 1671733 w 4682585"/>
              <a:gd name="connsiteY181" fmla="*/ 1871948 h 2174272"/>
              <a:gd name="connsiteX182" fmla="*/ 1829467 w 4682585"/>
              <a:gd name="connsiteY182" fmla="*/ 1871948 h 2174272"/>
              <a:gd name="connsiteX183" fmla="*/ 1829467 w 4682585"/>
              <a:gd name="connsiteY183" fmla="*/ 1725358 h 2174272"/>
              <a:gd name="connsiteX184" fmla="*/ 1504474 w 4682585"/>
              <a:gd name="connsiteY184" fmla="*/ 1725358 h 2174272"/>
              <a:gd name="connsiteX185" fmla="*/ 1504474 w 4682585"/>
              <a:gd name="connsiteY185" fmla="*/ 1871948 h 2174272"/>
              <a:gd name="connsiteX186" fmla="*/ 1662208 w 4682585"/>
              <a:gd name="connsiteY186" fmla="*/ 1871948 h 2174272"/>
              <a:gd name="connsiteX187" fmla="*/ 1662208 w 4682585"/>
              <a:gd name="connsiteY187" fmla="*/ 1725358 h 2174272"/>
              <a:gd name="connsiteX188" fmla="*/ 1337215 w 4682585"/>
              <a:gd name="connsiteY188" fmla="*/ 1725358 h 2174272"/>
              <a:gd name="connsiteX189" fmla="*/ 1337215 w 4682585"/>
              <a:gd name="connsiteY189" fmla="*/ 1871948 h 2174272"/>
              <a:gd name="connsiteX190" fmla="*/ 1494949 w 4682585"/>
              <a:gd name="connsiteY190" fmla="*/ 1871948 h 2174272"/>
              <a:gd name="connsiteX191" fmla="*/ 1494949 w 4682585"/>
              <a:gd name="connsiteY191" fmla="*/ 1725358 h 2174272"/>
              <a:gd name="connsiteX192" fmla="*/ 1169956 w 4682585"/>
              <a:gd name="connsiteY192" fmla="*/ 1725358 h 2174272"/>
              <a:gd name="connsiteX193" fmla="*/ 1169956 w 4682585"/>
              <a:gd name="connsiteY193" fmla="*/ 1871948 h 2174272"/>
              <a:gd name="connsiteX194" fmla="*/ 1327690 w 4682585"/>
              <a:gd name="connsiteY194" fmla="*/ 1871948 h 2174272"/>
              <a:gd name="connsiteX195" fmla="*/ 1327690 w 4682585"/>
              <a:gd name="connsiteY195" fmla="*/ 1725358 h 2174272"/>
              <a:gd name="connsiteX196" fmla="*/ 1002697 w 4682585"/>
              <a:gd name="connsiteY196" fmla="*/ 1725358 h 2174272"/>
              <a:gd name="connsiteX197" fmla="*/ 1002697 w 4682585"/>
              <a:gd name="connsiteY197" fmla="*/ 1871948 h 2174272"/>
              <a:gd name="connsiteX198" fmla="*/ 1160431 w 4682585"/>
              <a:gd name="connsiteY198" fmla="*/ 1871948 h 2174272"/>
              <a:gd name="connsiteX199" fmla="*/ 1160431 w 4682585"/>
              <a:gd name="connsiteY199" fmla="*/ 1725358 h 2174272"/>
              <a:gd name="connsiteX200" fmla="*/ 835438 w 4682585"/>
              <a:gd name="connsiteY200" fmla="*/ 1725358 h 2174272"/>
              <a:gd name="connsiteX201" fmla="*/ 835438 w 4682585"/>
              <a:gd name="connsiteY201" fmla="*/ 1871948 h 2174272"/>
              <a:gd name="connsiteX202" fmla="*/ 993172 w 4682585"/>
              <a:gd name="connsiteY202" fmla="*/ 1871948 h 2174272"/>
              <a:gd name="connsiteX203" fmla="*/ 993172 w 4682585"/>
              <a:gd name="connsiteY203" fmla="*/ 1725358 h 2174272"/>
              <a:gd name="connsiteX204" fmla="*/ 668179 w 4682585"/>
              <a:gd name="connsiteY204" fmla="*/ 1725358 h 2174272"/>
              <a:gd name="connsiteX205" fmla="*/ 668179 w 4682585"/>
              <a:gd name="connsiteY205" fmla="*/ 1871948 h 2174272"/>
              <a:gd name="connsiteX206" fmla="*/ 825913 w 4682585"/>
              <a:gd name="connsiteY206" fmla="*/ 1871948 h 2174272"/>
              <a:gd name="connsiteX207" fmla="*/ 825913 w 4682585"/>
              <a:gd name="connsiteY207" fmla="*/ 1725358 h 2174272"/>
              <a:gd name="connsiteX208" fmla="*/ 500920 w 4682585"/>
              <a:gd name="connsiteY208" fmla="*/ 1725358 h 2174272"/>
              <a:gd name="connsiteX209" fmla="*/ 500920 w 4682585"/>
              <a:gd name="connsiteY209" fmla="*/ 1871948 h 2174272"/>
              <a:gd name="connsiteX210" fmla="*/ 658654 w 4682585"/>
              <a:gd name="connsiteY210" fmla="*/ 1871948 h 2174272"/>
              <a:gd name="connsiteX211" fmla="*/ 658654 w 4682585"/>
              <a:gd name="connsiteY211" fmla="*/ 1725358 h 2174272"/>
              <a:gd name="connsiteX212" fmla="*/ 333566 w 4682585"/>
              <a:gd name="connsiteY212" fmla="*/ 1725358 h 2174272"/>
              <a:gd name="connsiteX213" fmla="*/ 333566 w 4682585"/>
              <a:gd name="connsiteY213" fmla="*/ 1871948 h 2174272"/>
              <a:gd name="connsiteX214" fmla="*/ 491395 w 4682585"/>
              <a:gd name="connsiteY214" fmla="*/ 1871948 h 2174272"/>
              <a:gd name="connsiteX215" fmla="*/ 491395 w 4682585"/>
              <a:gd name="connsiteY215" fmla="*/ 1725358 h 2174272"/>
              <a:gd name="connsiteX216" fmla="*/ 166307 w 4682585"/>
              <a:gd name="connsiteY216" fmla="*/ 1725358 h 2174272"/>
              <a:gd name="connsiteX217" fmla="*/ 166307 w 4682585"/>
              <a:gd name="connsiteY217" fmla="*/ 1871948 h 2174272"/>
              <a:gd name="connsiteX218" fmla="*/ 324041 w 4682585"/>
              <a:gd name="connsiteY218" fmla="*/ 1871948 h 2174272"/>
              <a:gd name="connsiteX219" fmla="*/ 324041 w 4682585"/>
              <a:gd name="connsiteY219" fmla="*/ 1725358 h 2174272"/>
              <a:gd name="connsiteX220" fmla="*/ 9525 w 4682585"/>
              <a:gd name="connsiteY220" fmla="*/ 1725358 h 2174272"/>
              <a:gd name="connsiteX221" fmla="*/ 9525 w 4682585"/>
              <a:gd name="connsiteY221" fmla="*/ 1871948 h 2174272"/>
              <a:gd name="connsiteX222" fmla="*/ 156782 w 4682585"/>
              <a:gd name="connsiteY222" fmla="*/ 1871948 h 2174272"/>
              <a:gd name="connsiteX223" fmla="*/ 156782 w 4682585"/>
              <a:gd name="connsiteY223" fmla="*/ 1725358 h 2174272"/>
              <a:gd name="connsiteX224" fmla="*/ 4515326 w 4682585"/>
              <a:gd name="connsiteY224" fmla="*/ 1569243 h 2174272"/>
              <a:gd name="connsiteX225" fmla="*/ 4515326 w 4682585"/>
              <a:gd name="connsiteY225" fmla="*/ 1715833 h 2174272"/>
              <a:gd name="connsiteX226" fmla="*/ 4673060 w 4682585"/>
              <a:gd name="connsiteY226" fmla="*/ 1715833 h 2174272"/>
              <a:gd name="connsiteX227" fmla="*/ 4673060 w 4682585"/>
              <a:gd name="connsiteY227" fmla="*/ 1569243 h 2174272"/>
              <a:gd name="connsiteX228" fmla="*/ 4348068 w 4682585"/>
              <a:gd name="connsiteY228" fmla="*/ 1569243 h 2174272"/>
              <a:gd name="connsiteX229" fmla="*/ 4348068 w 4682585"/>
              <a:gd name="connsiteY229" fmla="*/ 1715833 h 2174272"/>
              <a:gd name="connsiteX230" fmla="*/ 4505801 w 4682585"/>
              <a:gd name="connsiteY230" fmla="*/ 1715833 h 2174272"/>
              <a:gd name="connsiteX231" fmla="*/ 4505801 w 4682585"/>
              <a:gd name="connsiteY231" fmla="*/ 1569243 h 2174272"/>
              <a:gd name="connsiteX232" fmla="*/ 4180809 w 4682585"/>
              <a:gd name="connsiteY232" fmla="*/ 1569243 h 2174272"/>
              <a:gd name="connsiteX233" fmla="*/ 4180809 w 4682585"/>
              <a:gd name="connsiteY233" fmla="*/ 1715833 h 2174272"/>
              <a:gd name="connsiteX234" fmla="*/ 4338543 w 4682585"/>
              <a:gd name="connsiteY234" fmla="*/ 1715833 h 2174272"/>
              <a:gd name="connsiteX235" fmla="*/ 4338543 w 4682585"/>
              <a:gd name="connsiteY235" fmla="*/ 1569243 h 2174272"/>
              <a:gd name="connsiteX236" fmla="*/ 4013550 w 4682585"/>
              <a:gd name="connsiteY236" fmla="*/ 1569243 h 2174272"/>
              <a:gd name="connsiteX237" fmla="*/ 4013550 w 4682585"/>
              <a:gd name="connsiteY237" fmla="*/ 1715833 h 2174272"/>
              <a:gd name="connsiteX238" fmla="*/ 4171284 w 4682585"/>
              <a:gd name="connsiteY238" fmla="*/ 1715833 h 2174272"/>
              <a:gd name="connsiteX239" fmla="*/ 4171284 w 4682585"/>
              <a:gd name="connsiteY239" fmla="*/ 1569243 h 2174272"/>
              <a:gd name="connsiteX240" fmla="*/ 3846291 w 4682585"/>
              <a:gd name="connsiteY240" fmla="*/ 1569243 h 2174272"/>
              <a:gd name="connsiteX241" fmla="*/ 3846291 w 4682585"/>
              <a:gd name="connsiteY241" fmla="*/ 1715833 h 2174272"/>
              <a:gd name="connsiteX242" fmla="*/ 4004025 w 4682585"/>
              <a:gd name="connsiteY242" fmla="*/ 1715833 h 2174272"/>
              <a:gd name="connsiteX243" fmla="*/ 4004025 w 4682585"/>
              <a:gd name="connsiteY243" fmla="*/ 1569243 h 2174272"/>
              <a:gd name="connsiteX244" fmla="*/ 3678936 w 4682585"/>
              <a:gd name="connsiteY244" fmla="*/ 1569243 h 2174272"/>
              <a:gd name="connsiteX245" fmla="*/ 3678936 w 4682585"/>
              <a:gd name="connsiteY245" fmla="*/ 1715833 h 2174272"/>
              <a:gd name="connsiteX246" fmla="*/ 3836766 w 4682585"/>
              <a:gd name="connsiteY246" fmla="*/ 1715833 h 2174272"/>
              <a:gd name="connsiteX247" fmla="*/ 3836766 w 4682585"/>
              <a:gd name="connsiteY247" fmla="*/ 1569243 h 2174272"/>
              <a:gd name="connsiteX248" fmla="*/ 3511677 w 4682585"/>
              <a:gd name="connsiteY248" fmla="*/ 1569243 h 2174272"/>
              <a:gd name="connsiteX249" fmla="*/ 3511677 w 4682585"/>
              <a:gd name="connsiteY249" fmla="*/ 1715833 h 2174272"/>
              <a:gd name="connsiteX250" fmla="*/ 3669411 w 4682585"/>
              <a:gd name="connsiteY250" fmla="*/ 1715833 h 2174272"/>
              <a:gd name="connsiteX251" fmla="*/ 3669411 w 4682585"/>
              <a:gd name="connsiteY251" fmla="*/ 1569243 h 2174272"/>
              <a:gd name="connsiteX252" fmla="*/ 3344418 w 4682585"/>
              <a:gd name="connsiteY252" fmla="*/ 1569243 h 2174272"/>
              <a:gd name="connsiteX253" fmla="*/ 3344418 w 4682585"/>
              <a:gd name="connsiteY253" fmla="*/ 1715833 h 2174272"/>
              <a:gd name="connsiteX254" fmla="*/ 3502152 w 4682585"/>
              <a:gd name="connsiteY254" fmla="*/ 1715833 h 2174272"/>
              <a:gd name="connsiteX255" fmla="*/ 3502152 w 4682585"/>
              <a:gd name="connsiteY255" fmla="*/ 1569243 h 2174272"/>
              <a:gd name="connsiteX256" fmla="*/ 3177159 w 4682585"/>
              <a:gd name="connsiteY256" fmla="*/ 1569243 h 2174272"/>
              <a:gd name="connsiteX257" fmla="*/ 3177159 w 4682585"/>
              <a:gd name="connsiteY257" fmla="*/ 1715833 h 2174272"/>
              <a:gd name="connsiteX258" fmla="*/ 3334893 w 4682585"/>
              <a:gd name="connsiteY258" fmla="*/ 1715833 h 2174272"/>
              <a:gd name="connsiteX259" fmla="*/ 3334893 w 4682585"/>
              <a:gd name="connsiteY259" fmla="*/ 1569243 h 2174272"/>
              <a:gd name="connsiteX260" fmla="*/ 3009900 w 4682585"/>
              <a:gd name="connsiteY260" fmla="*/ 1569243 h 2174272"/>
              <a:gd name="connsiteX261" fmla="*/ 3009900 w 4682585"/>
              <a:gd name="connsiteY261" fmla="*/ 1715833 h 2174272"/>
              <a:gd name="connsiteX262" fmla="*/ 3167634 w 4682585"/>
              <a:gd name="connsiteY262" fmla="*/ 1715833 h 2174272"/>
              <a:gd name="connsiteX263" fmla="*/ 3167634 w 4682585"/>
              <a:gd name="connsiteY263" fmla="*/ 1569243 h 2174272"/>
              <a:gd name="connsiteX264" fmla="*/ 2842641 w 4682585"/>
              <a:gd name="connsiteY264" fmla="*/ 1569243 h 2174272"/>
              <a:gd name="connsiteX265" fmla="*/ 2842641 w 4682585"/>
              <a:gd name="connsiteY265" fmla="*/ 1715833 h 2174272"/>
              <a:gd name="connsiteX266" fmla="*/ 3000375 w 4682585"/>
              <a:gd name="connsiteY266" fmla="*/ 1715833 h 2174272"/>
              <a:gd name="connsiteX267" fmla="*/ 3000375 w 4682585"/>
              <a:gd name="connsiteY267" fmla="*/ 1569243 h 2174272"/>
              <a:gd name="connsiteX268" fmla="*/ 2675382 w 4682585"/>
              <a:gd name="connsiteY268" fmla="*/ 1569243 h 2174272"/>
              <a:gd name="connsiteX269" fmla="*/ 2675382 w 4682585"/>
              <a:gd name="connsiteY269" fmla="*/ 1715833 h 2174272"/>
              <a:gd name="connsiteX270" fmla="*/ 2833116 w 4682585"/>
              <a:gd name="connsiteY270" fmla="*/ 1715833 h 2174272"/>
              <a:gd name="connsiteX271" fmla="*/ 2833116 w 4682585"/>
              <a:gd name="connsiteY271" fmla="*/ 1569243 h 2174272"/>
              <a:gd name="connsiteX272" fmla="*/ 2508123 w 4682585"/>
              <a:gd name="connsiteY272" fmla="*/ 1569243 h 2174272"/>
              <a:gd name="connsiteX273" fmla="*/ 2508123 w 4682585"/>
              <a:gd name="connsiteY273" fmla="*/ 1715833 h 2174272"/>
              <a:gd name="connsiteX274" fmla="*/ 2665857 w 4682585"/>
              <a:gd name="connsiteY274" fmla="*/ 1715833 h 2174272"/>
              <a:gd name="connsiteX275" fmla="*/ 2665857 w 4682585"/>
              <a:gd name="connsiteY275" fmla="*/ 1569243 h 2174272"/>
              <a:gd name="connsiteX276" fmla="*/ 2340864 w 4682585"/>
              <a:gd name="connsiteY276" fmla="*/ 1569243 h 2174272"/>
              <a:gd name="connsiteX277" fmla="*/ 2340864 w 4682585"/>
              <a:gd name="connsiteY277" fmla="*/ 1715833 h 2174272"/>
              <a:gd name="connsiteX278" fmla="*/ 2498598 w 4682585"/>
              <a:gd name="connsiteY278" fmla="*/ 1715833 h 2174272"/>
              <a:gd name="connsiteX279" fmla="*/ 2498598 w 4682585"/>
              <a:gd name="connsiteY279" fmla="*/ 1569243 h 2174272"/>
              <a:gd name="connsiteX280" fmla="*/ 2173510 w 4682585"/>
              <a:gd name="connsiteY280" fmla="*/ 1569243 h 2174272"/>
              <a:gd name="connsiteX281" fmla="*/ 2173510 w 4682585"/>
              <a:gd name="connsiteY281" fmla="*/ 1715833 h 2174272"/>
              <a:gd name="connsiteX282" fmla="*/ 2331339 w 4682585"/>
              <a:gd name="connsiteY282" fmla="*/ 1715833 h 2174272"/>
              <a:gd name="connsiteX283" fmla="*/ 2331339 w 4682585"/>
              <a:gd name="connsiteY283" fmla="*/ 1569243 h 2174272"/>
              <a:gd name="connsiteX284" fmla="*/ 2006251 w 4682585"/>
              <a:gd name="connsiteY284" fmla="*/ 1569243 h 2174272"/>
              <a:gd name="connsiteX285" fmla="*/ 2006251 w 4682585"/>
              <a:gd name="connsiteY285" fmla="*/ 1715833 h 2174272"/>
              <a:gd name="connsiteX286" fmla="*/ 2163985 w 4682585"/>
              <a:gd name="connsiteY286" fmla="*/ 1715833 h 2174272"/>
              <a:gd name="connsiteX287" fmla="*/ 2163985 w 4682585"/>
              <a:gd name="connsiteY287" fmla="*/ 1569243 h 2174272"/>
              <a:gd name="connsiteX288" fmla="*/ 1838992 w 4682585"/>
              <a:gd name="connsiteY288" fmla="*/ 1569243 h 2174272"/>
              <a:gd name="connsiteX289" fmla="*/ 1838992 w 4682585"/>
              <a:gd name="connsiteY289" fmla="*/ 1715833 h 2174272"/>
              <a:gd name="connsiteX290" fmla="*/ 1996726 w 4682585"/>
              <a:gd name="connsiteY290" fmla="*/ 1715833 h 2174272"/>
              <a:gd name="connsiteX291" fmla="*/ 1996726 w 4682585"/>
              <a:gd name="connsiteY291" fmla="*/ 1569243 h 2174272"/>
              <a:gd name="connsiteX292" fmla="*/ 1671733 w 4682585"/>
              <a:gd name="connsiteY292" fmla="*/ 1569243 h 2174272"/>
              <a:gd name="connsiteX293" fmla="*/ 1671733 w 4682585"/>
              <a:gd name="connsiteY293" fmla="*/ 1715833 h 2174272"/>
              <a:gd name="connsiteX294" fmla="*/ 1829467 w 4682585"/>
              <a:gd name="connsiteY294" fmla="*/ 1715833 h 2174272"/>
              <a:gd name="connsiteX295" fmla="*/ 1829467 w 4682585"/>
              <a:gd name="connsiteY295" fmla="*/ 1569243 h 2174272"/>
              <a:gd name="connsiteX296" fmla="*/ 1504474 w 4682585"/>
              <a:gd name="connsiteY296" fmla="*/ 1569243 h 2174272"/>
              <a:gd name="connsiteX297" fmla="*/ 1504474 w 4682585"/>
              <a:gd name="connsiteY297" fmla="*/ 1715833 h 2174272"/>
              <a:gd name="connsiteX298" fmla="*/ 1662208 w 4682585"/>
              <a:gd name="connsiteY298" fmla="*/ 1715833 h 2174272"/>
              <a:gd name="connsiteX299" fmla="*/ 1662208 w 4682585"/>
              <a:gd name="connsiteY299" fmla="*/ 1569243 h 2174272"/>
              <a:gd name="connsiteX300" fmla="*/ 1337215 w 4682585"/>
              <a:gd name="connsiteY300" fmla="*/ 1569243 h 2174272"/>
              <a:gd name="connsiteX301" fmla="*/ 1337215 w 4682585"/>
              <a:gd name="connsiteY301" fmla="*/ 1715833 h 2174272"/>
              <a:gd name="connsiteX302" fmla="*/ 1494949 w 4682585"/>
              <a:gd name="connsiteY302" fmla="*/ 1715833 h 2174272"/>
              <a:gd name="connsiteX303" fmla="*/ 1494949 w 4682585"/>
              <a:gd name="connsiteY303" fmla="*/ 1569243 h 2174272"/>
              <a:gd name="connsiteX304" fmla="*/ 1169956 w 4682585"/>
              <a:gd name="connsiteY304" fmla="*/ 1569243 h 2174272"/>
              <a:gd name="connsiteX305" fmla="*/ 1169956 w 4682585"/>
              <a:gd name="connsiteY305" fmla="*/ 1715833 h 2174272"/>
              <a:gd name="connsiteX306" fmla="*/ 1327690 w 4682585"/>
              <a:gd name="connsiteY306" fmla="*/ 1715833 h 2174272"/>
              <a:gd name="connsiteX307" fmla="*/ 1327690 w 4682585"/>
              <a:gd name="connsiteY307" fmla="*/ 1569243 h 2174272"/>
              <a:gd name="connsiteX308" fmla="*/ 1002697 w 4682585"/>
              <a:gd name="connsiteY308" fmla="*/ 1569243 h 2174272"/>
              <a:gd name="connsiteX309" fmla="*/ 1002697 w 4682585"/>
              <a:gd name="connsiteY309" fmla="*/ 1715833 h 2174272"/>
              <a:gd name="connsiteX310" fmla="*/ 1160431 w 4682585"/>
              <a:gd name="connsiteY310" fmla="*/ 1715833 h 2174272"/>
              <a:gd name="connsiteX311" fmla="*/ 1160431 w 4682585"/>
              <a:gd name="connsiteY311" fmla="*/ 1569243 h 2174272"/>
              <a:gd name="connsiteX312" fmla="*/ 835438 w 4682585"/>
              <a:gd name="connsiteY312" fmla="*/ 1569243 h 2174272"/>
              <a:gd name="connsiteX313" fmla="*/ 835438 w 4682585"/>
              <a:gd name="connsiteY313" fmla="*/ 1715833 h 2174272"/>
              <a:gd name="connsiteX314" fmla="*/ 993172 w 4682585"/>
              <a:gd name="connsiteY314" fmla="*/ 1715833 h 2174272"/>
              <a:gd name="connsiteX315" fmla="*/ 993172 w 4682585"/>
              <a:gd name="connsiteY315" fmla="*/ 1569243 h 2174272"/>
              <a:gd name="connsiteX316" fmla="*/ 668179 w 4682585"/>
              <a:gd name="connsiteY316" fmla="*/ 1569243 h 2174272"/>
              <a:gd name="connsiteX317" fmla="*/ 668179 w 4682585"/>
              <a:gd name="connsiteY317" fmla="*/ 1715833 h 2174272"/>
              <a:gd name="connsiteX318" fmla="*/ 825913 w 4682585"/>
              <a:gd name="connsiteY318" fmla="*/ 1715833 h 2174272"/>
              <a:gd name="connsiteX319" fmla="*/ 825913 w 4682585"/>
              <a:gd name="connsiteY319" fmla="*/ 1569243 h 2174272"/>
              <a:gd name="connsiteX320" fmla="*/ 500920 w 4682585"/>
              <a:gd name="connsiteY320" fmla="*/ 1569243 h 2174272"/>
              <a:gd name="connsiteX321" fmla="*/ 500920 w 4682585"/>
              <a:gd name="connsiteY321" fmla="*/ 1715833 h 2174272"/>
              <a:gd name="connsiteX322" fmla="*/ 658654 w 4682585"/>
              <a:gd name="connsiteY322" fmla="*/ 1715833 h 2174272"/>
              <a:gd name="connsiteX323" fmla="*/ 658654 w 4682585"/>
              <a:gd name="connsiteY323" fmla="*/ 1569243 h 2174272"/>
              <a:gd name="connsiteX324" fmla="*/ 333566 w 4682585"/>
              <a:gd name="connsiteY324" fmla="*/ 1569243 h 2174272"/>
              <a:gd name="connsiteX325" fmla="*/ 333566 w 4682585"/>
              <a:gd name="connsiteY325" fmla="*/ 1715833 h 2174272"/>
              <a:gd name="connsiteX326" fmla="*/ 491395 w 4682585"/>
              <a:gd name="connsiteY326" fmla="*/ 1715833 h 2174272"/>
              <a:gd name="connsiteX327" fmla="*/ 491395 w 4682585"/>
              <a:gd name="connsiteY327" fmla="*/ 1569243 h 2174272"/>
              <a:gd name="connsiteX328" fmla="*/ 166307 w 4682585"/>
              <a:gd name="connsiteY328" fmla="*/ 1569243 h 2174272"/>
              <a:gd name="connsiteX329" fmla="*/ 166307 w 4682585"/>
              <a:gd name="connsiteY329" fmla="*/ 1715833 h 2174272"/>
              <a:gd name="connsiteX330" fmla="*/ 324041 w 4682585"/>
              <a:gd name="connsiteY330" fmla="*/ 1715833 h 2174272"/>
              <a:gd name="connsiteX331" fmla="*/ 324041 w 4682585"/>
              <a:gd name="connsiteY331" fmla="*/ 1569243 h 2174272"/>
              <a:gd name="connsiteX332" fmla="*/ 9525 w 4682585"/>
              <a:gd name="connsiteY332" fmla="*/ 1569243 h 2174272"/>
              <a:gd name="connsiteX333" fmla="*/ 9525 w 4682585"/>
              <a:gd name="connsiteY333" fmla="*/ 1715833 h 2174272"/>
              <a:gd name="connsiteX334" fmla="*/ 156782 w 4682585"/>
              <a:gd name="connsiteY334" fmla="*/ 1715833 h 2174272"/>
              <a:gd name="connsiteX335" fmla="*/ 156782 w 4682585"/>
              <a:gd name="connsiteY335" fmla="*/ 1569243 h 2174272"/>
              <a:gd name="connsiteX336" fmla="*/ 4515326 w 4682585"/>
              <a:gd name="connsiteY336" fmla="*/ 1413129 h 2174272"/>
              <a:gd name="connsiteX337" fmla="*/ 4515326 w 4682585"/>
              <a:gd name="connsiteY337" fmla="*/ 1559718 h 2174272"/>
              <a:gd name="connsiteX338" fmla="*/ 4673060 w 4682585"/>
              <a:gd name="connsiteY338" fmla="*/ 1559718 h 2174272"/>
              <a:gd name="connsiteX339" fmla="*/ 4673060 w 4682585"/>
              <a:gd name="connsiteY339" fmla="*/ 1413129 h 2174272"/>
              <a:gd name="connsiteX340" fmla="*/ 4348068 w 4682585"/>
              <a:gd name="connsiteY340" fmla="*/ 1413129 h 2174272"/>
              <a:gd name="connsiteX341" fmla="*/ 4348068 w 4682585"/>
              <a:gd name="connsiteY341" fmla="*/ 1559718 h 2174272"/>
              <a:gd name="connsiteX342" fmla="*/ 4505801 w 4682585"/>
              <a:gd name="connsiteY342" fmla="*/ 1559718 h 2174272"/>
              <a:gd name="connsiteX343" fmla="*/ 4505801 w 4682585"/>
              <a:gd name="connsiteY343" fmla="*/ 1413129 h 2174272"/>
              <a:gd name="connsiteX344" fmla="*/ 4180809 w 4682585"/>
              <a:gd name="connsiteY344" fmla="*/ 1413129 h 2174272"/>
              <a:gd name="connsiteX345" fmla="*/ 4180809 w 4682585"/>
              <a:gd name="connsiteY345" fmla="*/ 1559718 h 2174272"/>
              <a:gd name="connsiteX346" fmla="*/ 4338543 w 4682585"/>
              <a:gd name="connsiteY346" fmla="*/ 1559718 h 2174272"/>
              <a:gd name="connsiteX347" fmla="*/ 4338543 w 4682585"/>
              <a:gd name="connsiteY347" fmla="*/ 1413129 h 2174272"/>
              <a:gd name="connsiteX348" fmla="*/ 4013550 w 4682585"/>
              <a:gd name="connsiteY348" fmla="*/ 1413129 h 2174272"/>
              <a:gd name="connsiteX349" fmla="*/ 4013550 w 4682585"/>
              <a:gd name="connsiteY349" fmla="*/ 1559718 h 2174272"/>
              <a:gd name="connsiteX350" fmla="*/ 4171284 w 4682585"/>
              <a:gd name="connsiteY350" fmla="*/ 1559718 h 2174272"/>
              <a:gd name="connsiteX351" fmla="*/ 4171284 w 4682585"/>
              <a:gd name="connsiteY351" fmla="*/ 1413129 h 2174272"/>
              <a:gd name="connsiteX352" fmla="*/ 3846291 w 4682585"/>
              <a:gd name="connsiteY352" fmla="*/ 1413129 h 2174272"/>
              <a:gd name="connsiteX353" fmla="*/ 3846291 w 4682585"/>
              <a:gd name="connsiteY353" fmla="*/ 1559718 h 2174272"/>
              <a:gd name="connsiteX354" fmla="*/ 4004025 w 4682585"/>
              <a:gd name="connsiteY354" fmla="*/ 1559718 h 2174272"/>
              <a:gd name="connsiteX355" fmla="*/ 4004025 w 4682585"/>
              <a:gd name="connsiteY355" fmla="*/ 1413129 h 2174272"/>
              <a:gd name="connsiteX356" fmla="*/ 3678936 w 4682585"/>
              <a:gd name="connsiteY356" fmla="*/ 1413129 h 2174272"/>
              <a:gd name="connsiteX357" fmla="*/ 3678936 w 4682585"/>
              <a:gd name="connsiteY357" fmla="*/ 1559718 h 2174272"/>
              <a:gd name="connsiteX358" fmla="*/ 3836766 w 4682585"/>
              <a:gd name="connsiteY358" fmla="*/ 1559718 h 2174272"/>
              <a:gd name="connsiteX359" fmla="*/ 3836766 w 4682585"/>
              <a:gd name="connsiteY359" fmla="*/ 1413129 h 2174272"/>
              <a:gd name="connsiteX360" fmla="*/ 3511677 w 4682585"/>
              <a:gd name="connsiteY360" fmla="*/ 1413129 h 2174272"/>
              <a:gd name="connsiteX361" fmla="*/ 3511677 w 4682585"/>
              <a:gd name="connsiteY361" fmla="*/ 1559718 h 2174272"/>
              <a:gd name="connsiteX362" fmla="*/ 3669411 w 4682585"/>
              <a:gd name="connsiteY362" fmla="*/ 1559718 h 2174272"/>
              <a:gd name="connsiteX363" fmla="*/ 3669411 w 4682585"/>
              <a:gd name="connsiteY363" fmla="*/ 1413129 h 2174272"/>
              <a:gd name="connsiteX364" fmla="*/ 3344418 w 4682585"/>
              <a:gd name="connsiteY364" fmla="*/ 1413129 h 2174272"/>
              <a:gd name="connsiteX365" fmla="*/ 3344418 w 4682585"/>
              <a:gd name="connsiteY365" fmla="*/ 1559718 h 2174272"/>
              <a:gd name="connsiteX366" fmla="*/ 3502152 w 4682585"/>
              <a:gd name="connsiteY366" fmla="*/ 1559718 h 2174272"/>
              <a:gd name="connsiteX367" fmla="*/ 3502152 w 4682585"/>
              <a:gd name="connsiteY367" fmla="*/ 1413129 h 2174272"/>
              <a:gd name="connsiteX368" fmla="*/ 3177159 w 4682585"/>
              <a:gd name="connsiteY368" fmla="*/ 1413129 h 2174272"/>
              <a:gd name="connsiteX369" fmla="*/ 3177159 w 4682585"/>
              <a:gd name="connsiteY369" fmla="*/ 1559718 h 2174272"/>
              <a:gd name="connsiteX370" fmla="*/ 3334893 w 4682585"/>
              <a:gd name="connsiteY370" fmla="*/ 1559718 h 2174272"/>
              <a:gd name="connsiteX371" fmla="*/ 3334893 w 4682585"/>
              <a:gd name="connsiteY371" fmla="*/ 1413129 h 2174272"/>
              <a:gd name="connsiteX372" fmla="*/ 3009900 w 4682585"/>
              <a:gd name="connsiteY372" fmla="*/ 1413129 h 2174272"/>
              <a:gd name="connsiteX373" fmla="*/ 3009900 w 4682585"/>
              <a:gd name="connsiteY373" fmla="*/ 1559718 h 2174272"/>
              <a:gd name="connsiteX374" fmla="*/ 3167634 w 4682585"/>
              <a:gd name="connsiteY374" fmla="*/ 1559718 h 2174272"/>
              <a:gd name="connsiteX375" fmla="*/ 3167634 w 4682585"/>
              <a:gd name="connsiteY375" fmla="*/ 1413129 h 2174272"/>
              <a:gd name="connsiteX376" fmla="*/ 2842641 w 4682585"/>
              <a:gd name="connsiteY376" fmla="*/ 1413129 h 2174272"/>
              <a:gd name="connsiteX377" fmla="*/ 2842641 w 4682585"/>
              <a:gd name="connsiteY377" fmla="*/ 1559718 h 2174272"/>
              <a:gd name="connsiteX378" fmla="*/ 3000375 w 4682585"/>
              <a:gd name="connsiteY378" fmla="*/ 1559718 h 2174272"/>
              <a:gd name="connsiteX379" fmla="*/ 3000375 w 4682585"/>
              <a:gd name="connsiteY379" fmla="*/ 1413129 h 2174272"/>
              <a:gd name="connsiteX380" fmla="*/ 2675382 w 4682585"/>
              <a:gd name="connsiteY380" fmla="*/ 1413129 h 2174272"/>
              <a:gd name="connsiteX381" fmla="*/ 2675382 w 4682585"/>
              <a:gd name="connsiteY381" fmla="*/ 1559718 h 2174272"/>
              <a:gd name="connsiteX382" fmla="*/ 2833116 w 4682585"/>
              <a:gd name="connsiteY382" fmla="*/ 1559718 h 2174272"/>
              <a:gd name="connsiteX383" fmla="*/ 2833116 w 4682585"/>
              <a:gd name="connsiteY383" fmla="*/ 1413129 h 2174272"/>
              <a:gd name="connsiteX384" fmla="*/ 2508123 w 4682585"/>
              <a:gd name="connsiteY384" fmla="*/ 1413129 h 2174272"/>
              <a:gd name="connsiteX385" fmla="*/ 2508123 w 4682585"/>
              <a:gd name="connsiteY385" fmla="*/ 1559718 h 2174272"/>
              <a:gd name="connsiteX386" fmla="*/ 2665857 w 4682585"/>
              <a:gd name="connsiteY386" fmla="*/ 1559718 h 2174272"/>
              <a:gd name="connsiteX387" fmla="*/ 2665857 w 4682585"/>
              <a:gd name="connsiteY387" fmla="*/ 1413129 h 2174272"/>
              <a:gd name="connsiteX388" fmla="*/ 2340864 w 4682585"/>
              <a:gd name="connsiteY388" fmla="*/ 1413129 h 2174272"/>
              <a:gd name="connsiteX389" fmla="*/ 2340864 w 4682585"/>
              <a:gd name="connsiteY389" fmla="*/ 1559718 h 2174272"/>
              <a:gd name="connsiteX390" fmla="*/ 2498598 w 4682585"/>
              <a:gd name="connsiteY390" fmla="*/ 1559718 h 2174272"/>
              <a:gd name="connsiteX391" fmla="*/ 2498598 w 4682585"/>
              <a:gd name="connsiteY391" fmla="*/ 1413129 h 2174272"/>
              <a:gd name="connsiteX392" fmla="*/ 2173510 w 4682585"/>
              <a:gd name="connsiteY392" fmla="*/ 1413129 h 2174272"/>
              <a:gd name="connsiteX393" fmla="*/ 2173510 w 4682585"/>
              <a:gd name="connsiteY393" fmla="*/ 1559718 h 2174272"/>
              <a:gd name="connsiteX394" fmla="*/ 2331339 w 4682585"/>
              <a:gd name="connsiteY394" fmla="*/ 1559718 h 2174272"/>
              <a:gd name="connsiteX395" fmla="*/ 2331339 w 4682585"/>
              <a:gd name="connsiteY395" fmla="*/ 1413129 h 2174272"/>
              <a:gd name="connsiteX396" fmla="*/ 2006251 w 4682585"/>
              <a:gd name="connsiteY396" fmla="*/ 1413129 h 2174272"/>
              <a:gd name="connsiteX397" fmla="*/ 2006251 w 4682585"/>
              <a:gd name="connsiteY397" fmla="*/ 1559718 h 2174272"/>
              <a:gd name="connsiteX398" fmla="*/ 2163985 w 4682585"/>
              <a:gd name="connsiteY398" fmla="*/ 1559718 h 2174272"/>
              <a:gd name="connsiteX399" fmla="*/ 2163985 w 4682585"/>
              <a:gd name="connsiteY399" fmla="*/ 1413129 h 2174272"/>
              <a:gd name="connsiteX400" fmla="*/ 1838992 w 4682585"/>
              <a:gd name="connsiteY400" fmla="*/ 1413129 h 2174272"/>
              <a:gd name="connsiteX401" fmla="*/ 1838992 w 4682585"/>
              <a:gd name="connsiteY401" fmla="*/ 1559718 h 2174272"/>
              <a:gd name="connsiteX402" fmla="*/ 1996726 w 4682585"/>
              <a:gd name="connsiteY402" fmla="*/ 1559718 h 2174272"/>
              <a:gd name="connsiteX403" fmla="*/ 1996726 w 4682585"/>
              <a:gd name="connsiteY403" fmla="*/ 1413129 h 2174272"/>
              <a:gd name="connsiteX404" fmla="*/ 1671733 w 4682585"/>
              <a:gd name="connsiteY404" fmla="*/ 1413129 h 2174272"/>
              <a:gd name="connsiteX405" fmla="*/ 1671733 w 4682585"/>
              <a:gd name="connsiteY405" fmla="*/ 1559718 h 2174272"/>
              <a:gd name="connsiteX406" fmla="*/ 1829467 w 4682585"/>
              <a:gd name="connsiteY406" fmla="*/ 1559718 h 2174272"/>
              <a:gd name="connsiteX407" fmla="*/ 1829467 w 4682585"/>
              <a:gd name="connsiteY407" fmla="*/ 1413129 h 2174272"/>
              <a:gd name="connsiteX408" fmla="*/ 1504474 w 4682585"/>
              <a:gd name="connsiteY408" fmla="*/ 1413129 h 2174272"/>
              <a:gd name="connsiteX409" fmla="*/ 1504474 w 4682585"/>
              <a:gd name="connsiteY409" fmla="*/ 1559718 h 2174272"/>
              <a:gd name="connsiteX410" fmla="*/ 1662208 w 4682585"/>
              <a:gd name="connsiteY410" fmla="*/ 1559718 h 2174272"/>
              <a:gd name="connsiteX411" fmla="*/ 1662208 w 4682585"/>
              <a:gd name="connsiteY411" fmla="*/ 1413129 h 2174272"/>
              <a:gd name="connsiteX412" fmla="*/ 1337215 w 4682585"/>
              <a:gd name="connsiteY412" fmla="*/ 1413129 h 2174272"/>
              <a:gd name="connsiteX413" fmla="*/ 1337215 w 4682585"/>
              <a:gd name="connsiteY413" fmla="*/ 1559718 h 2174272"/>
              <a:gd name="connsiteX414" fmla="*/ 1494949 w 4682585"/>
              <a:gd name="connsiteY414" fmla="*/ 1559718 h 2174272"/>
              <a:gd name="connsiteX415" fmla="*/ 1494949 w 4682585"/>
              <a:gd name="connsiteY415" fmla="*/ 1413129 h 2174272"/>
              <a:gd name="connsiteX416" fmla="*/ 1169956 w 4682585"/>
              <a:gd name="connsiteY416" fmla="*/ 1413129 h 2174272"/>
              <a:gd name="connsiteX417" fmla="*/ 1169956 w 4682585"/>
              <a:gd name="connsiteY417" fmla="*/ 1559718 h 2174272"/>
              <a:gd name="connsiteX418" fmla="*/ 1327690 w 4682585"/>
              <a:gd name="connsiteY418" fmla="*/ 1559718 h 2174272"/>
              <a:gd name="connsiteX419" fmla="*/ 1327690 w 4682585"/>
              <a:gd name="connsiteY419" fmla="*/ 1413129 h 2174272"/>
              <a:gd name="connsiteX420" fmla="*/ 1002697 w 4682585"/>
              <a:gd name="connsiteY420" fmla="*/ 1413129 h 2174272"/>
              <a:gd name="connsiteX421" fmla="*/ 1002697 w 4682585"/>
              <a:gd name="connsiteY421" fmla="*/ 1559718 h 2174272"/>
              <a:gd name="connsiteX422" fmla="*/ 1160431 w 4682585"/>
              <a:gd name="connsiteY422" fmla="*/ 1559718 h 2174272"/>
              <a:gd name="connsiteX423" fmla="*/ 1160431 w 4682585"/>
              <a:gd name="connsiteY423" fmla="*/ 1413129 h 2174272"/>
              <a:gd name="connsiteX424" fmla="*/ 835438 w 4682585"/>
              <a:gd name="connsiteY424" fmla="*/ 1413129 h 2174272"/>
              <a:gd name="connsiteX425" fmla="*/ 835438 w 4682585"/>
              <a:gd name="connsiteY425" fmla="*/ 1559718 h 2174272"/>
              <a:gd name="connsiteX426" fmla="*/ 993172 w 4682585"/>
              <a:gd name="connsiteY426" fmla="*/ 1559718 h 2174272"/>
              <a:gd name="connsiteX427" fmla="*/ 993172 w 4682585"/>
              <a:gd name="connsiteY427" fmla="*/ 1413129 h 2174272"/>
              <a:gd name="connsiteX428" fmla="*/ 668179 w 4682585"/>
              <a:gd name="connsiteY428" fmla="*/ 1413129 h 2174272"/>
              <a:gd name="connsiteX429" fmla="*/ 668179 w 4682585"/>
              <a:gd name="connsiteY429" fmla="*/ 1559718 h 2174272"/>
              <a:gd name="connsiteX430" fmla="*/ 825913 w 4682585"/>
              <a:gd name="connsiteY430" fmla="*/ 1559718 h 2174272"/>
              <a:gd name="connsiteX431" fmla="*/ 825913 w 4682585"/>
              <a:gd name="connsiteY431" fmla="*/ 1413129 h 2174272"/>
              <a:gd name="connsiteX432" fmla="*/ 500920 w 4682585"/>
              <a:gd name="connsiteY432" fmla="*/ 1413129 h 2174272"/>
              <a:gd name="connsiteX433" fmla="*/ 500920 w 4682585"/>
              <a:gd name="connsiteY433" fmla="*/ 1559718 h 2174272"/>
              <a:gd name="connsiteX434" fmla="*/ 658654 w 4682585"/>
              <a:gd name="connsiteY434" fmla="*/ 1559718 h 2174272"/>
              <a:gd name="connsiteX435" fmla="*/ 658654 w 4682585"/>
              <a:gd name="connsiteY435" fmla="*/ 1413129 h 2174272"/>
              <a:gd name="connsiteX436" fmla="*/ 333566 w 4682585"/>
              <a:gd name="connsiteY436" fmla="*/ 1413129 h 2174272"/>
              <a:gd name="connsiteX437" fmla="*/ 333566 w 4682585"/>
              <a:gd name="connsiteY437" fmla="*/ 1559718 h 2174272"/>
              <a:gd name="connsiteX438" fmla="*/ 491395 w 4682585"/>
              <a:gd name="connsiteY438" fmla="*/ 1559718 h 2174272"/>
              <a:gd name="connsiteX439" fmla="*/ 491395 w 4682585"/>
              <a:gd name="connsiteY439" fmla="*/ 1413129 h 2174272"/>
              <a:gd name="connsiteX440" fmla="*/ 166307 w 4682585"/>
              <a:gd name="connsiteY440" fmla="*/ 1413129 h 2174272"/>
              <a:gd name="connsiteX441" fmla="*/ 166307 w 4682585"/>
              <a:gd name="connsiteY441" fmla="*/ 1559718 h 2174272"/>
              <a:gd name="connsiteX442" fmla="*/ 324041 w 4682585"/>
              <a:gd name="connsiteY442" fmla="*/ 1559718 h 2174272"/>
              <a:gd name="connsiteX443" fmla="*/ 324041 w 4682585"/>
              <a:gd name="connsiteY443" fmla="*/ 1413129 h 2174272"/>
              <a:gd name="connsiteX444" fmla="*/ 9525 w 4682585"/>
              <a:gd name="connsiteY444" fmla="*/ 1413129 h 2174272"/>
              <a:gd name="connsiteX445" fmla="*/ 9525 w 4682585"/>
              <a:gd name="connsiteY445" fmla="*/ 1559718 h 2174272"/>
              <a:gd name="connsiteX446" fmla="*/ 156782 w 4682585"/>
              <a:gd name="connsiteY446" fmla="*/ 1559718 h 2174272"/>
              <a:gd name="connsiteX447" fmla="*/ 156782 w 4682585"/>
              <a:gd name="connsiteY447" fmla="*/ 1413129 h 2174272"/>
              <a:gd name="connsiteX448" fmla="*/ 4515326 w 4682585"/>
              <a:gd name="connsiteY448" fmla="*/ 1257014 h 2174272"/>
              <a:gd name="connsiteX449" fmla="*/ 4515326 w 4682585"/>
              <a:gd name="connsiteY449" fmla="*/ 1403604 h 2174272"/>
              <a:gd name="connsiteX450" fmla="*/ 4673060 w 4682585"/>
              <a:gd name="connsiteY450" fmla="*/ 1403604 h 2174272"/>
              <a:gd name="connsiteX451" fmla="*/ 4673060 w 4682585"/>
              <a:gd name="connsiteY451" fmla="*/ 1257014 h 2174272"/>
              <a:gd name="connsiteX452" fmla="*/ 4348068 w 4682585"/>
              <a:gd name="connsiteY452" fmla="*/ 1257014 h 2174272"/>
              <a:gd name="connsiteX453" fmla="*/ 4348068 w 4682585"/>
              <a:gd name="connsiteY453" fmla="*/ 1403604 h 2174272"/>
              <a:gd name="connsiteX454" fmla="*/ 4505801 w 4682585"/>
              <a:gd name="connsiteY454" fmla="*/ 1403604 h 2174272"/>
              <a:gd name="connsiteX455" fmla="*/ 4505801 w 4682585"/>
              <a:gd name="connsiteY455" fmla="*/ 1257014 h 2174272"/>
              <a:gd name="connsiteX456" fmla="*/ 4180809 w 4682585"/>
              <a:gd name="connsiteY456" fmla="*/ 1257014 h 2174272"/>
              <a:gd name="connsiteX457" fmla="*/ 4180809 w 4682585"/>
              <a:gd name="connsiteY457" fmla="*/ 1403604 h 2174272"/>
              <a:gd name="connsiteX458" fmla="*/ 4338543 w 4682585"/>
              <a:gd name="connsiteY458" fmla="*/ 1403604 h 2174272"/>
              <a:gd name="connsiteX459" fmla="*/ 4338543 w 4682585"/>
              <a:gd name="connsiteY459" fmla="*/ 1257014 h 2174272"/>
              <a:gd name="connsiteX460" fmla="*/ 4013550 w 4682585"/>
              <a:gd name="connsiteY460" fmla="*/ 1257014 h 2174272"/>
              <a:gd name="connsiteX461" fmla="*/ 4013550 w 4682585"/>
              <a:gd name="connsiteY461" fmla="*/ 1403604 h 2174272"/>
              <a:gd name="connsiteX462" fmla="*/ 4171284 w 4682585"/>
              <a:gd name="connsiteY462" fmla="*/ 1403604 h 2174272"/>
              <a:gd name="connsiteX463" fmla="*/ 4171284 w 4682585"/>
              <a:gd name="connsiteY463" fmla="*/ 1257014 h 2174272"/>
              <a:gd name="connsiteX464" fmla="*/ 3846291 w 4682585"/>
              <a:gd name="connsiteY464" fmla="*/ 1257014 h 2174272"/>
              <a:gd name="connsiteX465" fmla="*/ 3846291 w 4682585"/>
              <a:gd name="connsiteY465" fmla="*/ 1403604 h 2174272"/>
              <a:gd name="connsiteX466" fmla="*/ 4004025 w 4682585"/>
              <a:gd name="connsiteY466" fmla="*/ 1403604 h 2174272"/>
              <a:gd name="connsiteX467" fmla="*/ 4004025 w 4682585"/>
              <a:gd name="connsiteY467" fmla="*/ 1257014 h 2174272"/>
              <a:gd name="connsiteX468" fmla="*/ 3678936 w 4682585"/>
              <a:gd name="connsiteY468" fmla="*/ 1257014 h 2174272"/>
              <a:gd name="connsiteX469" fmla="*/ 3678936 w 4682585"/>
              <a:gd name="connsiteY469" fmla="*/ 1403604 h 2174272"/>
              <a:gd name="connsiteX470" fmla="*/ 3836766 w 4682585"/>
              <a:gd name="connsiteY470" fmla="*/ 1403604 h 2174272"/>
              <a:gd name="connsiteX471" fmla="*/ 3836766 w 4682585"/>
              <a:gd name="connsiteY471" fmla="*/ 1257014 h 2174272"/>
              <a:gd name="connsiteX472" fmla="*/ 3511677 w 4682585"/>
              <a:gd name="connsiteY472" fmla="*/ 1257014 h 2174272"/>
              <a:gd name="connsiteX473" fmla="*/ 3511677 w 4682585"/>
              <a:gd name="connsiteY473" fmla="*/ 1403604 h 2174272"/>
              <a:gd name="connsiteX474" fmla="*/ 3669411 w 4682585"/>
              <a:gd name="connsiteY474" fmla="*/ 1403604 h 2174272"/>
              <a:gd name="connsiteX475" fmla="*/ 3669411 w 4682585"/>
              <a:gd name="connsiteY475" fmla="*/ 1257014 h 2174272"/>
              <a:gd name="connsiteX476" fmla="*/ 3344418 w 4682585"/>
              <a:gd name="connsiteY476" fmla="*/ 1257014 h 2174272"/>
              <a:gd name="connsiteX477" fmla="*/ 3344418 w 4682585"/>
              <a:gd name="connsiteY477" fmla="*/ 1403604 h 2174272"/>
              <a:gd name="connsiteX478" fmla="*/ 3502152 w 4682585"/>
              <a:gd name="connsiteY478" fmla="*/ 1403604 h 2174272"/>
              <a:gd name="connsiteX479" fmla="*/ 3502152 w 4682585"/>
              <a:gd name="connsiteY479" fmla="*/ 1257014 h 2174272"/>
              <a:gd name="connsiteX480" fmla="*/ 3177159 w 4682585"/>
              <a:gd name="connsiteY480" fmla="*/ 1257014 h 2174272"/>
              <a:gd name="connsiteX481" fmla="*/ 3177159 w 4682585"/>
              <a:gd name="connsiteY481" fmla="*/ 1403604 h 2174272"/>
              <a:gd name="connsiteX482" fmla="*/ 3334893 w 4682585"/>
              <a:gd name="connsiteY482" fmla="*/ 1403604 h 2174272"/>
              <a:gd name="connsiteX483" fmla="*/ 3334893 w 4682585"/>
              <a:gd name="connsiteY483" fmla="*/ 1257014 h 2174272"/>
              <a:gd name="connsiteX484" fmla="*/ 3009900 w 4682585"/>
              <a:gd name="connsiteY484" fmla="*/ 1257014 h 2174272"/>
              <a:gd name="connsiteX485" fmla="*/ 3009900 w 4682585"/>
              <a:gd name="connsiteY485" fmla="*/ 1403604 h 2174272"/>
              <a:gd name="connsiteX486" fmla="*/ 3167634 w 4682585"/>
              <a:gd name="connsiteY486" fmla="*/ 1403604 h 2174272"/>
              <a:gd name="connsiteX487" fmla="*/ 3167634 w 4682585"/>
              <a:gd name="connsiteY487" fmla="*/ 1257014 h 2174272"/>
              <a:gd name="connsiteX488" fmla="*/ 2842641 w 4682585"/>
              <a:gd name="connsiteY488" fmla="*/ 1257014 h 2174272"/>
              <a:gd name="connsiteX489" fmla="*/ 2842641 w 4682585"/>
              <a:gd name="connsiteY489" fmla="*/ 1403604 h 2174272"/>
              <a:gd name="connsiteX490" fmla="*/ 3000375 w 4682585"/>
              <a:gd name="connsiteY490" fmla="*/ 1403604 h 2174272"/>
              <a:gd name="connsiteX491" fmla="*/ 3000375 w 4682585"/>
              <a:gd name="connsiteY491" fmla="*/ 1257014 h 2174272"/>
              <a:gd name="connsiteX492" fmla="*/ 2675382 w 4682585"/>
              <a:gd name="connsiteY492" fmla="*/ 1257014 h 2174272"/>
              <a:gd name="connsiteX493" fmla="*/ 2675382 w 4682585"/>
              <a:gd name="connsiteY493" fmla="*/ 1403604 h 2174272"/>
              <a:gd name="connsiteX494" fmla="*/ 2833116 w 4682585"/>
              <a:gd name="connsiteY494" fmla="*/ 1403604 h 2174272"/>
              <a:gd name="connsiteX495" fmla="*/ 2833116 w 4682585"/>
              <a:gd name="connsiteY495" fmla="*/ 1257014 h 2174272"/>
              <a:gd name="connsiteX496" fmla="*/ 2508123 w 4682585"/>
              <a:gd name="connsiteY496" fmla="*/ 1257014 h 2174272"/>
              <a:gd name="connsiteX497" fmla="*/ 2508123 w 4682585"/>
              <a:gd name="connsiteY497" fmla="*/ 1403604 h 2174272"/>
              <a:gd name="connsiteX498" fmla="*/ 2665857 w 4682585"/>
              <a:gd name="connsiteY498" fmla="*/ 1403604 h 2174272"/>
              <a:gd name="connsiteX499" fmla="*/ 2665857 w 4682585"/>
              <a:gd name="connsiteY499" fmla="*/ 1257014 h 2174272"/>
              <a:gd name="connsiteX500" fmla="*/ 2340864 w 4682585"/>
              <a:gd name="connsiteY500" fmla="*/ 1257014 h 2174272"/>
              <a:gd name="connsiteX501" fmla="*/ 2340864 w 4682585"/>
              <a:gd name="connsiteY501" fmla="*/ 1403604 h 2174272"/>
              <a:gd name="connsiteX502" fmla="*/ 2498598 w 4682585"/>
              <a:gd name="connsiteY502" fmla="*/ 1403604 h 2174272"/>
              <a:gd name="connsiteX503" fmla="*/ 2498598 w 4682585"/>
              <a:gd name="connsiteY503" fmla="*/ 1257014 h 2174272"/>
              <a:gd name="connsiteX504" fmla="*/ 2173510 w 4682585"/>
              <a:gd name="connsiteY504" fmla="*/ 1257014 h 2174272"/>
              <a:gd name="connsiteX505" fmla="*/ 2173510 w 4682585"/>
              <a:gd name="connsiteY505" fmla="*/ 1403604 h 2174272"/>
              <a:gd name="connsiteX506" fmla="*/ 2331339 w 4682585"/>
              <a:gd name="connsiteY506" fmla="*/ 1403604 h 2174272"/>
              <a:gd name="connsiteX507" fmla="*/ 2331339 w 4682585"/>
              <a:gd name="connsiteY507" fmla="*/ 1257014 h 2174272"/>
              <a:gd name="connsiteX508" fmla="*/ 2006251 w 4682585"/>
              <a:gd name="connsiteY508" fmla="*/ 1257014 h 2174272"/>
              <a:gd name="connsiteX509" fmla="*/ 2006251 w 4682585"/>
              <a:gd name="connsiteY509" fmla="*/ 1403604 h 2174272"/>
              <a:gd name="connsiteX510" fmla="*/ 2163985 w 4682585"/>
              <a:gd name="connsiteY510" fmla="*/ 1403604 h 2174272"/>
              <a:gd name="connsiteX511" fmla="*/ 2163985 w 4682585"/>
              <a:gd name="connsiteY511" fmla="*/ 1257014 h 2174272"/>
              <a:gd name="connsiteX512" fmla="*/ 1838992 w 4682585"/>
              <a:gd name="connsiteY512" fmla="*/ 1257014 h 2174272"/>
              <a:gd name="connsiteX513" fmla="*/ 1838992 w 4682585"/>
              <a:gd name="connsiteY513" fmla="*/ 1403604 h 2174272"/>
              <a:gd name="connsiteX514" fmla="*/ 1996726 w 4682585"/>
              <a:gd name="connsiteY514" fmla="*/ 1403604 h 2174272"/>
              <a:gd name="connsiteX515" fmla="*/ 1996726 w 4682585"/>
              <a:gd name="connsiteY515" fmla="*/ 1257014 h 2174272"/>
              <a:gd name="connsiteX516" fmla="*/ 1671733 w 4682585"/>
              <a:gd name="connsiteY516" fmla="*/ 1257014 h 2174272"/>
              <a:gd name="connsiteX517" fmla="*/ 1671733 w 4682585"/>
              <a:gd name="connsiteY517" fmla="*/ 1403604 h 2174272"/>
              <a:gd name="connsiteX518" fmla="*/ 1829467 w 4682585"/>
              <a:gd name="connsiteY518" fmla="*/ 1403604 h 2174272"/>
              <a:gd name="connsiteX519" fmla="*/ 1829467 w 4682585"/>
              <a:gd name="connsiteY519" fmla="*/ 1257014 h 2174272"/>
              <a:gd name="connsiteX520" fmla="*/ 1504474 w 4682585"/>
              <a:gd name="connsiteY520" fmla="*/ 1257014 h 2174272"/>
              <a:gd name="connsiteX521" fmla="*/ 1504474 w 4682585"/>
              <a:gd name="connsiteY521" fmla="*/ 1403604 h 2174272"/>
              <a:gd name="connsiteX522" fmla="*/ 1662208 w 4682585"/>
              <a:gd name="connsiteY522" fmla="*/ 1403604 h 2174272"/>
              <a:gd name="connsiteX523" fmla="*/ 1662208 w 4682585"/>
              <a:gd name="connsiteY523" fmla="*/ 1257014 h 2174272"/>
              <a:gd name="connsiteX524" fmla="*/ 1337215 w 4682585"/>
              <a:gd name="connsiteY524" fmla="*/ 1257014 h 2174272"/>
              <a:gd name="connsiteX525" fmla="*/ 1337215 w 4682585"/>
              <a:gd name="connsiteY525" fmla="*/ 1403604 h 2174272"/>
              <a:gd name="connsiteX526" fmla="*/ 1494949 w 4682585"/>
              <a:gd name="connsiteY526" fmla="*/ 1403604 h 2174272"/>
              <a:gd name="connsiteX527" fmla="*/ 1494949 w 4682585"/>
              <a:gd name="connsiteY527" fmla="*/ 1257014 h 2174272"/>
              <a:gd name="connsiteX528" fmla="*/ 1169956 w 4682585"/>
              <a:gd name="connsiteY528" fmla="*/ 1257014 h 2174272"/>
              <a:gd name="connsiteX529" fmla="*/ 1169956 w 4682585"/>
              <a:gd name="connsiteY529" fmla="*/ 1403604 h 2174272"/>
              <a:gd name="connsiteX530" fmla="*/ 1327690 w 4682585"/>
              <a:gd name="connsiteY530" fmla="*/ 1403604 h 2174272"/>
              <a:gd name="connsiteX531" fmla="*/ 1327690 w 4682585"/>
              <a:gd name="connsiteY531" fmla="*/ 1257014 h 2174272"/>
              <a:gd name="connsiteX532" fmla="*/ 1002697 w 4682585"/>
              <a:gd name="connsiteY532" fmla="*/ 1257014 h 2174272"/>
              <a:gd name="connsiteX533" fmla="*/ 1002697 w 4682585"/>
              <a:gd name="connsiteY533" fmla="*/ 1403604 h 2174272"/>
              <a:gd name="connsiteX534" fmla="*/ 1160431 w 4682585"/>
              <a:gd name="connsiteY534" fmla="*/ 1403604 h 2174272"/>
              <a:gd name="connsiteX535" fmla="*/ 1160431 w 4682585"/>
              <a:gd name="connsiteY535" fmla="*/ 1257014 h 2174272"/>
              <a:gd name="connsiteX536" fmla="*/ 835438 w 4682585"/>
              <a:gd name="connsiteY536" fmla="*/ 1257014 h 2174272"/>
              <a:gd name="connsiteX537" fmla="*/ 835438 w 4682585"/>
              <a:gd name="connsiteY537" fmla="*/ 1403604 h 2174272"/>
              <a:gd name="connsiteX538" fmla="*/ 993172 w 4682585"/>
              <a:gd name="connsiteY538" fmla="*/ 1403604 h 2174272"/>
              <a:gd name="connsiteX539" fmla="*/ 993172 w 4682585"/>
              <a:gd name="connsiteY539" fmla="*/ 1257014 h 2174272"/>
              <a:gd name="connsiteX540" fmla="*/ 668179 w 4682585"/>
              <a:gd name="connsiteY540" fmla="*/ 1257014 h 2174272"/>
              <a:gd name="connsiteX541" fmla="*/ 668179 w 4682585"/>
              <a:gd name="connsiteY541" fmla="*/ 1403604 h 2174272"/>
              <a:gd name="connsiteX542" fmla="*/ 825913 w 4682585"/>
              <a:gd name="connsiteY542" fmla="*/ 1403604 h 2174272"/>
              <a:gd name="connsiteX543" fmla="*/ 825913 w 4682585"/>
              <a:gd name="connsiteY543" fmla="*/ 1257014 h 2174272"/>
              <a:gd name="connsiteX544" fmla="*/ 500920 w 4682585"/>
              <a:gd name="connsiteY544" fmla="*/ 1257014 h 2174272"/>
              <a:gd name="connsiteX545" fmla="*/ 500920 w 4682585"/>
              <a:gd name="connsiteY545" fmla="*/ 1403604 h 2174272"/>
              <a:gd name="connsiteX546" fmla="*/ 658654 w 4682585"/>
              <a:gd name="connsiteY546" fmla="*/ 1403604 h 2174272"/>
              <a:gd name="connsiteX547" fmla="*/ 658654 w 4682585"/>
              <a:gd name="connsiteY547" fmla="*/ 1257014 h 2174272"/>
              <a:gd name="connsiteX548" fmla="*/ 333566 w 4682585"/>
              <a:gd name="connsiteY548" fmla="*/ 1257014 h 2174272"/>
              <a:gd name="connsiteX549" fmla="*/ 333566 w 4682585"/>
              <a:gd name="connsiteY549" fmla="*/ 1403604 h 2174272"/>
              <a:gd name="connsiteX550" fmla="*/ 491395 w 4682585"/>
              <a:gd name="connsiteY550" fmla="*/ 1403604 h 2174272"/>
              <a:gd name="connsiteX551" fmla="*/ 491395 w 4682585"/>
              <a:gd name="connsiteY551" fmla="*/ 1257014 h 2174272"/>
              <a:gd name="connsiteX552" fmla="*/ 166307 w 4682585"/>
              <a:gd name="connsiteY552" fmla="*/ 1257014 h 2174272"/>
              <a:gd name="connsiteX553" fmla="*/ 166307 w 4682585"/>
              <a:gd name="connsiteY553" fmla="*/ 1403604 h 2174272"/>
              <a:gd name="connsiteX554" fmla="*/ 324041 w 4682585"/>
              <a:gd name="connsiteY554" fmla="*/ 1403604 h 2174272"/>
              <a:gd name="connsiteX555" fmla="*/ 324041 w 4682585"/>
              <a:gd name="connsiteY555" fmla="*/ 1257014 h 2174272"/>
              <a:gd name="connsiteX556" fmla="*/ 9525 w 4682585"/>
              <a:gd name="connsiteY556" fmla="*/ 1257014 h 2174272"/>
              <a:gd name="connsiteX557" fmla="*/ 9525 w 4682585"/>
              <a:gd name="connsiteY557" fmla="*/ 1403604 h 2174272"/>
              <a:gd name="connsiteX558" fmla="*/ 156782 w 4682585"/>
              <a:gd name="connsiteY558" fmla="*/ 1403604 h 2174272"/>
              <a:gd name="connsiteX559" fmla="*/ 156782 w 4682585"/>
              <a:gd name="connsiteY559" fmla="*/ 1257014 h 2174272"/>
              <a:gd name="connsiteX560" fmla="*/ 4515326 w 4682585"/>
              <a:gd name="connsiteY560" fmla="*/ 1100899 h 2174272"/>
              <a:gd name="connsiteX561" fmla="*/ 4515326 w 4682585"/>
              <a:gd name="connsiteY561" fmla="*/ 1247489 h 2174272"/>
              <a:gd name="connsiteX562" fmla="*/ 4673060 w 4682585"/>
              <a:gd name="connsiteY562" fmla="*/ 1247489 h 2174272"/>
              <a:gd name="connsiteX563" fmla="*/ 4673060 w 4682585"/>
              <a:gd name="connsiteY563" fmla="*/ 1100899 h 2174272"/>
              <a:gd name="connsiteX564" fmla="*/ 4348068 w 4682585"/>
              <a:gd name="connsiteY564" fmla="*/ 1100899 h 2174272"/>
              <a:gd name="connsiteX565" fmla="*/ 4348068 w 4682585"/>
              <a:gd name="connsiteY565" fmla="*/ 1247489 h 2174272"/>
              <a:gd name="connsiteX566" fmla="*/ 4505801 w 4682585"/>
              <a:gd name="connsiteY566" fmla="*/ 1247489 h 2174272"/>
              <a:gd name="connsiteX567" fmla="*/ 4505801 w 4682585"/>
              <a:gd name="connsiteY567" fmla="*/ 1100899 h 2174272"/>
              <a:gd name="connsiteX568" fmla="*/ 4180809 w 4682585"/>
              <a:gd name="connsiteY568" fmla="*/ 1100899 h 2174272"/>
              <a:gd name="connsiteX569" fmla="*/ 4180809 w 4682585"/>
              <a:gd name="connsiteY569" fmla="*/ 1247489 h 2174272"/>
              <a:gd name="connsiteX570" fmla="*/ 4338543 w 4682585"/>
              <a:gd name="connsiteY570" fmla="*/ 1247489 h 2174272"/>
              <a:gd name="connsiteX571" fmla="*/ 4338543 w 4682585"/>
              <a:gd name="connsiteY571" fmla="*/ 1100899 h 2174272"/>
              <a:gd name="connsiteX572" fmla="*/ 4013550 w 4682585"/>
              <a:gd name="connsiteY572" fmla="*/ 1100899 h 2174272"/>
              <a:gd name="connsiteX573" fmla="*/ 4013550 w 4682585"/>
              <a:gd name="connsiteY573" fmla="*/ 1247489 h 2174272"/>
              <a:gd name="connsiteX574" fmla="*/ 4171284 w 4682585"/>
              <a:gd name="connsiteY574" fmla="*/ 1247489 h 2174272"/>
              <a:gd name="connsiteX575" fmla="*/ 4171284 w 4682585"/>
              <a:gd name="connsiteY575" fmla="*/ 1100899 h 2174272"/>
              <a:gd name="connsiteX576" fmla="*/ 3846291 w 4682585"/>
              <a:gd name="connsiteY576" fmla="*/ 1100899 h 2174272"/>
              <a:gd name="connsiteX577" fmla="*/ 3846291 w 4682585"/>
              <a:gd name="connsiteY577" fmla="*/ 1247489 h 2174272"/>
              <a:gd name="connsiteX578" fmla="*/ 4004025 w 4682585"/>
              <a:gd name="connsiteY578" fmla="*/ 1247489 h 2174272"/>
              <a:gd name="connsiteX579" fmla="*/ 4004025 w 4682585"/>
              <a:gd name="connsiteY579" fmla="*/ 1100899 h 2174272"/>
              <a:gd name="connsiteX580" fmla="*/ 3678936 w 4682585"/>
              <a:gd name="connsiteY580" fmla="*/ 1100899 h 2174272"/>
              <a:gd name="connsiteX581" fmla="*/ 3678936 w 4682585"/>
              <a:gd name="connsiteY581" fmla="*/ 1247489 h 2174272"/>
              <a:gd name="connsiteX582" fmla="*/ 3836766 w 4682585"/>
              <a:gd name="connsiteY582" fmla="*/ 1247489 h 2174272"/>
              <a:gd name="connsiteX583" fmla="*/ 3836766 w 4682585"/>
              <a:gd name="connsiteY583" fmla="*/ 1100899 h 2174272"/>
              <a:gd name="connsiteX584" fmla="*/ 3511677 w 4682585"/>
              <a:gd name="connsiteY584" fmla="*/ 1100899 h 2174272"/>
              <a:gd name="connsiteX585" fmla="*/ 3511677 w 4682585"/>
              <a:gd name="connsiteY585" fmla="*/ 1247489 h 2174272"/>
              <a:gd name="connsiteX586" fmla="*/ 3669411 w 4682585"/>
              <a:gd name="connsiteY586" fmla="*/ 1247489 h 2174272"/>
              <a:gd name="connsiteX587" fmla="*/ 3669411 w 4682585"/>
              <a:gd name="connsiteY587" fmla="*/ 1100899 h 2174272"/>
              <a:gd name="connsiteX588" fmla="*/ 3344418 w 4682585"/>
              <a:gd name="connsiteY588" fmla="*/ 1100899 h 2174272"/>
              <a:gd name="connsiteX589" fmla="*/ 3344418 w 4682585"/>
              <a:gd name="connsiteY589" fmla="*/ 1247489 h 2174272"/>
              <a:gd name="connsiteX590" fmla="*/ 3502152 w 4682585"/>
              <a:gd name="connsiteY590" fmla="*/ 1247489 h 2174272"/>
              <a:gd name="connsiteX591" fmla="*/ 3502152 w 4682585"/>
              <a:gd name="connsiteY591" fmla="*/ 1100899 h 2174272"/>
              <a:gd name="connsiteX592" fmla="*/ 3177159 w 4682585"/>
              <a:gd name="connsiteY592" fmla="*/ 1100899 h 2174272"/>
              <a:gd name="connsiteX593" fmla="*/ 3177159 w 4682585"/>
              <a:gd name="connsiteY593" fmla="*/ 1247489 h 2174272"/>
              <a:gd name="connsiteX594" fmla="*/ 3334893 w 4682585"/>
              <a:gd name="connsiteY594" fmla="*/ 1247489 h 2174272"/>
              <a:gd name="connsiteX595" fmla="*/ 3334893 w 4682585"/>
              <a:gd name="connsiteY595" fmla="*/ 1100899 h 2174272"/>
              <a:gd name="connsiteX596" fmla="*/ 3009900 w 4682585"/>
              <a:gd name="connsiteY596" fmla="*/ 1100899 h 2174272"/>
              <a:gd name="connsiteX597" fmla="*/ 3009900 w 4682585"/>
              <a:gd name="connsiteY597" fmla="*/ 1247489 h 2174272"/>
              <a:gd name="connsiteX598" fmla="*/ 3167634 w 4682585"/>
              <a:gd name="connsiteY598" fmla="*/ 1247489 h 2174272"/>
              <a:gd name="connsiteX599" fmla="*/ 3167634 w 4682585"/>
              <a:gd name="connsiteY599" fmla="*/ 1100899 h 2174272"/>
              <a:gd name="connsiteX600" fmla="*/ 2842641 w 4682585"/>
              <a:gd name="connsiteY600" fmla="*/ 1100899 h 2174272"/>
              <a:gd name="connsiteX601" fmla="*/ 2842641 w 4682585"/>
              <a:gd name="connsiteY601" fmla="*/ 1247489 h 2174272"/>
              <a:gd name="connsiteX602" fmla="*/ 3000375 w 4682585"/>
              <a:gd name="connsiteY602" fmla="*/ 1247489 h 2174272"/>
              <a:gd name="connsiteX603" fmla="*/ 3000375 w 4682585"/>
              <a:gd name="connsiteY603" fmla="*/ 1100899 h 2174272"/>
              <a:gd name="connsiteX604" fmla="*/ 2675382 w 4682585"/>
              <a:gd name="connsiteY604" fmla="*/ 1100899 h 2174272"/>
              <a:gd name="connsiteX605" fmla="*/ 2675382 w 4682585"/>
              <a:gd name="connsiteY605" fmla="*/ 1247489 h 2174272"/>
              <a:gd name="connsiteX606" fmla="*/ 2833116 w 4682585"/>
              <a:gd name="connsiteY606" fmla="*/ 1247489 h 2174272"/>
              <a:gd name="connsiteX607" fmla="*/ 2833116 w 4682585"/>
              <a:gd name="connsiteY607" fmla="*/ 1100899 h 2174272"/>
              <a:gd name="connsiteX608" fmla="*/ 2508123 w 4682585"/>
              <a:gd name="connsiteY608" fmla="*/ 1100899 h 2174272"/>
              <a:gd name="connsiteX609" fmla="*/ 2508123 w 4682585"/>
              <a:gd name="connsiteY609" fmla="*/ 1247489 h 2174272"/>
              <a:gd name="connsiteX610" fmla="*/ 2665857 w 4682585"/>
              <a:gd name="connsiteY610" fmla="*/ 1247489 h 2174272"/>
              <a:gd name="connsiteX611" fmla="*/ 2665857 w 4682585"/>
              <a:gd name="connsiteY611" fmla="*/ 1100899 h 2174272"/>
              <a:gd name="connsiteX612" fmla="*/ 2340864 w 4682585"/>
              <a:gd name="connsiteY612" fmla="*/ 1100899 h 2174272"/>
              <a:gd name="connsiteX613" fmla="*/ 2340864 w 4682585"/>
              <a:gd name="connsiteY613" fmla="*/ 1247489 h 2174272"/>
              <a:gd name="connsiteX614" fmla="*/ 2498598 w 4682585"/>
              <a:gd name="connsiteY614" fmla="*/ 1247489 h 2174272"/>
              <a:gd name="connsiteX615" fmla="*/ 2498598 w 4682585"/>
              <a:gd name="connsiteY615" fmla="*/ 1100899 h 2174272"/>
              <a:gd name="connsiteX616" fmla="*/ 2173510 w 4682585"/>
              <a:gd name="connsiteY616" fmla="*/ 1100899 h 2174272"/>
              <a:gd name="connsiteX617" fmla="*/ 2173510 w 4682585"/>
              <a:gd name="connsiteY617" fmla="*/ 1247489 h 2174272"/>
              <a:gd name="connsiteX618" fmla="*/ 2331339 w 4682585"/>
              <a:gd name="connsiteY618" fmla="*/ 1247489 h 2174272"/>
              <a:gd name="connsiteX619" fmla="*/ 2331339 w 4682585"/>
              <a:gd name="connsiteY619" fmla="*/ 1100899 h 2174272"/>
              <a:gd name="connsiteX620" fmla="*/ 2006251 w 4682585"/>
              <a:gd name="connsiteY620" fmla="*/ 1100899 h 2174272"/>
              <a:gd name="connsiteX621" fmla="*/ 2006251 w 4682585"/>
              <a:gd name="connsiteY621" fmla="*/ 1247489 h 2174272"/>
              <a:gd name="connsiteX622" fmla="*/ 2163985 w 4682585"/>
              <a:gd name="connsiteY622" fmla="*/ 1247489 h 2174272"/>
              <a:gd name="connsiteX623" fmla="*/ 2163985 w 4682585"/>
              <a:gd name="connsiteY623" fmla="*/ 1100899 h 2174272"/>
              <a:gd name="connsiteX624" fmla="*/ 1838992 w 4682585"/>
              <a:gd name="connsiteY624" fmla="*/ 1100899 h 2174272"/>
              <a:gd name="connsiteX625" fmla="*/ 1838992 w 4682585"/>
              <a:gd name="connsiteY625" fmla="*/ 1247489 h 2174272"/>
              <a:gd name="connsiteX626" fmla="*/ 1996726 w 4682585"/>
              <a:gd name="connsiteY626" fmla="*/ 1247489 h 2174272"/>
              <a:gd name="connsiteX627" fmla="*/ 1996726 w 4682585"/>
              <a:gd name="connsiteY627" fmla="*/ 1100899 h 2174272"/>
              <a:gd name="connsiteX628" fmla="*/ 1671733 w 4682585"/>
              <a:gd name="connsiteY628" fmla="*/ 1100899 h 2174272"/>
              <a:gd name="connsiteX629" fmla="*/ 1671733 w 4682585"/>
              <a:gd name="connsiteY629" fmla="*/ 1247489 h 2174272"/>
              <a:gd name="connsiteX630" fmla="*/ 1829467 w 4682585"/>
              <a:gd name="connsiteY630" fmla="*/ 1247489 h 2174272"/>
              <a:gd name="connsiteX631" fmla="*/ 1829467 w 4682585"/>
              <a:gd name="connsiteY631" fmla="*/ 1100899 h 2174272"/>
              <a:gd name="connsiteX632" fmla="*/ 1504474 w 4682585"/>
              <a:gd name="connsiteY632" fmla="*/ 1100899 h 2174272"/>
              <a:gd name="connsiteX633" fmla="*/ 1504474 w 4682585"/>
              <a:gd name="connsiteY633" fmla="*/ 1247489 h 2174272"/>
              <a:gd name="connsiteX634" fmla="*/ 1662208 w 4682585"/>
              <a:gd name="connsiteY634" fmla="*/ 1247489 h 2174272"/>
              <a:gd name="connsiteX635" fmla="*/ 1662208 w 4682585"/>
              <a:gd name="connsiteY635" fmla="*/ 1100899 h 2174272"/>
              <a:gd name="connsiteX636" fmla="*/ 1337215 w 4682585"/>
              <a:gd name="connsiteY636" fmla="*/ 1100899 h 2174272"/>
              <a:gd name="connsiteX637" fmla="*/ 1337215 w 4682585"/>
              <a:gd name="connsiteY637" fmla="*/ 1247489 h 2174272"/>
              <a:gd name="connsiteX638" fmla="*/ 1494949 w 4682585"/>
              <a:gd name="connsiteY638" fmla="*/ 1247489 h 2174272"/>
              <a:gd name="connsiteX639" fmla="*/ 1494949 w 4682585"/>
              <a:gd name="connsiteY639" fmla="*/ 1100899 h 2174272"/>
              <a:gd name="connsiteX640" fmla="*/ 1169956 w 4682585"/>
              <a:gd name="connsiteY640" fmla="*/ 1100899 h 2174272"/>
              <a:gd name="connsiteX641" fmla="*/ 1169956 w 4682585"/>
              <a:gd name="connsiteY641" fmla="*/ 1247489 h 2174272"/>
              <a:gd name="connsiteX642" fmla="*/ 1327690 w 4682585"/>
              <a:gd name="connsiteY642" fmla="*/ 1247489 h 2174272"/>
              <a:gd name="connsiteX643" fmla="*/ 1327690 w 4682585"/>
              <a:gd name="connsiteY643" fmla="*/ 1100899 h 2174272"/>
              <a:gd name="connsiteX644" fmla="*/ 1002697 w 4682585"/>
              <a:gd name="connsiteY644" fmla="*/ 1100899 h 2174272"/>
              <a:gd name="connsiteX645" fmla="*/ 1002697 w 4682585"/>
              <a:gd name="connsiteY645" fmla="*/ 1247489 h 2174272"/>
              <a:gd name="connsiteX646" fmla="*/ 1160431 w 4682585"/>
              <a:gd name="connsiteY646" fmla="*/ 1247489 h 2174272"/>
              <a:gd name="connsiteX647" fmla="*/ 1160431 w 4682585"/>
              <a:gd name="connsiteY647" fmla="*/ 1100899 h 2174272"/>
              <a:gd name="connsiteX648" fmla="*/ 835438 w 4682585"/>
              <a:gd name="connsiteY648" fmla="*/ 1100899 h 2174272"/>
              <a:gd name="connsiteX649" fmla="*/ 835438 w 4682585"/>
              <a:gd name="connsiteY649" fmla="*/ 1247489 h 2174272"/>
              <a:gd name="connsiteX650" fmla="*/ 993172 w 4682585"/>
              <a:gd name="connsiteY650" fmla="*/ 1247489 h 2174272"/>
              <a:gd name="connsiteX651" fmla="*/ 993172 w 4682585"/>
              <a:gd name="connsiteY651" fmla="*/ 1100899 h 2174272"/>
              <a:gd name="connsiteX652" fmla="*/ 668179 w 4682585"/>
              <a:gd name="connsiteY652" fmla="*/ 1100899 h 2174272"/>
              <a:gd name="connsiteX653" fmla="*/ 668179 w 4682585"/>
              <a:gd name="connsiteY653" fmla="*/ 1247489 h 2174272"/>
              <a:gd name="connsiteX654" fmla="*/ 825913 w 4682585"/>
              <a:gd name="connsiteY654" fmla="*/ 1247489 h 2174272"/>
              <a:gd name="connsiteX655" fmla="*/ 825913 w 4682585"/>
              <a:gd name="connsiteY655" fmla="*/ 1100899 h 2174272"/>
              <a:gd name="connsiteX656" fmla="*/ 500920 w 4682585"/>
              <a:gd name="connsiteY656" fmla="*/ 1100899 h 2174272"/>
              <a:gd name="connsiteX657" fmla="*/ 500920 w 4682585"/>
              <a:gd name="connsiteY657" fmla="*/ 1247489 h 2174272"/>
              <a:gd name="connsiteX658" fmla="*/ 658654 w 4682585"/>
              <a:gd name="connsiteY658" fmla="*/ 1247489 h 2174272"/>
              <a:gd name="connsiteX659" fmla="*/ 658654 w 4682585"/>
              <a:gd name="connsiteY659" fmla="*/ 1100899 h 2174272"/>
              <a:gd name="connsiteX660" fmla="*/ 333566 w 4682585"/>
              <a:gd name="connsiteY660" fmla="*/ 1100899 h 2174272"/>
              <a:gd name="connsiteX661" fmla="*/ 333566 w 4682585"/>
              <a:gd name="connsiteY661" fmla="*/ 1247489 h 2174272"/>
              <a:gd name="connsiteX662" fmla="*/ 491395 w 4682585"/>
              <a:gd name="connsiteY662" fmla="*/ 1247489 h 2174272"/>
              <a:gd name="connsiteX663" fmla="*/ 491395 w 4682585"/>
              <a:gd name="connsiteY663" fmla="*/ 1100899 h 2174272"/>
              <a:gd name="connsiteX664" fmla="*/ 166307 w 4682585"/>
              <a:gd name="connsiteY664" fmla="*/ 1100899 h 2174272"/>
              <a:gd name="connsiteX665" fmla="*/ 166307 w 4682585"/>
              <a:gd name="connsiteY665" fmla="*/ 1247489 h 2174272"/>
              <a:gd name="connsiteX666" fmla="*/ 324041 w 4682585"/>
              <a:gd name="connsiteY666" fmla="*/ 1247489 h 2174272"/>
              <a:gd name="connsiteX667" fmla="*/ 324041 w 4682585"/>
              <a:gd name="connsiteY667" fmla="*/ 1100899 h 2174272"/>
              <a:gd name="connsiteX668" fmla="*/ 9525 w 4682585"/>
              <a:gd name="connsiteY668" fmla="*/ 1100899 h 2174272"/>
              <a:gd name="connsiteX669" fmla="*/ 9525 w 4682585"/>
              <a:gd name="connsiteY669" fmla="*/ 1247489 h 2174272"/>
              <a:gd name="connsiteX670" fmla="*/ 156782 w 4682585"/>
              <a:gd name="connsiteY670" fmla="*/ 1247489 h 2174272"/>
              <a:gd name="connsiteX671" fmla="*/ 156782 w 4682585"/>
              <a:gd name="connsiteY671" fmla="*/ 1100899 h 2174272"/>
              <a:gd name="connsiteX672" fmla="*/ 4515326 w 4682585"/>
              <a:gd name="connsiteY672" fmla="*/ 944784 h 2174272"/>
              <a:gd name="connsiteX673" fmla="*/ 4515326 w 4682585"/>
              <a:gd name="connsiteY673" fmla="*/ 1091374 h 2174272"/>
              <a:gd name="connsiteX674" fmla="*/ 4673060 w 4682585"/>
              <a:gd name="connsiteY674" fmla="*/ 1091374 h 2174272"/>
              <a:gd name="connsiteX675" fmla="*/ 4673060 w 4682585"/>
              <a:gd name="connsiteY675" fmla="*/ 944784 h 2174272"/>
              <a:gd name="connsiteX676" fmla="*/ 4348068 w 4682585"/>
              <a:gd name="connsiteY676" fmla="*/ 944784 h 2174272"/>
              <a:gd name="connsiteX677" fmla="*/ 4348068 w 4682585"/>
              <a:gd name="connsiteY677" fmla="*/ 1091374 h 2174272"/>
              <a:gd name="connsiteX678" fmla="*/ 4505801 w 4682585"/>
              <a:gd name="connsiteY678" fmla="*/ 1091374 h 2174272"/>
              <a:gd name="connsiteX679" fmla="*/ 4505801 w 4682585"/>
              <a:gd name="connsiteY679" fmla="*/ 944784 h 2174272"/>
              <a:gd name="connsiteX680" fmla="*/ 4180809 w 4682585"/>
              <a:gd name="connsiteY680" fmla="*/ 944784 h 2174272"/>
              <a:gd name="connsiteX681" fmla="*/ 4180809 w 4682585"/>
              <a:gd name="connsiteY681" fmla="*/ 1091374 h 2174272"/>
              <a:gd name="connsiteX682" fmla="*/ 4338543 w 4682585"/>
              <a:gd name="connsiteY682" fmla="*/ 1091374 h 2174272"/>
              <a:gd name="connsiteX683" fmla="*/ 4338543 w 4682585"/>
              <a:gd name="connsiteY683" fmla="*/ 944784 h 2174272"/>
              <a:gd name="connsiteX684" fmla="*/ 4013550 w 4682585"/>
              <a:gd name="connsiteY684" fmla="*/ 944784 h 2174272"/>
              <a:gd name="connsiteX685" fmla="*/ 4013550 w 4682585"/>
              <a:gd name="connsiteY685" fmla="*/ 1091374 h 2174272"/>
              <a:gd name="connsiteX686" fmla="*/ 4171284 w 4682585"/>
              <a:gd name="connsiteY686" fmla="*/ 1091374 h 2174272"/>
              <a:gd name="connsiteX687" fmla="*/ 4171284 w 4682585"/>
              <a:gd name="connsiteY687" fmla="*/ 944784 h 2174272"/>
              <a:gd name="connsiteX688" fmla="*/ 3846291 w 4682585"/>
              <a:gd name="connsiteY688" fmla="*/ 944784 h 2174272"/>
              <a:gd name="connsiteX689" fmla="*/ 3846291 w 4682585"/>
              <a:gd name="connsiteY689" fmla="*/ 1091374 h 2174272"/>
              <a:gd name="connsiteX690" fmla="*/ 4004025 w 4682585"/>
              <a:gd name="connsiteY690" fmla="*/ 1091374 h 2174272"/>
              <a:gd name="connsiteX691" fmla="*/ 4004025 w 4682585"/>
              <a:gd name="connsiteY691" fmla="*/ 944784 h 2174272"/>
              <a:gd name="connsiteX692" fmla="*/ 3678936 w 4682585"/>
              <a:gd name="connsiteY692" fmla="*/ 944784 h 2174272"/>
              <a:gd name="connsiteX693" fmla="*/ 3678936 w 4682585"/>
              <a:gd name="connsiteY693" fmla="*/ 1091374 h 2174272"/>
              <a:gd name="connsiteX694" fmla="*/ 3836766 w 4682585"/>
              <a:gd name="connsiteY694" fmla="*/ 1091374 h 2174272"/>
              <a:gd name="connsiteX695" fmla="*/ 3836766 w 4682585"/>
              <a:gd name="connsiteY695" fmla="*/ 944784 h 2174272"/>
              <a:gd name="connsiteX696" fmla="*/ 3511677 w 4682585"/>
              <a:gd name="connsiteY696" fmla="*/ 944784 h 2174272"/>
              <a:gd name="connsiteX697" fmla="*/ 3511677 w 4682585"/>
              <a:gd name="connsiteY697" fmla="*/ 1091374 h 2174272"/>
              <a:gd name="connsiteX698" fmla="*/ 3669411 w 4682585"/>
              <a:gd name="connsiteY698" fmla="*/ 1091374 h 2174272"/>
              <a:gd name="connsiteX699" fmla="*/ 3669411 w 4682585"/>
              <a:gd name="connsiteY699" fmla="*/ 944784 h 2174272"/>
              <a:gd name="connsiteX700" fmla="*/ 3344418 w 4682585"/>
              <a:gd name="connsiteY700" fmla="*/ 944784 h 2174272"/>
              <a:gd name="connsiteX701" fmla="*/ 3344418 w 4682585"/>
              <a:gd name="connsiteY701" fmla="*/ 1091374 h 2174272"/>
              <a:gd name="connsiteX702" fmla="*/ 3502152 w 4682585"/>
              <a:gd name="connsiteY702" fmla="*/ 1091374 h 2174272"/>
              <a:gd name="connsiteX703" fmla="*/ 3502152 w 4682585"/>
              <a:gd name="connsiteY703" fmla="*/ 944784 h 2174272"/>
              <a:gd name="connsiteX704" fmla="*/ 3177159 w 4682585"/>
              <a:gd name="connsiteY704" fmla="*/ 944784 h 2174272"/>
              <a:gd name="connsiteX705" fmla="*/ 3177159 w 4682585"/>
              <a:gd name="connsiteY705" fmla="*/ 1091374 h 2174272"/>
              <a:gd name="connsiteX706" fmla="*/ 3334893 w 4682585"/>
              <a:gd name="connsiteY706" fmla="*/ 1091374 h 2174272"/>
              <a:gd name="connsiteX707" fmla="*/ 3334893 w 4682585"/>
              <a:gd name="connsiteY707" fmla="*/ 944784 h 2174272"/>
              <a:gd name="connsiteX708" fmla="*/ 3009900 w 4682585"/>
              <a:gd name="connsiteY708" fmla="*/ 944784 h 2174272"/>
              <a:gd name="connsiteX709" fmla="*/ 3009900 w 4682585"/>
              <a:gd name="connsiteY709" fmla="*/ 1091374 h 2174272"/>
              <a:gd name="connsiteX710" fmla="*/ 3167634 w 4682585"/>
              <a:gd name="connsiteY710" fmla="*/ 1091374 h 2174272"/>
              <a:gd name="connsiteX711" fmla="*/ 3167634 w 4682585"/>
              <a:gd name="connsiteY711" fmla="*/ 944784 h 2174272"/>
              <a:gd name="connsiteX712" fmla="*/ 2842641 w 4682585"/>
              <a:gd name="connsiteY712" fmla="*/ 944784 h 2174272"/>
              <a:gd name="connsiteX713" fmla="*/ 2842641 w 4682585"/>
              <a:gd name="connsiteY713" fmla="*/ 1091374 h 2174272"/>
              <a:gd name="connsiteX714" fmla="*/ 3000375 w 4682585"/>
              <a:gd name="connsiteY714" fmla="*/ 1091374 h 2174272"/>
              <a:gd name="connsiteX715" fmla="*/ 3000375 w 4682585"/>
              <a:gd name="connsiteY715" fmla="*/ 944784 h 2174272"/>
              <a:gd name="connsiteX716" fmla="*/ 2675382 w 4682585"/>
              <a:gd name="connsiteY716" fmla="*/ 944784 h 2174272"/>
              <a:gd name="connsiteX717" fmla="*/ 2675382 w 4682585"/>
              <a:gd name="connsiteY717" fmla="*/ 1091374 h 2174272"/>
              <a:gd name="connsiteX718" fmla="*/ 2833116 w 4682585"/>
              <a:gd name="connsiteY718" fmla="*/ 1091374 h 2174272"/>
              <a:gd name="connsiteX719" fmla="*/ 2833116 w 4682585"/>
              <a:gd name="connsiteY719" fmla="*/ 944784 h 2174272"/>
              <a:gd name="connsiteX720" fmla="*/ 2508123 w 4682585"/>
              <a:gd name="connsiteY720" fmla="*/ 944784 h 2174272"/>
              <a:gd name="connsiteX721" fmla="*/ 2508123 w 4682585"/>
              <a:gd name="connsiteY721" fmla="*/ 1091374 h 2174272"/>
              <a:gd name="connsiteX722" fmla="*/ 2665857 w 4682585"/>
              <a:gd name="connsiteY722" fmla="*/ 1091374 h 2174272"/>
              <a:gd name="connsiteX723" fmla="*/ 2665857 w 4682585"/>
              <a:gd name="connsiteY723" fmla="*/ 944784 h 2174272"/>
              <a:gd name="connsiteX724" fmla="*/ 2340864 w 4682585"/>
              <a:gd name="connsiteY724" fmla="*/ 944784 h 2174272"/>
              <a:gd name="connsiteX725" fmla="*/ 2340864 w 4682585"/>
              <a:gd name="connsiteY725" fmla="*/ 1091374 h 2174272"/>
              <a:gd name="connsiteX726" fmla="*/ 2498598 w 4682585"/>
              <a:gd name="connsiteY726" fmla="*/ 1091374 h 2174272"/>
              <a:gd name="connsiteX727" fmla="*/ 2498598 w 4682585"/>
              <a:gd name="connsiteY727" fmla="*/ 944784 h 2174272"/>
              <a:gd name="connsiteX728" fmla="*/ 2173510 w 4682585"/>
              <a:gd name="connsiteY728" fmla="*/ 944784 h 2174272"/>
              <a:gd name="connsiteX729" fmla="*/ 2173510 w 4682585"/>
              <a:gd name="connsiteY729" fmla="*/ 1091374 h 2174272"/>
              <a:gd name="connsiteX730" fmla="*/ 2331339 w 4682585"/>
              <a:gd name="connsiteY730" fmla="*/ 1091374 h 2174272"/>
              <a:gd name="connsiteX731" fmla="*/ 2331339 w 4682585"/>
              <a:gd name="connsiteY731" fmla="*/ 944784 h 2174272"/>
              <a:gd name="connsiteX732" fmla="*/ 2006251 w 4682585"/>
              <a:gd name="connsiteY732" fmla="*/ 944784 h 2174272"/>
              <a:gd name="connsiteX733" fmla="*/ 2006251 w 4682585"/>
              <a:gd name="connsiteY733" fmla="*/ 1091374 h 2174272"/>
              <a:gd name="connsiteX734" fmla="*/ 2163985 w 4682585"/>
              <a:gd name="connsiteY734" fmla="*/ 1091374 h 2174272"/>
              <a:gd name="connsiteX735" fmla="*/ 2163985 w 4682585"/>
              <a:gd name="connsiteY735" fmla="*/ 944784 h 2174272"/>
              <a:gd name="connsiteX736" fmla="*/ 1838992 w 4682585"/>
              <a:gd name="connsiteY736" fmla="*/ 944784 h 2174272"/>
              <a:gd name="connsiteX737" fmla="*/ 1838992 w 4682585"/>
              <a:gd name="connsiteY737" fmla="*/ 1091374 h 2174272"/>
              <a:gd name="connsiteX738" fmla="*/ 1996726 w 4682585"/>
              <a:gd name="connsiteY738" fmla="*/ 1091374 h 2174272"/>
              <a:gd name="connsiteX739" fmla="*/ 1996726 w 4682585"/>
              <a:gd name="connsiteY739" fmla="*/ 944784 h 2174272"/>
              <a:gd name="connsiteX740" fmla="*/ 1671733 w 4682585"/>
              <a:gd name="connsiteY740" fmla="*/ 944784 h 2174272"/>
              <a:gd name="connsiteX741" fmla="*/ 1671733 w 4682585"/>
              <a:gd name="connsiteY741" fmla="*/ 1091374 h 2174272"/>
              <a:gd name="connsiteX742" fmla="*/ 1829467 w 4682585"/>
              <a:gd name="connsiteY742" fmla="*/ 1091374 h 2174272"/>
              <a:gd name="connsiteX743" fmla="*/ 1829467 w 4682585"/>
              <a:gd name="connsiteY743" fmla="*/ 944784 h 2174272"/>
              <a:gd name="connsiteX744" fmla="*/ 1504474 w 4682585"/>
              <a:gd name="connsiteY744" fmla="*/ 944784 h 2174272"/>
              <a:gd name="connsiteX745" fmla="*/ 1504474 w 4682585"/>
              <a:gd name="connsiteY745" fmla="*/ 1091374 h 2174272"/>
              <a:gd name="connsiteX746" fmla="*/ 1662208 w 4682585"/>
              <a:gd name="connsiteY746" fmla="*/ 1091374 h 2174272"/>
              <a:gd name="connsiteX747" fmla="*/ 1662208 w 4682585"/>
              <a:gd name="connsiteY747" fmla="*/ 944784 h 2174272"/>
              <a:gd name="connsiteX748" fmla="*/ 1337215 w 4682585"/>
              <a:gd name="connsiteY748" fmla="*/ 944784 h 2174272"/>
              <a:gd name="connsiteX749" fmla="*/ 1337215 w 4682585"/>
              <a:gd name="connsiteY749" fmla="*/ 1091374 h 2174272"/>
              <a:gd name="connsiteX750" fmla="*/ 1494949 w 4682585"/>
              <a:gd name="connsiteY750" fmla="*/ 1091374 h 2174272"/>
              <a:gd name="connsiteX751" fmla="*/ 1494949 w 4682585"/>
              <a:gd name="connsiteY751" fmla="*/ 944784 h 2174272"/>
              <a:gd name="connsiteX752" fmla="*/ 1169956 w 4682585"/>
              <a:gd name="connsiteY752" fmla="*/ 944784 h 2174272"/>
              <a:gd name="connsiteX753" fmla="*/ 1169956 w 4682585"/>
              <a:gd name="connsiteY753" fmla="*/ 1091374 h 2174272"/>
              <a:gd name="connsiteX754" fmla="*/ 1327690 w 4682585"/>
              <a:gd name="connsiteY754" fmla="*/ 1091374 h 2174272"/>
              <a:gd name="connsiteX755" fmla="*/ 1327690 w 4682585"/>
              <a:gd name="connsiteY755" fmla="*/ 944784 h 2174272"/>
              <a:gd name="connsiteX756" fmla="*/ 1002697 w 4682585"/>
              <a:gd name="connsiteY756" fmla="*/ 944784 h 2174272"/>
              <a:gd name="connsiteX757" fmla="*/ 1002697 w 4682585"/>
              <a:gd name="connsiteY757" fmla="*/ 1091374 h 2174272"/>
              <a:gd name="connsiteX758" fmla="*/ 1160431 w 4682585"/>
              <a:gd name="connsiteY758" fmla="*/ 1091374 h 2174272"/>
              <a:gd name="connsiteX759" fmla="*/ 1160431 w 4682585"/>
              <a:gd name="connsiteY759" fmla="*/ 944784 h 2174272"/>
              <a:gd name="connsiteX760" fmla="*/ 835438 w 4682585"/>
              <a:gd name="connsiteY760" fmla="*/ 944784 h 2174272"/>
              <a:gd name="connsiteX761" fmla="*/ 835438 w 4682585"/>
              <a:gd name="connsiteY761" fmla="*/ 1091374 h 2174272"/>
              <a:gd name="connsiteX762" fmla="*/ 993172 w 4682585"/>
              <a:gd name="connsiteY762" fmla="*/ 1091374 h 2174272"/>
              <a:gd name="connsiteX763" fmla="*/ 993172 w 4682585"/>
              <a:gd name="connsiteY763" fmla="*/ 944784 h 2174272"/>
              <a:gd name="connsiteX764" fmla="*/ 668179 w 4682585"/>
              <a:gd name="connsiteY764" fmla="*/ 944784 h 2174272"/>
              <a:gd name="connsiteX765" fmla="*/ 668179 w 4682585"/>
              <a:gd name="connsiteY765" fmla="*/ 1091374 h 2174272"/>
              <a:gd name="connsiteX766" fmla="*/ 825913 w 4682585"/>
              <a:gd name="connsiteY766" fmla="*/ 1091374 h 2174272"/>
              <a:gd name="connsiteX767" fmla="*/ 825913 w 4682585"/>
              <a:gd name="connsiteY767" fmla="*/ 944784 h 2174272"/>
              <a:gd name="connsiteX768" fmla="*/ 500920 w 4682585"/>
              <a:gd name="connsiteY768" fmla="*/ 944784 h 2174272"/>
              <a:gd name="connsiteX769" fmla="*/ 500920 w 4682585"/>
              <a:gd name="connsiteY769" fmla="*/ 1091374 h 2174272"/>
              <a:gd name="connsiteX770" fmla="*/ 658654 w 4682585"/>
              <a:gd name="connsiteY770" fmla="*/ 1091374 h 2174272"/>
              <a:gd name="connsiteX771" fmla="*/ 658654 w 4682585"/>
              <a:gd name="connsiteY771" fmla="*/ 944784 h 2174272"/>
              <a:gd name="connsiteX772" fmla="*/ 333566 w 4682585"/>
              <a:gd name="connsiteY772" fmla="*/ 944784 h 2174272"/>
              <a:gd name="connsiteX773" fmla="*/ 333566 w 4682585"/>
              <a:gd name="connsiteY773" fmla="*/ 1091374 h 2174272"/>
              <a:gd name="connsiteX774" fmla="*/ 491395 w 4682585"/>
              <a:gd name="connsiteY774" fmla="*/ 1091374 h 2174272"/>
              <a:gd name="connsiteX775" fmla="*/ 491395 w 4682585"/>
              <a:gd name="connsiteY775" fmla="*/ 944784 h 2174272"/>
              <a:gd name="connsiteX776" fmla="*/ 166307 w 4682585"/>
              <a:gd name="connsiteY776" fmla="*/ 944784 h 2174272"/>
              <a:gd name="connsiteX777" fmla="*/ 166307 w 4682585"/>
              <a:gd name="connsiteY777" fmla="*/ 1091374 h 2174272"/>
              <a:gd name="connsiteX778" fmla="*/ 324041 w 4682585"/>
              <a:gd name="connsiteY778" fmla="*/ 1091374 h 2174272"/>
              <a:gd name="connsiteX779" fmla="*/ 324041 w 4682585"/>
              <a:gd name="connsiteY779" fmla="*/ 944784 h 2174272"/>
              <a:gd name="connsiteX780" fmla="*/ 9525 w 4682585"/>
              <a:gd name="connsiteY780" fmla="*/ 944784 h 2174272"/>
              <a:gd name="connsiteX781" fmla="*/ 9525 w 4682585"/>
              <a:gd name="connsiteY781" fmla="*/ 1091374 h 2174272"/>
              <a:gd name="connsiteX782" fmla="*/ 156782 w 4682585"/>
              <a:gd name="connsiteY782" fmla="*/ 1091374 h 2174272"/>
              <a:gd name="connsiteX783" fmla="*/ 156782 w 4682585"/>
              <a:gd name="connsiteY783" fmla="*/ 944784 h 2174272"/>
              <a:gd name="connsiteX784" fmla="*/ 4515326 w 4682585"/>
              <a:gd name="connsiteY784" fmla="*/ 788670 h 2174272"/>
              <a:gd name="connsiteX785" fmla="*/ 4515326 w 4682585"/>
              <a:gd name="connsiteY785" fmla="*/ 935259 h 2174272"/>
              <a:gd name="connsiteX786" fmla="*/ 4673060 w 4682585"/>
              <a:gd name="connsiteY786" fmla="*/ 935259 h 2174272"/>
              <a:gd name="connsiteX787" fmla="*/ 4673060 w 4682585"/>
              <a:gd name="connsiteY787" fmla="*/ 788670 h 2174272"/>
              <a:gd name="connsiteX788" fmla="*/ 4348068 w 4682585"/>
              <a:gd name="connsiteY788" fmla="*/ 788670 h 2174272"/>
              <a:gd name="connsiteX789" fmla="*/ 4348068 w 4682585"/>
              <a:gd name="connsiteY789" fmla="*/ 935259 h 2174272"/>
              <a:gd name="connsiteX790" fmla="*/ 4505801 w 4682585"/>
              <a:gd name="connsiteY790" fmla="*/ 935259 h 2174272"/>
              <a:gd name="connsiteX791" fmla="*/ 4505801 w 4682585"/>
              <a:gd name="connsiteY791" fmla="*/ 788670 h 2174272"/>
              <a:gd name="connsiteX792" fmla="*/ 4180809 w 4682585"/>
              <a:gd name="connsiteY792" fmla="*/ 788670 h 2174272"/>
              <a:gd name="connsiteX793" fmla="*/ 4180809 w 4682585"/>
              <a:gd name="connsiteY793" fmla="*/ 935259 h 2174272"/>
              <a:gd name="connsiteX794" fmla="*/ 4338543 w 4682585"/>
              <a:gd name="connsiteY794" fmla="*/ 935259 h 2174272"/>
              <a:gd name="connsiteX795" fmla="*/ 4338543 w 4682585"/>
              <a:gd name="connsiteY795" fmla="*/ 788670 h 2174272"/>
              <a:gd name="connsiteX796" fmla="*/ 4013550 w 4682585"/>
              <a:gd name="connsiteY796" fmla="*/ 788670 h 2174272"/>
              <a:gd name="connsiteX797" fmla="*/ 4013550 w 4682585"/>
              <a:gd name="connsiteY797" fmla="*/ 935259 h 2174272"/>
              <a:gd name="connsiteX798" fmla="*/ 4171284 w 4682585"/>
              <a:gd name="connsiteY798" fmla="*/ 935259 h 2174272"/>
              <a:gd name="connsiteX799" fmla="*/ 4171284 w 4682585"/>
              <a:gd name="connsiteY799" fmla="*/ 788670 h 2174272"/>
              <a:gd name="connsiteX800" fmla="*/ 3846291 w 4682585"/>
              <a:gd name="connsiteY800" fmla="*/ 788670 h 2174272"/>
              <a:gd name="connsiteX801" fmla="*/ 3846291 w 4682585"/>
              <a:gd name="connsiteY801" fmla="*/ 935259 h 2174272"/>
              <a:gd name="connsiteX802" fmla="*/ 4004025 w 4682585"/>
              <a:gd name="connsiteY802" fmla="*/ 935259 h 2174272"/>
              <a:gd name="connsiteX803" fmla="*/ 4004025 w 4682585"/>
              <a:gd name="connsiteY803" fmla="*/ 788670 h 2174272"/>
              <a:gd name="connsiteX804" fmla="*/ 3678936 w 4682585"/>
              <a:gd name="connsiteY804" fmla="*/ 788670 h 2174272"/>
              <a:gd name="connsiteX805" fmla="*/ 3678936 w 4682585"/>
              <a:gd name="connsiteY805" fmla="*/ 935259 h 2174272"/>
              <a:gd name="connsiteX806" fmla="*/ 3836766 w 4682585"/>
              <a:gd name="connsiteY806" fmla="*/ 935259 h 2174272"/>
              <a:gd name="connsiteX807" fmla="*/ 3836766 w 4682585"/>
              <a:gd name="connsiteY807" fmla="*/ 788670 h 2174272"/>
              <a:gd name="connsiteX808" fmla="*/ 3511677 w 4682585"/>
              <a:gd name="connsiteY808" fmla="*/ 788670 h 2174272"/>
              <a:gd name="connsiteX809" fmla="*/ 3511677 w 4682585"/>
              <a:gd name="connsiteY809" fmla="*/ 935259 h 2174272"/>
              <a:gd name="connsiteX810" fmla="*/ 3669411 w 4682585"/>
              <a:gd name="connsiteY810" fmla="*/ 935259 h 2174272"/>
              <a:gd name="connsiteX811" fmla="*/ 3669411 w 4682585"/>
              <a:gd name="connsiteY811" fmla="*/ 788670 h 2174272"/>
              <a:gd name="connsiteX812" fmla="*/ 3344418 w 4682585"/>
              <a:gd name="connsiteY812" fmla="*/ 788670 h 2174272"/>
              <a:gd name="connsiteX813" fmla="*/ 3344418 w 4682585"/>
              <a:gd name="connsiteY813" fmla="*/ 935259 h 2174272"/>
              <a:gd name="connsiteX814" fmla="*/ 3502152 w 4682585"/>
              <a:gd name="connsiteY814" fmla="*/ 935259 h 2174272"/>
              <a:gd name="connsiteX815" fmla="*/ 3502152 w 4682585"/>
              <a:gd name="connsiteY815" fmla="*/ 788670 h 2174272"/>
              <a:gd name="connsiteX816" fmla="*/ 3177159 w 4682585"/>
              <a:gd name="connsiteY816" fmla="*/ 788670 h 2174272"/>
              <a:gd name="connsiteX817" fmla="*/ 3177159 w 4682585"/>
              <a:gd name="connsiteY817" fmla="*/ 935259 h 2174272"/>
              <a:gd name="connsiteX818" fmla="*/ 3334893 w 4682585"/>
              <a:gd name="connsiteY818" fmla="*/ 935259 h 2174272"/>
              <a:gd name="connsiteX819" fmla="*/ 3334893 w 4682585"/>
              <a:gd name="connsiteY819" fmla="*/ 788670 h 2174272"/>
              <a:gd name="connsiteX820" fmla="*/ 3009900 w 4682585"/>
              <a:gd name="connsiteY820" fmla="*/ 788670 h 2174272"/>
              <a:gd name="connsiteX821" fmla="*/ 3009900 w 4682585"/>
              <a:gd name="connsiteY821" fmla="*/ 935259 h 2174272"/>
              <a:gd name="connsiteX822" fmla="*/ 3167634 w 4682585"/>
              <a:gd name="connsiteY822" fmla="*/ 935259 h 2174272"/>
              <a:gd name="connsiteX823" fmla="*/ 3167634 w 4682585"/>
              <a:gd name="connsiteY823" fmla="*/ 788670 h 2174272"/>
              <a:gd name="connsiteX824" fmla="*/ 2842641 w 4682585"/>
              <a:gd name="connsiteY824" fmla="*/ 788670 h 2174272"/>
              <a:gd name="connsiteX825" fmla="*/ 2842641 w 4682585"/>
              <a:gd name="connsiteY825" fmla="*/ 935259 h 2174272"/>
              <a:gd name="connsiteX826" fmla="*/ 3000375 w 4682585"/>
              <a:gd name="connsiteY826" fmla="*/ 935259 h 2174272"/>
              <a:gd name="connsiteX827" fmla="*/ 3000375 w 4682585"/>
              <a:gd name="connsiteY827" fmla="*/ 788670 h 2174272"/>
              <a:gd name="connsiteX828" fmla="*/ 2675382 w 4682585"/>
              <a:gd name="connsiteY828" fmla="*/ 788670 h 2174272"/>
              <a:gd name="connsiteX829" fmla="*/ 2675382 w 4682585"/>
              <a:gd name="connsiteY829" fmla="*/ 935259 h 2174272"/>
              <a:gd name="connsiteX830" fmla="*/ 2833116 w 4682585"/>
              <a:gd name="connsiteY830" fmla="*/ 935259 h 2174272"/>
              <a:gd name="connsiteX831" fmla="*/ 2833116 w 4682585"/>
              <a:gd name="connsiteY831" fmla="*/ 788670 h 2174272"/>
              <a:gd name="connsiteX832" fmla="*/ 2508123 w 4682585"/>
              <a:gd name="connsiteY832" fmla="*/ 788670 h 2174272"/>
              <a:gd name="connsiteX833" fmla="*/ 2508123 w 4682585"/>
              <a:gd name="connsiteY833" fmla="*/ 935259 h 2174272"/>
              <a:gd name="connsiteX834" fmla="*/ 2665857 w 4682585"/>
              <a:gd name="connsiteY834" fmla="*/ 935259 h 2174272"/>
              <a:gd name="connsiteX835" fmla="*/ 2665857 w 4682585"/>
              <a:gd name="connsiteY835" fmla="*/ 788670 h 2174272"/>
              <a:gd name="connsiteX836" fmla="*/ 2340864 w 4682585"/>
              <a:gd name="connsiteY836" fmla="*/ 788670 h 2174272"/>
              <a:gd name="connsiteX837" fmla="*/ 2340864 w 4682585"/>
              <a:gd name="connsiteY837" fmla="*/ 935259 h 2174272"/>
              <a:gd name="connsiteX838" fmla="*/ 2498598 w 4682585"/>
              <a:gd name="connsiteY838" fmla="*/ 935259 h 2174272"/>
              <a:gd name="connsiteX839" fmla="*/ 2498598 w 4682585"/>
              <a:gd name="connsiteY839" fmla="*/ 788670 h 2174272"/>
              <a:gd name="connsiteX840" fmla="*/ 2173510 w 4682585"/>
              <a:gd name="connsiteY840" fmla="*/ 788670 h 2174272"/>
              <a:gd name="connsiteX841" fmla="*/ 2173510 w 4682585"/>
              <a:gd name="connsiteY841" fmla="*/ 935259 h 2174272"/>
              <a:gd name="connsiteX842" fmla="*/ 2331339 w 4682585"/>
              <a:gd name="connsiteY842" fmla="*/ 935259 h 2174272"/>
              <a:gd name="connsiteX843" fmla="*/ 2331339 w 4682585"/>
              <a:gd name="connsiteY843" fmla="*/ 788670 h 2174272"/>
              <a:gd name="connsiteX844" fmla="*/ 2006251 w 4682585"/>
              <a:gd name="connsiteY844" fmla="*/ 788670 h 2174272"/>
              <a:gd name="connsiteX845" fmla="*/ 2006251 w 4682585"/>
              <a:gd name="connsiteY845" fmla="*/ 935259 h 2174272"/>
              <a:gd name="connsiteX846" fmla="*/ 2163985 w 4682585"/>
              <a:gd name="connsiteY846" fmla="*/ 935259 h 2174272"/>
              <a:gd name="connsiteX847" fmla="*/ 2163985 w 4682585"/>
              <a:gd name="connsiteY847" fmla="*/ 788670 h 2174272"/>
              <a:gd name="connsiteX848" fmla="*/ 1838992 w 4682585"/>
              <a:gd name="connsiteY848" fmla="*/ 788670 h 2174272"/>
              <a:gd name="connsiteX849" fmla="*/ 1838992 w 4682585"/>
              <a:gd name="connsiteY849" fmla="*/ 935259 h 2174272"/>
              <a:gd name="connsiteX850" fmla="*/ 1996726 w 4682585"/>
              <a:gd name="connsiteY850" fmla="*/ 935259 h 2174272"/>
              <a:gd name="connsiteX851" fmla="*/ 1996726 w 4682585"/>
              <a:gd name="connsiteY851" fmla="*/ 788670 h 2174272"/>
              <a:gd name="connsiteX852" fmla="*/ 1671733 w 4682585"/>
              <a:gd name="connsiteY852" fmla="*/ 788670 h 2174272"/>
              <a:gd name="connsiteX853" fmla="*/ 1671733 w 4682585"/>
              <a:gd name="connsiteY853" fmla="*/ 935259 h 2174272"/>
              <a:gd name="connsiteX854" fmla="*/ 1829467 w 4682585"/>
              <a:gd name="connsiteY854" fmla="*/ 935259 h 2174272"/>
              <a:gd name="connsiteX855" fmla="*/ 1829467 w 4682585"/>
              <a:gd name="connsiteY855" fmla="*/ 788670 h 2174272"/>
              <a:gd name="connsiteX856" fmla="*/ 1504474 w 4682585"/>
              <a:gd name="connsiteY856" fmla="*/ 788670 h 2174272"/>
              <a:gd name="connsiteX857" fmla="*/ 1504474 w 4682585"/>
              <a:gd name="connsiteY857" fmla="*/ 935259 h 2174272"/>
              <a:gd name="connsiteX858" fmla="*/ 1662208 w 4682585"/>
              <a:gd name="connsiteY858" fmla="*/ 935259 h 2174272"/>
              <a:gd name="connsiteX859" fmla="*/ 1662208 w 4682585"/>
              <a:gd name="connsiteY859" fmla="*/ 788670 h 2174272"/>
              <a:gd name="connsiteX860" fmla="*/ 1337215 w 4682585"/>
              <a:gd name="connsiteY860" fmla="*/ 788670 h 2174272"/>
              <a:gd name="connsiteX861" fmla="*/ 1337215 w 4682585"/>
              <a:gd name="connsiteY861" fmla="*/ 935259 h 2174272"/>
              <a:gd name="connsiteX862" fmla="*/ 1494949 w 4682585"/>
              <a:gd name="connsiteY862" fmla="*/ 935259 h 2174272"/>
              <a:gd name="connsiteX863" fmla="*/ 1494949 w 4682585"/>
              <a:gd name="connsiteY863" fmla="*/ 788670 h 2174272"/>
              <a:gd name="connsiteX864" fmla="*/ 1169956 w 4682585"/>
              <a:gd name="connsiteY864" fmla="*/ 788670 h 2174272"/>
              <a:gd name="connsiteX865" fmla="*/ 1169956 w 4682585"/>
              <a:gd name="connsiteY865" fmla="*/ 935259 h 2174272"/>
              <a:gd name="connsiteX866" fmla="*/ 1327690 w 4682585"/>
              <a:gd name="connsiteY866" fmla="*/ 935259 h 2174272"/>
              <a:gd name="connsiteX867" fmla="*/ 1327690 w 4682585"/>
              <a:gd name="connsiteY867" fmla="*/ 788670 h 2174272"/>
              <a:gd name="connsiteX868" fmla="*/ 1002697 w 4682585"/>
              <a:gd name="connsiteY868" fmla="*/ 788670 h 2174272"/>
              <a:gd name="connsiteX869" fmla="*/ 1002697 w 4682585"/>
              <a:gd name="connsiteY869" fmla="*/ 935259 h 2174272"/>
              <a:gd name="connsiteX870" fmla="*/ 1160431 w 4682585"/>
              <a:gd name="connsiteY870" fmla="*/ 935259 h 2174272"/>
              <a:gd name="connsiteX871" fmla="*/ 1160431 w 4682585"/>
              <a:gd name="connsiteY871" fmla="*/ 788670 h 2174272"/>
              <a:gd name="connsiteX872" fmla="*/ 835438 w 4682585"/>
              <a:gd name="connsiteY872" fmla="*/ 788670 h 2174272"/>
              <a:gd name="connsiteX873" fmla="*/ 835438 w 4682585"/>
              <a:gd name="connsiteY873" fmla="*/ 935259 h 2174272"/>
              <a:gd name="connsiteX874" fmla="*/ 993172 w 4682585"/>
              <a:gd name="connsiteY874" fmla="*/ 935259 h 2174272"/>
              <a:gd name="connsiteX875" fmla="*/ 993172 w 4682585"/>
              <a:gd name="connsiteY875" fmla="*/ 788670 h 2174272"/>
              <a:gd name="connsiteX876" fmla="*/ 668179 w 4682585"/>
              <a:gd name="connsiteY876" fmla="*/ 788670 h 2174272"/>
              <a:gd name="connsiteX877" fmla="*/ 668179 w 4682585"/>
              <a:gd name="connsiteY877" fmla="*/ 935259 h 2174272"/>
              <a:gd name="connsiteX878" fmla="*/ 825913 w 4682585"/>
              <a:gd name="connsiteY878" fmla="*/ 935259 h 2174272"/>
              <a:gd name="connsiteX879" fmla="*/ 825913 w 4682585"/>
              <a:gd name="connsiteY879" fmla="*/ 788670 h 2174272"/>
              <a:gd name="connsiteX880" fmla="*/ 500920 w 4682585"/>
              <a:gd name="connsiteY880" fmla="*/ 788670 h 2174272"/>
              <a:gd name="connsiteX881" fmla="*/ 500920 w 4682585"/>
              <a:gd name="connsiteY881" fmla="*/ 935259 h 2174272"/>
              <a:gd name="connsiteX882" fmla="*/ 658654 w 4682585"/>
              <a:gd name="connsiteY882" fmla="*/ 935259 h 2174272"/>
              <a:gd name="connsiteX883" fmla="*/ 658654 w 4682585"/>
              <a:gd name="connsiteY883" fmla="*/ 788670 h 2174272"/>
              <a:gd name="connsiteX884" fmla="*/ 333566 w 4682585"/>
              <a:gd name="connsiteY884" fmla="*/ 788670 h 2174272"/>
              <a:gd name="connsiteX885" fmla="*/ 333566 w 4682585"/>
              <a:gd name="connsiteY885" fmla="*/ 935259 h 2174272"/>
              <a:gd name="connsiteX886" fmla="*/ 491395 w 4682585"/>
              <a:gd name="connsiteY886" fmla="*/ 935259 h 2174272"/>
              <a:gd name="connsiteX887" fmla="*/ 491395 w 4682585"/>
              <a:gd name="connsiteY887" fmla="*/ 788670 h 2174272"/>
              <a:gd name="connsiteX888" fmla="*/ 166307 w 4682585"/>
              <a:gd name="connsiteY888" fmla="*/ 788670 h 2174272"/>
              <a:gd name="connsiteX889" fmla="*/ 166307 w 4682585"/>
              <a:gd name="connsiteY889" fmla="*/ 935259 h 2174272"/>
              <a:gd name="connsiteX890" fmla="*/ 324041 w 4682585"/>
              <a:gd name="connsiteY890" fmla="*/ 935259 h 2174272"/>
              <a:gd name="connsiteX891" fmla="*/ 324041 w 4682585"/>
              <a:gd name="connsiteY891" fmla="*/ 788670 h 2174272"/>
              <a:gd name="connsiteX892" fmla="*/ 9525 w 4682585"/>
              <a:gd name="connsiteY892" fmla="*/ 788670 h 2174272"/>
              <a:gd name="connsiteX893" fmla="*/ 9525 w 4682585"/>
              <a:gd name="connsiteY893" fmla="*/ 935259 h 2174272"/>
              <a:gd name="connsiteX894" fmla="*/ 156782 w 4682585"/>
              <a:gd name="connsiteY894" fmla="*/ 935259 h 2174272"/>
              <a:gd name="connsiteX895" fmla="*/ 156782 w 4682585"/>
              <a:gd name="connsiteY895" fmla="*/ 788670 h 2174272"/>
              <a:gd name="connsiteX896" fmla="*/ 4515326 w 4682585"/>
              <a:gd name="connsiteY896" fmla="*/ 632555 h 2174272"/>
              <a:gd name="connsiteX897" fmla="*/ 4515326 w 4682585"/>
              <a:gd name="connsiteY897" fmla="*/ 779145 h 2174272"/>
              <a:gd name="connsiteX898" fmla="*/ 4673060 w 4682585"/>
              <a:gd name="connsiteY898" fmla="*/ 779145 h 2174272"/>
              <a:gd name="connsiteX899" fmla="*/ 4673060 w 4682585"/>
              <a:gd name="connsiteY899" fmla="*/ 632555 h 2174272"/>
              <a:gd name="connsiteX900" fmla="*/ 4348068 w 4682585"/>
              <a:gd name="connsiteY900" fmla="*/ 632555 h 2174272"/>
              <a:gd name="connsiteX901" fmla="*/ 4348068 w 4682585"/>
              <a:gd name="connsiteY901" fmla="*/ 779145 h 2174272"/>
              <a:gd name="connsiteX902" fmla="*/ 4505801 w 4682585"/>
              <a:gd name="connsiteY902" fmla="*/ 779145 h 2174272"/>
              <a:gd name="connsiteX903" fmla="*/ 4505801 w 4682585"/>
              <a:gd name="connsiteY903" fmla="*/ 632555 h 2174272"/>
              <a:gd name="connsiteX904" fmla="*/ 4180809 w 4682585"/>
              <a:gd name="connsiteY904" fmla="*/ 632555 h 2174272"/>
              <a:gd name="connsiteX905" fmla="*/ 4180809 w 4682585"/>
              <a:gd name="connsiteY905" fmla="*/ 779145 h 2174272"/>
              <a:gd name="connsiteX906" fmla="*/ 4338543 w 4682585"/>
              <a:gd name="connsiteY906" fmla="*/ 779145 h 2174272"/>
              <a:gd name="connsiteX907" fmla="*/ 4338543 w 4682585"/>
              <a:gd name="connsiteY907" fmla="*/ 632555 h 2174272"/>
              <a:gd name="connsiteX908" fmla="*/ 4013550 w 4682585"/>
              <a:gd name="connsiteY908" fmla="*/ 632555 h 2174272"/>
              <a:gd name="connsiteX909" fmla="*/ 4013550 w 4682585"/>
              <a:gd name="connsiteY909" fmla="*/ 779145 h 2174272"/>
              <a:gd name="connsiteX910" fmla="*/ 4171284 w 4682585"/>
              <a:gd name="connsiteY910" fmla="*/ 779145 h 2174272"/>
              <a:gd name="connsiteX911" fmla="*/ 4171284 w 4682585"/>
              <a:gd name="connsiteY911" fmla="*/ 632555 h 2174272"/>
              <a:gd name="connsiteX912" fmla="*/ 3846291 w 4682585"/>
              <a:gd name="connsiteY912" fmla="*/ 632555 h 2174272"/>
              <a:gd name="connsiteX913" fmla="*/ 3846291 w 4682585"/>
              <a:gd name="connsiteY913" fmla="*/ 779145 h 2174272"/>
              <a:gd name="connsiteX914" fmla="*/ 4004025 w 4682585"/>
              <a:gd name="connsiteY914" fmla="*/ 779145 h 2174272"/>
              <a:gd name="connsiteX915" fmla="*/ 4004025 w 4682585"/>
              <a:gd name="connsiteY915" fmla="*/ 632555 h 2174272"/>
              <a:gd name="connsiteX916" fmla="*/ 3678936 w 4682585"/>
              <a:gd name="connsiteY916" fmla="*/ 632555 h 2174272"/>
              <a:gd name="connsiteX917" fmla="*/ 3678936 w 4682585"/>
              <a:gd name="connsiteY917" fmla="*/ 779145 h 2174272"/>
              <a:gd name="connsiteX918" fmla="*/ 3836766 w 4682585"/>
              <a:gd name="connsiteY918" fmla="*/ 779145 h 2174272"/>
              <a:gd name="connsiteX919" fmla="*/ 3836766 w 4682585"/>
              <a:gd name="connsiteY919" fmla="*/ 632555 h 2174272"/>
              <a:gd name="connsiteX920" fmla="*/ 3511677 w 4682585"/>
              <a:gd name="connsiteY920" fmla="*/ 632555 h 2174272"/>
              <a:gd name="connsiteX921" fmla="*/ 3511677 w 4682585"/>
              <a:gd name="connsiteY921" fmla="*/ 779145 h 2174272"/>
              <a:gd name="connsiteX922" fmla="*/ 3669411 w 4682585"/>
              <a:gd name="connsiteY922" fmla="*/ 779145 h 2174272"/>
              <a:gd name="connsiteX923" fmla="*/ 3669411 w 4682585"/>
              <a:gd name="connsiteY923" fmla="*/ 632555 h 2174272"/>
              <a:gd name="connsiteX924" fmla="*/ 3344418 w 4682585"/>
              <a:gd name="connsiteY924" fmla="*/ 632555 h 2174272"/>
              <a:gd name="connsiteX925" fmla="*/ 3344418 w 4682585"/>
              <a:gd name="connsiteY925" fmla="*/ 779145 h 2174272"/>
              <a:gd name="connsiteX926" fmla="*/ 3502152 w 4682585"/>
              <a:gd name="connsiteY926" fmla="*/ 779145 h 2174272"/>
              <a:gd name="connsiteX927" fmla="*/ 3502152 w 4682585"/>
              <a:gd name="connsiteY927" fmla="*/ 632555 h 2174272"/>
              <a:gd name="connsiteX928" fmla="*/ 3177159 w 4682585"/>
              <a:gd name="connsiteY928" fmla="*/ 632555 h 2174272"/>
              <a:gd name="connsiteX929" fmla="*/ 3177159 w 4682585"/>
              <a:gd name="connsiteY929" fmla="*/ 779145 h 2174272"/>
              <a:gd name="connsiteX930" fmla="*/ 3334893 w 4682585"/>
              <a:gd name="connsiteY930" fmla="*/ 779145 h 2174272"/>
              <a:gd name="connsiteX931" fmla="*/ 3334893 w 4682585"/>
              <a:gd name="connsiteY931" fmla="*/ 632555 h 2174272"/>
              <a:gd name="connsiteX932" fmla="*/ 3009900 w 4682585"/>
              <a:gd name="connsiteY932" fmla="*/ 632555 h 2174272"/>
              <a:gd name="connsiteX933" fmla="*/ 3009900 w 4682585"/>
              <a:gd name="connsiteY933" fmla="*/ 779145 h 2174272"/>
              <a:gd name="connsiteX934" fmla="*/ 3167634 w 4682585"/>
              <a:gd name="connsiteY934" fmla="*/ 779145 h 2174272"/>
              <a:gd name="connsiteX935" fmla="*/ 3167634 w 4682585"/>
              <a:gd name="connsiteY935" fmla="*/ 632555 h 2174272"/>
              <a:gd name="connsiteX936" fmla="*/ 2842641 w 4682585"/>
              <a:gd name="connsiteY936" fmla="*/ 632555 h 2174272"/>
              <a:gd name="connsiteX937" fmla="*/ 2842641 w 4682585"/>
              <a:gd name="connsiteY937" fmla="*/ 779145 h 2174272"/>
              <a:gd name="connsiteX938" fmla="*/ 3000375 w 4682585"/>
              <a:gd name="connsiteY938" fmla="*/ 779145 h 2174272"/>
              <a:gd name="connsiteX939" fmla="*/ 3000375 w 4682585"/>
              <a:gd name="connsiteY939" fmla="*/ 632555 h 2174272"/>
              <a:gd name="connsiteX940" fmla="*/ 2675382 w 4682585"/>
              <a:gd name="connsiteY940" fmla="*/ 632555 h 2174272"/>
              <a:gd name="connsiteX941" fmla="*/ 2675382 w 4682585"/>
              <a:gd name="connsiteY941" fmla="*/ 779145 h 2174272"/>
              <a:gd name="connsiteX942" fmla="*/ 2833116 w 4682585"/>
              <a:gd name="connsiteY942" fmla="*/ 779145 h 2174272"/>
              <a:gd name="connsiteX943" fmla="*/ 2833116 w 4682585"/>
              <a:gd name="connsiteY943" fmla="*/ 632555 h 2174272"/>
              <a:gd name="connsiteX944" fmla="*/ 2508123 w 4682585"/>
              <a:gd name="connsiteY944" fmla="*/ 632555 h 2174272"/>
              <a:gd name="connsiteX945" fmla="*/ 2508123 w 4682585"/>
              <a:gd name="connsiteY945" fmla="*/ 779145 h 2174272"/>
              <a:gd name="connsiteX946" fmla="*/ 2665857 w 4682585"/>
              <a:gd name="connsiteY946" fmla="*/ 779145 h 2174272"/>
              <a:gd name="connsiteX947" fmla="*/ 2665857 w 4682585"/>
              <a:gd name="connsiteY947" fmla="*/ 632555 h 2174272"/>
              <a:gd name="connsiteX948" fmla="*/ 2340864 w 4682585"/>
              <a:gd name="connsiteY948" fmla="*/ 632555 h 2174272"/>
              <a:gd name="connsiteX949" fmla="*/ 2340864 w 4682585"/>
              <a:gd name="connsiteY949" fmla="*/ 779145 h 2174272"/>
              <a:gd name="connsiteX950" fmla="*/ 2498598 w 4682585"/>
              <a:gd name="connsiteY950" fmla="*/ 779145 h 2174272"/>
              <a:gd name="connsiteX951" fmla="*/ 2498598 w 4682585"/>
              <a:gd name="connsiteY951" fmla="*/ 632555 h 2174272"/>
              <a:gd name="connsiteX952" fmla="*/ 2173510 w 4682585"/>
              <a:gd name="connsiteY952" fmla="*/ 632555 h 2174272"/>
              <a:gd name="connsiteX953" fmla="*/ 2173510 w 4682585"/>
              <a:gd name="connsiteY953" fmla="*/ 779145 h 2174272"/>
              <a:gd name="connsiteX954" fmla="*/ 2331339 w 4682585"/>
              <a:gd name="connsiteY954" fmla="*/ 779145 h 2174272"/>
              <a:gd name="connsiteX955" fmla="*/ 2331339 w 4682585"/>
              <a:gd name="connsiteY955" fmla="*/ 632555 h 2174272"/>
              <a:gd name="connsiteX956" fmla="*/ 2006251 w 4682585"/>
              <a:gd name="connsiteY956" fmla="*/ 632555 h 2174272"/>
              <a:gd name="connsiteX957" fmla="*/ 2006251 w 4682585"/>
              <a:gd name="connsiteY957" fmla="*/ 779145 h 2174272"/>
              <a:gd name="connsiteX958" fmla="*/ 2163985 w 4682585"/>
              <a:gd name="connsiteY958" fmla="*/ 779145 h 2174272"/>
              <a:gd name="connsiteX959" fmla="*/ 2163985 w 4682585"/>
              <a:gd name="connsiteY959" fmla="*/ 632555 h 2174272"/>
              <a:gd name="connsiteX960" fmla="*/ 1838992 w 4682585"/>
              <a:gd name="connsiteY960" fmla="*/ 632555 h 2174272"/>
              <a:gd name="connsiteX961" fmla="*/ 1838992 w 4682585"/>
              <a:gd name="connsiteY961" fmla="*/ 779145 h 2174272"/>
              <a:gd name="connsiteX962" fmla="*/ 1996726 w 4682585"/>
              <a:gd name="connsiteY962" fmla="*/ 779145 h 2174272"/>
              <a:gd name="connsiteX963" fmla="*/ 1996726 w 4682585"/>
              <a:gd name="connsiteY963" fmla="*/ 632555 h 2174272"/>
              <a:gd name="connsiteX964" fmla="*/ 1671733 w 4682585"/>
              <a:gd name="connsiteY964" fmla="*/ 632555 h 2174272"/>
              <a:gd name="connsiteX965" fmla="*/ 1671733 w 4682585"/>
              <a:gd name="connsiteY965" fmla="*/ 779145 h 2174272"/>
              <a:gd name="connsiteX966" fmla="*/ 1829467 w 4682585"/>
              <a:gd name="connsiteY966" fmla="*/ 779145 h 2174272"/>
              <a:gd name="connsiteX967" fmla="*/ 1829467 w 4682585"/>
              <a:gd name="connsiteY967" fmla="*/ 632555 h 2174272"/>
              <a:gd name="connsiteX968" fmla="*/ 1504474 w 4682585"/>
              <a:gd name="connsiteY968" fmla="*/ 632555 h 2174272"/>
              <a:gd name="connsiteX969" fmla="*/ 1504474 w 4682585"/>
              <a:gd name="connsiteY969" fmla="*/ 779145 h 2174272"/>
              <a:gd name="connsiteX970" fmla="*/ 1662208 w 4682585"/>
              <a:gd name="connsiteY970" fmla="*/ 779145 h 2174272"/>
              <a:gd name="connsiteX971" fmla="*/ 1662208 w 4682585"/>
              <a:gd name="connsiteY971" fmla="*/ 632555 h 2174272"/>
              <a:gd name="connsiteX972" fmla="*/ 1337215 w 4682585"/>
              <a:gd name="connsiteY972" fmla="*/ 632555 h 2174272"/>
              <a:gd name="connsiteX973" fmla="*/ 1337215 w 4682585"/>
              <a:gd name="connsiteY973" fmla="*/ 779145 h 2174272"/>
              <a:gd name="connsiteX974" fmla="*/ 1494949 w 4682585"/>
              <a:gd name="connsiteY974" fmla="*/ 779145 h 2174272"/>
              <a:gd name="connsiteX975" fmla="*/ 1494949 w 4682585"/>
              <a:gd name="connsiteY975" fmla="*/ 632555 h 2174272"/>
              <a:gd name="connsiteX976" fmla="*/ 1169956 w 4682585"/>
              <a:gd name="connsiteY976" fmla="*/ 632555 h 2174272"/>
              <a:gd name="connsiteX977" fmla="*/ 1169956 w 4682585"/>
              <a:gd name="connsiteY977" fmla="*/ 779145 h 2174272"/>
              <a:gd name="connsiteX978" fmla="*/ 1327690 w 4682585"/>
              <a:gd name="connsiteY978" fmla="*/ 779145 h 2174272"/>
              <a:gd name="connsiteX979" fmla="*/ 1327690 w 4682585"/>
              <a:gd name="connsiteY979" fmla="*/ 632555 h 2174272"/>
              <a:gd name="connsiteX980" fmla="*/ 1002697 w 4682585"/>
              <a:gd name="connsiteY980" fmla="*/ 632555 h 2174272"/>
              <a:gd name="connsiteX981" fmla="*/ 1002697 w 4682585"/>
              <a:gd name="connsiteY981" fmla="*/ 779145 h 2174272"/>
              <a:gd name="connsiteX982" fmla="*/ 1160431 w 4682585"/>
              <a:gd name="connsiteY982" fmla="*/ 779145 h 2174272"/>
              <a:gd name="connsiteX983" fmla="*/ 1160431 w 4682585"/>
              <a:gd name="connsiteY983" fmla="*/ 632555 h 2174272"/>
              <a:gd name="connsiteX984" fmla="*/ 835438 w 4682585"/>
              <a:gd name="connsiteY984" fmla="*/ 632555 h 2174272"/>
              <a:gd name="connsiteX985" fmla="*/ 835438 w 4682585"/>
              <a:gd name="connsiteY985" fmla="*/ 779145 h 2174272"/>
              <a:gd name="connsiteX986" fmla="*/ 993172 w 4682585"/>
              <a:gd name="connsiteY986" fmla="*/ 779145 h 2174272"/>
              <a:gd name="connsiteX987" fmla="*/ 993172 w 4682585"/>
              <a:gd name="connsiteY987" fmla="*/ 632555 h 2174272"/>
              <a:gd name="connsiteX988" fmla="*/ 668179 w 4682585"/>
              <a:gd name="connsiteY988" fmla="*/ 632555 h 2174272"/>
              <a:gd name="connsiteX989" fmla="*/ 668179 w 4682585"/>
              <a:gd name="connsiteY989" fmla="*/ 779145 h 2174272"/>
              <a:gd name="connsiteX990" fmla="*/ 825913 w 4682585"/>
              <a:gd name="connsiteY990" fmla="*/ 779145 h 2174272"/>
              <a:gd name="connsiteX991" fmla="*/ 825913 w 4682585"/>
              <a:gd name="connsiteY991" fmla="*/ 632555 h 2174272"/>
              <a:gd name="connsiteX992" fmla="*/ 500920 w 4682585"/>
              <a:gd name="connsiteY992" fmla="*/ 632555 h 2174272"/>
              <a:gd name="connsiteX993" fmla="*/ 500920 w 4682585"/>
              <a:gd name="connsiteY993" fmla="*/ 779145 h 2174272"/>
              <a:gd name="connsiteX994" fmla="*/ 658654 w 4682585"/>
              <a:gd name="connsiteY994" fmla="*/ 779145 h 2174272"/>
              <a:gd name="connsiteX995" fmla="*/ 658654 w 4682585"/>
              <a:gd name="connsiteY995" fmla="*/ 632555 h 2174272"/>
              <a:gd name="connsiteX996" fmla="*/ 333566 w 4682585"/>
              <a:gd name="connsiteY996" fmla="*/ 632555 h 2174272"/>
              <a:gd name="connsiteX997" fmla="*/ 333566 w 4682585"/>
              <a:gd name="connsiteY997" fmla="*/ 779145 h 2174272"/>
              <a:gd name="connsiteX998" fmla="*/ 491395 w 4682585"/>
              <a:gd name="connsiteY998" fmla="*/ 779145 h 2174272"/>
              <a:gd name="connsiteX999" fmla="*/ 491395 w 4682585"/>
              <a:gd name="connsiteY999" fmla="*/ 632555 h 2174272"/>
              <a:gd name="connsiteX1000" fmla="*/ 166307 w 4682585"/>
              <a:gd name="connsiteY1000" fmla="*/ 632555 h 2174272"/>
              <a:gd name="connsiteX1001" fmla="*/ 166307 w 4682585"/>
              <a:gd name="connsiteY1001" fmla="*/ 779145 h 2174272"/>
              <a:gd name="connsiteX1002" fmla="*/ 324041 w 4682585"/>
              <a:gd name="connsiteY1002" fmla="*/ 779145 h 2174272"/>
              <a:gd name="connsiteX1003" fmla="*/ 324041 w 4682585"/>
              <a:gd name="connsiteY1003" fmla="*/ 632555 h 2174272"/>
              <a:gd name="connsiteX1004" fmla="*/ 9525 w 4682585"/>
              <a:gd name="connsiteY1004" fmla="*/ 632555 h 2174272"/>
              <a:gd name="connsiteX1005" fmla="*/ 9525 w 4682585"/>
              <a:gd name="connsiteY1005" fmla="*/ 779145 h 2174272"/>
              <a:gd name="connsiteX1006" fmla="*/ 156782 w 4682585"/>
              <a:gd name="connsiteY1006" fmla="*/ 779145 h 2174272"/>
              <a:gd name="connsiteX1007" fmla="*/ 156782 w 4682585"/>
              <a:gd name="connsiteY1007" fmla="*/ 632555 h 2174272"/>
              <a:gd name="connsiteX1008" fmla="*/ 4515326 w 4682585"/>
              <a:gd name="connsiteY1008" fmla="*/ 476440 h 2174272"/>
              <a:gd name="connsiteX1009" fmla="*/ 4515326 w 4682585"/>
              <a:gd name="connsiteY1009" fmla="*/ 623030 h 2174272"/>
              <a:gd name="connsiteX1010" fmla="*/ 4673060 w 4682585"/>
              <a:gd name="connsiteY1010" fmla="*/ 623030 h 2174272"/>
              <a:gd name="connsiteX1011" fmla="*/ 4673060 w 4682585"/>
              <a:gd name="connsiteY1011" fmla="*/ 476440 h 2174272"/>
              <a:gd name="connsiteX1012" fmla="*/ 4348068 w 4682585"/>
              <a:gd name="connsiteY1012" fmla="*/ 476440 h 2174272"/>
              <a:gd name="connsiteX1013" fmla="*/ 4348068 w 4682585"/>
              <a:gd name="connsiteY1013" fmla="*/ 623030 h 2174272"/>
              <a:gd name="connsiteX1014" fmla="*/ 4505801 w 4682585"/>
              <a:gd name="connsiteY1014" fmla="*/ 623030 h 2174272"/>
              <a:gd name="connsiteX1015" fmla="*/ 4505801 w 4682585"/>
              <a:gd name="connsiteY1015" fmla="*/ 476440 h 2174272"/>
              <a:gd name="connsiteX1016" fmla="*/ 4180809 w 4682585"/>
              <a:gd name="connsiteY1016" fmla="*/ 476440 h 2174272"/>
              <a:gd name="connsiteX1017" fmla="*/ 4180809 w 4682585"/>
              <a:gd name="connsiteY1017" fmla="*/ 623030 h 2174272"/>
              <a:gd name="connsiteX1018" fmla="*/ 4338543 w 4682585"/>
              <a:gd name="connsiteY1018" fmla="*/ 623030 h 2174272"/>
              <a:gd name="connsiteX1019" fmla="*/ 4338543 w 4682585"/>
              <a:gd name="connsiteY1019" fmla="*/ 476440 h 2174272"/>
              <a:gd name="connsiteX1020" fmla="*/ 4013550 w 4682585"/>
              <a:gd name="connsiteY1020" fmla="*/ 476440 h 2174272"/>
              <a:gd name="connsiteX1021" fmla="*/ 4013550 w 4682585"/>
              <a:gd name="connsiteY1021" fmla="*/ 623030 h 2174272"/>
              <a:gd name="connsiteX1022" fmla="*/ 4171284 w 4682585"/>
              <a:gd name="connsiteY1022" fmla="*/ 623030 h 2174272"/>
              <a:gd name="connsiteX1023" fmla="*/ 4171284 w 4682585"/>
              <a:gd name="connsiteY1023" fmla="*/ 476440 h 2174272"/>
              <a:gd name="connsiteX1024" fmla="*/ 3846291 w 4682585"/>
              <a:gd name="connsiteY1024" fmla="*/ 476440 h 2174272"/>
              <a:gd name="connsiteX1025" fmla="*/ 3846291 w 4682585"/>
              <a:gd name="connsiteY1025" fmla="*/ 623030 h 2174272"/>
              <a:gd name="connsiteX1026" fmla="*/ 4004025 w 4682585"/>
              <a:gd name="connsiteY1026" fmla="*/ 623030 h 2174272"/>
              <a:gd name="connsiteX1027" fmla="*/ 4004025 w 4682585"/>
              <a:gd name="connsiteY1027" fmla="*/ 476440 h 2174272"/>
              <a:gd name="connsiteX1028" fmla="*/ 3678936 w 4682585"/>
              <a:gd name="connsiteY1028" fmla="*/ 476440 h 2174272"/>
              <a:gd name="connsiteX1029" fmla="*/ 3678936 w 4682585"/>
              <a:gd name="connsiteY1029" fmla="*/ 623030 h 2174272"/>
              <a:gd name="connsiteX1030" fmla="*/ 3836766 w 4682585"/>
              <a:gd name="connsiteY1030" fmla="*/ 623030 h 2174272"/>
              <a:gd name="connsiteX1031" fmla="*/ 3836766 w 4682585"/>
              <a:gd name="connsiteY1031" fmla="*/ 476440 h 2174272"/>
              <a:gd name="connsiteX1032" fmla="*/ 3511677 w 4682585"/>
              <a:gd name="connsiteY1032" fmla="*/ 476440 h 2174272"/>
              <a:gd name="connsiteX1033" fmla="*/ 3511677 w 4682585"/>
              <a:gd name="connsiteY1033" fmla="*/ 623030 h 2174272"/>
              <a:gd name="connsiteX1034" fmla="*/ 3669411 w 4682585"/>
              <a:gd name="connsiteY1034" fmla="*/ 623030 h 2174272"/>
              <a:gd name="connsiteX1035" fmla="*/ 3669411 w 4682585"/>
              <a:gd name="connsiteY1035" fmla="*/ 476440 h 2174272"/>
              <a:gd name="connsiteX1036" fmla="*/ 3344418 w 4682585"/>
              <a:gd name="connsiteY1036" fmla="*/ 476440 h 2174272"/>
              <a:gd name="connsiteX1037" fmla="*/ 3344418 w 4682585"/>
              <a:gd name="connsiteY1037" fmla="*/ 623030 h 2174272"/>
              <a:gd name="connsiteX1038" fmla="*/ 3502152 w 4682585"/>
              <a:gd name="connsiteY1038" fmla="*/ 623030 h 2174272"/>
              <a:gd name="connsiteX1039" fmla="*/ 3502152 w 4682585"/>
              <a:gd name="connsiteY1039" fmla="*/ 476440 h 2174272"/>
              <a:gd name="connsiteX1040" fmla="*/ 3177159 w 4682585"/>
              <a:gd name="connsiteY1040" fmla="*/ 476440 h 2174272"/>
              <a:gd name="connsiteX1041" fmla="*/ 3177159 w 4682585"/>
              <a:gd name="connsiteY1041" fmla="*/ 623030 h 2174272"/>
              <a:gd name="connsiteX1042" fmla="*/ 3334893 w 4682585"/>
              <a:gd name="connsiteY1042" fmla="*/ 623030 h 2174272"/>
              <a:gd name="connsiteX1043" fmla="*/ 3334893 w 4682585"/>
              <a:gd name="connsiteY1043" fmla="*/ 476440 h 2174272"/>
              <a:gd name="connsiteX1044" fmla="*/ 3009900 w 4682585"/>
              <a:gd name="connsiteY1044" fmla="*/ 476440 h 2174272"/>
              <a:gd name="connsiteX1045" fmla="*/ 3009900 w 4682585"/>
              <a:gd name="connsiteY1045" fmla="*/ 623030 h 2174272"/>
              <a:gd name="connsiteX1046" fmla="*/ 3167634 w 4682585"/>
              <a:gd name="connsiteY1046" fmla="*/ 623030 h 2174272"/>
              <a:gd name="connsiteX1047" fmla="*/ 3167634 w 4682585"/>
              <a:gd name="connsiteY1047" fmla="*/ 476440 h 2174272"/>
              <a:gd name="connsiteX1048" fmla="*/ 2842641 w 4682585"/>
              <a:gd name="connsiteY1048" fmla="*/ 476440 h 2174272"/>
              <a:gd name="connsiteX1049" fmla="*/ 2842641 w 4682585"/>
              <a:gd name="connsiteY1049" fmla="*/ 623030 h 2174272"/>
              <a:gd name="connsiteX1050" fmla="*/ 3000375 w 4682585"/>
              <a:gd name="connsiteY1050" fmla="*/ 623030 h 2174272"/>
              <a:gd name="connsiteX1051" fmla="*/ 3000375 w 4682585"/>
              <a:gd name="connsiteY1051" fmla="*/ 476440 h 2174272"/>
              <a:gd name="connsiteX1052" fmla="*/ 2675382 w 4682585"/>
              <a:gd name="connsiteY1052" fmla="*/ 476440 h 2174272"/>
              <a:gd name="connsiteX1053" fmla="*/ 2675382 w 4682585"/>
              <a:gd name="connsiteY1053" fmla="*/ 623030 h 2174272"/>
              <a:gd name="connsiteX1054" fmla="*/ 2833116 w 4682585"/>
              <a:gd name="connsiteY1054" fmla="*/ 623030 h 2174272"/>
              <a:gd name="connsiteX1055" fmla="*/ 2833116 w 4682585"/>
              <a:gd name="connsiteY1055" fmla="*/ 476440 h 2174272"/>
              <a:gd name="connsiteX1056" fmla="*/ 2508123 w 4682585"/>
              <a:gd name="connsiteY1056" fmla="*/ 476440 h 2174272"/>
              <a:gd name="connsiteX1057" fmla="*/ 2508123 w 4682585"/>
              <a:gd name="connsiteY1057" fmla="*/ 623030 h 2174272"/>
              <a:gd name="connsiteX1058" fmla="*/ 2665857 w 4682585"/>
              <a:gd name="connsiteY1058" fmla="*/ 623030 h 2174272"/>
              <a:gd name="connsiteX1059" fmla="*/ 2665857 w 4682585"/>
              <a:gd name="connsiteY1059" fmla="*/ 476440 h 2174272"/>
              <a:gd name="connsiteX1060" fmla="*/ 2340864 w 4682585"/>
              <a:gd name="connsiteY1060" fmla="*/ 476440 h 2174272"/>
              <a:gd name="connsiteX1061" fmla="*/ 2340864 w 4682585"/>
              <a:gd name="connsiteY1061" fmla="*/ 623030 h 2174272"/>
              <a:gd name="connsiteX1062" fmla="*/ 2498598 w 4682585"/>
              <a:gd name="connsiteY1062" fmla="*/ 623030 h 2174272"/>
              <a:gd name="connsiteX1063" fmla="*/ 2498598 w 4682585"/>
              <a:gd name="connsiteY1063" fmla="*/ 476440 h 2174272"/>
              <a:gd name="connsiteX1064" fmla="*/ 2173510 w 4682585"/>
              <a:gd name="connsiteY1064" fmla="*/ 476440 h 2174272"/>
              <a:gd name="connsiteX1065" fmla="*/ 2173510 w 4682585"/>
              <a:gd name="connsiteY1065" fmla="*/ 623030 h 2174272"/>
              <a:gd name="connsiteX1066" fmla="*/ 2331339 w 4682585"/>
              <a:gd name="connsiteY1066" fmla="*/ 623030 h 2174272"/>
              <a:gd name="connsiteX1067" fmla="*/ 2331339 w 4682585"/>
              <a:gd name="connsiteY1067" fmla="*/ 476440 h 2174272"/>
              <a:gd name="connsiteX1068" fmla="*/ 2006251 w 4682585"/>
              <a:gd name="connsiteY1068" fmla="*/ 476440 h 2174272"/>
              <a:gd name="connsiteX1069" fmla="*/ 2006251 w 4682585"/>
              <a:gd name="connsiteY1069" fmla="*/ 623030 h 2174272"/>
              <a:gd name="connsiteX1070" fmla="*/ 2163985 w 4682585"/>
              <a:gd name="connsiteY1070" fmla="*/ 623030 h 2174272"/>
              <a:gd name="connsiteX1071" fmla="*/ 2163985 w 4682585"/>
              <a:gd name="connsiteY1071" fmla="*/ 476440 h 2174272"/>
              <a:gd name="connsiteX1072" fmla="*/ 1838992 w 4682585"/>
              <a:gd name="connsiteY1072" fmla="*/ 476440 h 2174272"/>
              <a:gd name="connsiteX1073" fmla="*/ 1838992 w 4682585"/>
              <a:gd name="connsiteY1073" fmla="*/ 623030 h 2174272"/>
              <a:gd name="connsiteX1074" fmla="*/ 1996726 w 4682585"/>
              <a:gd name="connsiteY1074" fmla="*/ 623030 h 2174272"/>
              <a:gd name="connsiteX1075" fmla="*/ 1996726 w 4682585"/>
              <a:gd name="connsiteY1075" fmla="*/ 476440 h 2174272"/>
              <a:gd name="connsiteX1076" fmla="*/ 1671733 w 4682585"/>
              <a:gd name="connsiteY1076" fmla="*/ 476440 h 2174272"/>
              <a:gd name="connsiteX1077" fmla="*/ 1671733 w 4682585"/>
              <a:gd name="connsiteY1077" fmla="*/ 623030 h 2174272"/>
              <a:gd name="connsiteX1078" fmla="*/ 1829467 w 4682585"/>
              <a:gd name="connsiteY1078" fmla="*/ 623030 h 2174272"/>
              <a:gd name="connsiteX1079" fmla="*/ 1829467 w 4682585"/>
              <a:gd name="connsiteY1079" fmla="*/ 476440 h 2174272"/>
              <a:gd name="connsiteX1080" fmla="*/ 1504474 w 4682585"/>
              <a:gd name="connsiteY1080" fmla="*/ 476440 h 2174272"/>
              <a:gd name="connsiteX1081" fmla="*/ 1504474 w 4682585"/>
              <a:gd name="connsiteY1081" fmla="*/ 623030 h 2174272"/>
              <a:gd name="connsiteX1082" fmla="*/ 1662208 w 4682585"/>
              <a:gd name="connsiteY1082" fmla="*/ 623030 h 2174272"/>
              <a:gd name="connsiteX1083" fmla="*/ 1662208 w 4682585"/>
              <a:gd name="connsiteY1083" fmla="*/ 476440 h 2174272"/>
              <a:gd name="connsiteX1084" fmla="*/ 1337215 w 4682585"/>
              <a:gd name="connsiteY1084" fmla="*/ 476440 h 2174272"/>
              <a:gd name="connsiteX1085" fmla="*/ 1337215 w 4682585"/>
              <a:gd name="connsiteY1085" fmla="*/ 623030 h 2174272"/>
              <a:gd name="connsiteX1086" fmla="*/ 1494949 w 4682585"/>
              <a:gd name="connsiteY1086" fmla="*/ 623030 h 2174272"/>
              <a:gd name="connsiteX1087" fmla="*/ 1494949 w 4682585"/>
              <a:gd name="connsiteY1087" fmla="*/ 476440 h 2174272"/>
              <a:gd name="connsiteX1088" fmla="*/ 1169956 w 4682585"/>
              <a:gd name="connsiteY1088" fmla="*/ 476440 h 2174272"/>
              <a:gd name="connsiteX1089" fmla="*/ 1169956 w 4682585"/>
              <a:gd name="connsiteY1089" fmla="*/ 623030 h 2174272"/>
              <a:gd name="connsiteX1090" fmla="*/ 1327690 w 4682585"/>
              <a:gd name="connsiteY1090" fmla="*/ 623030 h 2174272"/>
              <a:gd name="connsiteX1091" fmla="*/ 1327690 w 4682585"/>
              <a:gd name="connsiteY1091" fmla="*/ 476440 h 2174272"/>
              <a:gd name="connsiteX1092" fmla="*/ 1002697 w 4682585"/>
              <a:gd name="connsiteY1092" fmla="*/ 476440 h 2174272"/>
              <a:gd name="connsiteX1093" fmla="*/ 1002697 w 4682585"/>
              <a:gd name="connsiteY1093" fmla="*/ 623030 h 2174272"/>
              <a:gd name="connsiteX1094" fmla="*/ 1160431 w 4682585"/>
              <a:gd name="connsiteY1094" fmla="*/ 623030 h 2174272"/>
              <a:gd name="connsiteX1095" fmla="*/ 1160431 w 4682585"/>
              <a:gd name="connsiteY1095" fmla="*/ 476440 h 2174272"/>
              <a:gd name="connsiteX1096" fmla="*/ 835438 w 4682585"/>
              <a:gd name="connsiteY1096" fmla="*/ 476440 h 2174272"/>
              <a:gd name="connsiteX1097" fmla="*/ 835438 w 4682585"/>
              <a:gd name="connsiteY1097" fmla="*/ 623030 h 2174272"/>
              <a:gd name="connsiteX1098" fmla="*/ 993172 w 4682585"/>
              <a:gd name="connsiteY1098" fmla="*/ 623030 h 2174272"/>
              <a:gd name="connsiteX1099" fmla="*/ 993172 w 4682585"/>
              <a:gd name="connsiteY1099" fmla="*/ 476440 h 2174272"/>
              <a:gd name="connsiteX1100" fmla="*/ 668179 w 4682585"/>
              <a:gd name="connsiteY1100" fmla="*/ 476440 h 2174272"/>
              <a:gd name="connsiteX1101" fmla="*/ 668179 w 4682585"/>
              <a:gd name="connsiteY1101" fmla="*/ 623030 h 2174272"/>
              <a:gd name="connsiteX1102" fmla="*/ 825913 w 4682585"/>
              <a:gd name="connsiteY1102" fmla="*/ 623030 h 2174272"/>
              <a:gd name="connsiteX1103" fmla="*/ 825913 w 4682585"/>
              <a:gd name="connsiteY1103" fmla="*/ 476440 h 2174272"/>
              <a:gd name="connsiteX1104" fmla="*/ 500920 w 4682585"/>
              <a:gd name="connsiteY1104" fmla="*/ 476440 h 2174272"/>
              <a:gd name="connsiteX1105" fmla="*/ 500920 w 4682585"/>
              <a:gd name="connsiteY1105" fmla="*/ 623030 h 2174272"/>
              <a:gd name="connsiteX1106" fmla="*/ 658654 w 4682585"/>
              <a:gd name="connsiteY1106" fmla="*/ 623030 h 2174272"/>
              <a:gd name="connsiteX1107" fmla="*/ 658654 w 4682585"/>
              <a:gd name="connsiteY1107" fmla="*/ 476440 h 2174272"/>
              <a:gd name="connsiteX1108" fmla="*/ 333566 w 4682585"/>
              <a:gd name="connsiteY1108" fmla="*/ 476440 h 2174272"/>
              <a:gd name="connsiteX1109" fmla="*/ 333566 w 4682585"/>
              <a:gd name="connsiteY1109" fmla="*/ 623030 h 2174272"/>
              <a:gd name="connsiteX1110" fmla="*/ 491395 w 4682585"/>
              <a:gd name="connsiteY1110" fmla="*/ 623030 h 2174272"/>
              <a:gd name="connsiteX1111" fmla="*/ 491395 w 4682585"/>
              <a:gd name="connsiteY1111" fmla="*/ 476440 h 2174272"/>
              <a:gd name="connsiteX1112" fmla="*/ 166307 w 4682585"/>
              <a:gd name="connsiteY1112" fmla="*/ 476440 h 2174272"/>
              <a:gd name="connsiteX1113" fmla="*/ 166307 w 4682585"/>
              <a:gd name="connsiteY1113" fmla="*/ 623030 h 2174272"/>
              <a:gd name="connsiteX1114" fmla="*/ 324041 w 4682585"/>
              <a:gd name="connsiteY1114" fmla="*/ 623030 h 2174272"/>
              <a:gd name="connsiteX1115" fmla="*/ 324041 w 4682585"/>
              <a:gd name="connsiteY1115" fmla="*/ 476440 h 2174272"/>
              <a:gd name="connsiteX1116" fmla="*/ 9525 w 4682585"/>
              <a:gd name="connsiteY1116" fmla="*/ 476440 h 2174272"/>
              <a:gd name="connsiteX1117" fmla="*/ 9525 w 4682585"/>
              <a:gd name="connsiteY1117" fmla="*/ 623030 h 2174272"/>
              <a:gd name="connsiteX1118" fmla="*/ 156782 w 4682585"/>
              <a:gd name="connsiteY1118" fmla="*/ 623030 h 2174272"/>
              <a:gd name="connsiteX1119" fmla="*/ 156782 w 4682585"/>
              <a:gd name="connsiteY1119" fmla="*/ 476440 h 2174272"/>
              <a:gd name="connsiteX1120" fmla="*/ 4515326 w 4682585"/>
              <a:gd name="connsiteY1120" fmla="*/ 320325 h 2174272"/>
              <a:gd name="connsiteX1121" fmla="*/ 4515326 w 4682585"/>
              <a:gd name="connsiteY1121" fmla="*/ 466915 h 2174272"/>
              <a:gd name="connsiteX1122" fmla="*/ 4673060 w 4682585"/>
              <a:gd name="connsiteY1122" fmla="*/ 466915 h 2174272"/>
              <a:gd name="connsiteX1123" fmla="*/ 4673060 w 4682585"/>
              <a:gd name="connsiteY1123" fmla="*/ 320325 h 2174272"/>
              <a:gd name="connsiteX1124" fmla="*/ 4348068 w 4682585"/>
              <a:gd name="connsiteY1124" fmla="*/ 320325 h 2174272"/>
              <a:gd name="connsiteX1125" fmla="*/ 4348068 w 4682585"/>
              <a:gd name="connsiteY1125" fmla="*/ 466915 h 2174272"/>
              <a:gd name="connsiteX1126" fmla="*/ 4505801 w 4682585"/>
              <a:gd name="connsiteY1126" fmla="*/ 466915 h 2174272"/>
              <a:gd name="connsiteX1127" fmla="*/ 4505801 w 4682585"/>
              <a:gd name="connsiteY1127" fmla="*/ 320325 h 2174272"/>
              <a:gd name="connsiteX1128" fmla="*/ 4180809 w 4682585"/>
              <a:gd name="connsiteY1128" fmla="*/ 320325 h 2174272"/>
              <a:gd name="connsiteX1129" fmla="*/ 4180809 w 4682585"/>
              <a:gd name="connsiteY1129" fmla="*/ 466915 h 2174272"/>
              <a:gd name="connsiteX1130" fmla="*/ 4338543 w 4682585"/>
              <a:gd name="connsiteY1130" fmla="*/ 466915 h 2174272"/>
              <a:gd name="connsiteX1131" fmla="*/ 4338543 w 4682585"/>
              <a:gd name="connsiteY1131" fmla="*/ 320325 h 2174272"/>
              <a:gd name="connsiteX1132" fmla="*/ 4013550 w 4682585"/>
              <a:gd name="connsiteY1132" fmla="*/ 320325 h 2174272"/>
              <a:gd name="connsiteX1133" fmla="*/ 4013550 w 4682585"/>
              <a:gd name="connsiteY1133" fmla="*/ 466915 h 2174272"/>
              <a:gd name="connsiteX1134" fmla="*/ 4171284 w 4682585"/>
              <a:gd name="connsiteY1134" fmla="*/ 466915 h 2174272"/>
              <a:gd name="connsiteX1135" fmla="*/ 4171284 w 4682585"/>
              <a:gd name="connsiteY1135" fmla="*/ 320325 h 2174272"/>
              <a:gd name="connsiteX1136" fmla="*/ 3846291 w 4682585"/>
              <a:gd name="connsiteY1136" fmla="*/ 320325 h 2174272"/>
              <a:gd name="connsiteX1137" fmla="*/ 3846291 w 4682585"/>
              <a:gd name="connsiteY1137" fmla="*/ 466915 h 2174272"/>
              <a:gd name="connsiteX1138" fmla="*/ 4004025 w 4682585"/>
              <a:gd name="connsiteY1138" fmla="*/ 466915 h 2174272"/>
              <a:gd name="connsiteX1139" fmla="*/ 4004025 w 4682585"/>
              <a:gd name="connsiteY1139" fmla="*/ 320325 h 2174272"/>
              <a:gd name="connsiteX1140" fmla="*/ 3678936 w 4682585"/>
              <a:gd name="connsiteY1140" fmla="*/ 320325 h 2174272"/>
              <a:gd name="connsiteX1141" fmla="*/ 3678936 w 4682585"/>
              <a:gd name="connsiteY1141" fmla="*/ 466915 h 2174272"/>
              <a:gd name="connsiteX1142" fmla="*/ 3836766 w 4682585"/>
              <a:gd name="connsiteY1142" fmla="*/ 466915 h 2174272"/>
              <a:gd name="connsiteX1143" fmla="*/ 3836766 w 4682585"/>
              <a:gd name="connsiteY1143" fmla="*/ 320325 h 2174272"/>
              <a:gd name="connsiteX1144" fmla="*/ 3511677 w 4682585"/>
              <a:gd name="connsiteY1144" fmla="*/ 320325 h 2174272"/>
              <a:gd name="connsiteX1145" fmla="*/ 3511677 w 4682585"/>
              <a:gd name="connsiteY1145" fmla="*/ 466915 h 2174272"/>
              <a:gd name="connsiteX1146" fmla="*/ 3669411 w 4682585"/>
              <a:gd name="connsiteY1146" fmla="*/ 466915 h 2174272"/>
              <a:gd name="connsiteX1147" fmla="*/ 3669411 w 4682585"/>
              <a:gd name="connsiteY1147" fmla="*/ 320325 h 2174272"/>
              <a:gd name="connsiteX1148" fmla="*/ 3344418 w 4682585"/>
              <a:gd name="connsiteY1148" fmla="*/ 320325 h 2174272"/>
              <a:gd name="connsiteX1149" fmla="*/ 3344418 w 4682585"/>
              <a:gd name="connsiteY1149" fmla="*/ 466915 h 2174272"/>
              <a:gd name="connsiteX1150" fmla="*/ 3502152 w 4682585"/>
              <a:gd name="connsiteY1150" fmla="*/ 466915 h 2174272"/>
              <a:gd name="connsiteX1151" fmla="*/ 3502152 w 4682585"/>
              <a:gd name="connsiteY1151" fmla="*/ 320325 h 2174272"/>
              <a:gd name="connsiteX1152" fmla="*/ 3177159 w 4682585"/>
              <a:gd name="connsiteY1152" fmla="*/ 320325 h 2174272"/>
              <a:gd name="connsiteX1153" fmla="*/ 3177159 w 4682585"/>
              <a:gd name="connsiteY1153" fmla="*/ 466915 h 2174272"/>
              <a:gd name="connsiteX1154" fmla="*/ 3334893 w 4682585"/>
              <a:gd name="connsiteY1154" fmla="*/ 466915 h 2174272"/>
              <a:gd name="connsiteX1155" fmla="*/ 3334893 w 4682585"/>
              <a:gd name="connsiteY1155" fmla="*/ 320325 h 2174272"/>
              <a:gd name="connsiteX1156" fmla="*/ 3009900 w 4682585"/>
              <a:gd name="connsiteY1156" fmla="*/ 320325 h 2174272"/>
              <a:gd name="connsiteX1157" fmla="*/ 3009900 w 4682585"/>
              <a:gd name="connsiteY1157" fmla="*/ 466915 h 2174272"/>
              <a:gd name="connsiteX1158" fmla="*/ 3167634 w 4682585"/>
              <a:gd name="connsiteY1158" fmla="*/ 466915 h 2174272"/>
              <a:gd name="connsiteX1159" fmla="*/ 3167634 w 4682585"/>
              <a:gd name="connsiteY1159" fmla="*/ 320325 h 2174272"/>
              <a:gd name="connsiteX1160" fmla="*/ 2842641 w 4682585"/>
              <a:gd name="connsiteY1160" fmla="*/ 320325 h 2174272"/>
              <a:gd name="connsiteX1161" fmla="*/ 2842641 w 4682585"/>
              <a:gd name="connsiteY1161" fmla="*/ 466915 h 2174272"/>
              <a:gd name="connsiteX1162" fmla="*/ 3000375 w 4682585"/>
              <a:gd name="connsiteY1162" fmla="*/ 466915 h 2174272"/>
              <a:gd name="connsiteX1163" fmla="*/ 3000375 w 4682585"/>
              <a:gd name="connsiteY1163" fmla="*/ 320325 h 2174272"/>
              <a:gd name="connsiteX1164" fmla="*/ 2675382 w 4682585"/>
              <a:gd name="connsiteY1164" fmla="*/ 320325 h 2174272"/>
              <a:gd name="connsiteX1165" fmla="*/ 2675382 w 4682585"/>
              <a:gd name="connsiteY1165" fmla="*/ 466915 h 2174272"/>
              <a:gd name="connsiteX1166" fmla="*/ 2833116 w 4682585"/>
              <a:gd name="connsiteY1166" fmla="*/ 466915 h 2174272"/>
              <a:gd name="connsiteX1167" fmla="*/ 2833116 w 4682585"/>
              <a:gd name="connsiteY1167" fmla="*/ 320325 h 2174272"/>
              <a:gd name="connsiteX1168" fmla="*/ 2508123 w 4682585"/>
              <a:gd name="connsiteY1168" fmla="*/ 320325 h 2174272"/>
              <a:gd name="connsiteX1169" fmla="*/ 2508123 w 4682585"/>
              <a:gd name="connsiteY1169" fmla="*/ 466915 h 2174272"/>
              <a:gd name="connsiteX1170" fmla="*/ 2665857 w 4682585"/>
              <a:gd name="connsiteY1170" fmla="*/ 466915 h 2174272"/>
              <a:gd name="connsiteX1171" fmla="*/ 2665857 w 4682585"/>
              <a:gd name="connsiteY1171" fmla="*/ 320325 h 2174272"/>
              <a:gd name="connsiteX1172" fmla="*/ 2340864 w 4682585"/>
              <a:gd name="connsiteY1172" fmla="*/ 320325 h 2174272"/>
              <a:gd name="connsiteX1173" fmla="*/ 2340864 w 4682585"/>
              <a:gd name="connsiteY1173" fmla="*/ 466915 h 2174272"/>
              <a:gd name="connsiteX1174" fmla="*/ 2498598 w 4682585"/>
              <a:gd name="connsiteY1174" fmla="*/ 466915 h 2174272"/>
              <a:gd name="connsiteX1175" fmla="*/ 2498598 w 4682585"/>
              <a:gd name="connsiteY1175" fmla="*/ 320325 h 2174272"/>
              <a:gd name="connsiteX1176" fmla="*/ 2173510 w 4682585"/>
              <a:gd name="connsiteY1176" fmla="*/ 320325 h 2174272"/>
              <a:gd name="connsiteX1177" fmla="*/ 2173510 w 4682585"/>
              <a:gd name="connsiteY1177" fmla="*/ 466915 h 2174272"/>
              <a:gd name="connsiteX1178" fmla="*/ 2331339 w 4682585"/>
              <a:gd name="connsiteY1178" fmla="*/ 466915 h 2174272"/>
              <a:gd name="connsiteX1179" fmla="*/ 2331339 w 4682585"/>
              <a:gd name="connsiteY1179" fmla="*/ 320325 h 2174272"/>
              <a:gd name="connsiteX1180" fmla="*/ 2006251 w 4682585"/>
              <a:gd name="connsiteY1180" fmla="*/ 320325 h 2174272"/>
              <a:gd name="connsiteX1181" fmla="*/ 2006251 w 4682585"/>
              <a:gd name="connsiteY1181" fmla="*/ 466915 h 2174272"/>
              <a:gd name="connsiteX1182" fmla="*/ 2163985 w 4682585"/>
              <a:gd name="connsiteY1182" fmla="*/ 466915 h 2174272"/>
              <a:gd name="connsiteX1183" fmla="*/ 2163985 w 4682585"/>
              <a:gd name="connsiteY1183" fmla="*/ 320325 h 2174272"/>
              <a:gd name="connsiteX1184" fmla="*/ 1838992 w 4682585"/>
              <a:gd name="connsiteY1184" fmla="*/ 320325 h 2174272"/>
              <a:gd name="connsiteX1185" fmla="*/ 1838992 w 4682585"/>
              <a:gd name="connsiteY1185" fmla="*/ 466915 h 2174272"/>
              <a:gd name="connsiteX1186" fmla="*/ 1996726 w 4682585"/>
              <a:gd name="connsiteY1186" fmla="*/ 466915 h 2174272"/>
              <a:gd name="connsiteX1187" fmla="*/ 1996726 w 4682585"/>
              <a:gd name="connsiteY1187" fmla="*/ 320325 h 2174272"/>
              <a:gd name="connsiteX1188" fmla="*/ 1671733 w 4682585"/>
              <a:gd name="connsiteY1188" fmla="*/ 320325 h 2174272"/>
              <a:gd name="connsiteX1189" fmla="*/ 1671733 w 4682585"/>
              <a:gd name="connsiteY1189" fmla="*/ 466915 h 2174272"/>
              <a:gd name="connsiteX1190" fmla="*/ 1829467 w 4682585"/>
              <a:gd name="connsiteY1190" fmla="*/ 466915 h 2174272"/>
              <a:gd name="connsiteX1191" fmla="*/ 1829467 w 4682585"/>
              <a:gd name="connsiteY1191" fmla="*/ 320325 h 2174272"/>
              <a:gd name="connsiteX1192" fmla="*/ 1504474 w 4682585"/>
              <a:gd name="connsiteY1192" fmla="*/ 320325 h 2174272"/>
              <a:gd name="connsiteX1193" fmla="*/ 1504474 w 4682585"/>
              <a:gd name="connsiteY1193" fmla="*/ 466915 h 2174272"/>
              <a:gd name="connsiteX1194" fmla="*/ 1662208 w 4682585"/>
              <a:gd name="connsiteY1194" fmla="*/ 466915 h 2174272"/>
              <a:gd name="connsiteX1195" fmla="*/ 1662208 w 4682585"/>
              <a:gd name="connsiteY1195" fmla="*/ 320325 h 2174272"/>
              <a:gd name="connsiteX1196" fmla="*/ 1337215 w 4682585"/>
              <a:gd name="connsiteY1196" fmla="*/ 320325 h 2174272"/>
              <a:gd name="connsiteX1197" fmla="*/ 1337215 w 4682585"/>
              <a:gd name="connsiteY1197" fmla="*/ 466915 h 2174272"/>
              <a:gd name="connsiteX1198" fmla="*/ 1494949 w 4682585"/>
              <a:gd name="connsiteY1198" fmla="*/ 466915 h 2174272"/>
              <a:gd name="connsiteX1199" fmla="*/ 1494949 w 4682585"/>
              <a:gd name="connsiteY1199" fmla="*/ 320325 h 2174272"/>
              <a:gd name="connsiteX1200" fmla="*/ 1169956 w 4682585"/>
              <a:gd name="connsiteY1200" fmla="*/ 320325 h 2174272"/>
              <a:gd name="connsiteX1201" fmla="*/ 1169956 w 4682585"/>
              <a:gd name="connsiteY1201" fmla="*/ 466915 h 2174272"/>
              <a:gd name="connsiteX1202" fmla="*/ 1327690 w 4682585"/>
              <a:gd name="connsiteY1202" fmla="*/ 466915 h 2174272"/>
              <a:gd name="connsiteX1203" fmla="*/ 1327690 w 4682585"/>
              <a:gd name="connsiteY1203" fmla="*/ 320325 h 2174272"/>
              <a:gd name="connsiteX1204" fmla="*/ 1002697 w 4682585"/>
              <a:gd name="connsiteY1204" fmla="*/ 320325 h 2174272"/>
              <a:gd name="connsiteX1205" fmla="*/ 1002697 w 4682585"/>
              <a:gd name="connsiteY1205" fmla="*/ 466915 h 2174272"/>
              <a:gd name="connsiteX1206" fmla="*/ 1160431 w 4682585"/>
              <a:gd name="connsiteY1206" fmla="*/ 466915 h 2174272"/>
              <a:gd name="connsiteX1207" fmla="*/ 1160431 w 4682585"/>
              <a:gd name="connsiteY1207" fmla="*/ 320325 h 2174272"/>
              <a:gd name="connsiteX1208" fmla="*/ 835438 w 4682585"/>
              <a:gd name="connsiteY1208" fmla="*/ 320325 h 2174272"/>
              <a:gd name="connsiteX1209" fmla="*/ 835438 w 4682585"/>
              <a:gd name="connsiteY1209" fmla="*/ 466915 h 2174272"/>
              <a:gd name="connsiteX1210" fmla="*/ 993172 w 4682585"/>
              <a:gd name="connsiteY1210" fmla="*/ 466915 h 2174272"/>
              <a:gd name="connsiteX1211" fmla="*/ 993172 w 4682585"/>
              <a:gd name="connsiteY1211" fmla="*/ 320325 h 2174272"/>
              <a:gd name="connsiteX1212" fmla="*/ 668179 w 4682585"/>
              <a:gd name="connsiteY1212" fmla="*/ 320325 h 2174272"/>
              <a:gd name="connsiteX1213" fmla="*/ 668179 w 4682585"/>
              <a:gd name="connsiteY1213" fmla="*/ 466915 h 2174272"/>
              <a:gd name="connsiteX1214" fmla="*/ 825913 w 4682585"/>
              <a:gd name="connsiteY1214" fmla="*/ 466915 h 2174272"/>
              <a:gd name="connsiteX1215" fmla="*/ 825913 w 4682585"/>
              <a:gd name="connsiteY1215" fmla="*/ 320325 h 2174272"/>
              <a:gd name="connsiteX1216" fmla="*/ 500920 w 4682585"/>
              <a:gd name="connsiteY1216" fmla="*/ 320325 h 2174272"/>
              <a:gd name="connsiteX1217" fmla="*/ 500920 w 4682585"/>
              <a:gd name="connsiteY1217" fmla="*/ 466915 h 2174272"/>
              <a:gd name="connsiteX1218" fmla="*/ 658654 w 4682585"/>
              <a:gd name="connsiteY1218" fmla="*/ 466915 h 2174272"/>
              <a:gd name="connsiteX1219" fmla="*/ 658654 w 4682585"/>
              <a:gd name="connsiteY1219" fmla="*/ 320325 h 2174272"/>
              <a:gd name="connsiteX1220" fmla="*/ 333566 w 4682585"/>
              <a:gd name="connsiteY1220" fmla="*/ 320325 h 2174272"/>
              <a:gd name="connsiteX1221" fmla="*/ 333566 w 4682585"/>
              <a:gd name="connsiteY1221" fmla="*/ 466915 h 2174272"/>
              <a:gd name="connsiteX1222" fmla="*/ 491395 w 4682585"/>
              <a:gd name="connsiteY1222" fmla="*/ 466915 h 2174272"/>
              <a:gd name="connsiteX1223" fmla="*/ 491395 w 4682585"/>
              <a:gd name="connsiteY1223" fmla="*/ 320325 h 2174272"/>
              <a:gd name="connsiteX1224" fmla="*/ 166307 w 4682585"/>
              <a:gd name="connsiteY1224" fmla="*/ 320325 h 2174272"/>
              <a:gd name="connsiteX1225" fmla="*/ 166307 w 4682585"/>
              <a:gd name="connsiteY1225" fmla="*/ 466915 h 2174272"/>
              <a:gd name="connsiteX1226" fmla="*/ 324041 w 4682585"/>
              <a:gd name="connsiteY1226" fmla="*/ 466915 h 2174272"/>
              <a:gd name="connsiteX1227" fmla="*/ 324041 w 4682585"/>
              <a:gd name="connsiteY1227" fmla="*/ 320325 h 2174272"/>
              <a:gd name="connsiteX1228" fmla="*/ 9525 w 4682585"/>
              <a:gd name="connsiteY1228" fmla="*/ 320325 h 2174272"/>
              <a:gd name="connsiteX1229" fmla="*/ 9525 w 4682585"/>
              <a:gd name="connsiteY1229" fmla="*/ 466915 h 2174272"/>
              <a:gd name="connsiteX1230" fmla="*/ 156782 w 4682585"/>
              <a:gd name="connsiteY1230" fmla="*/ 466915 h 2174272"/>
              <a:gd name="connsiteX1231" fmla="*/ 156782 w 4682585"/>
              <a:gd name="connsiteY1231" fmla="*/ 320325 h 2174272"/>
              <a:gd name="connsiteX1232" fmla="*/ 4515326 w 4682585"/>
              <a:gd name="connsiteY1232" fmla="*/ 164211 h 2174272"/>
              <a:gd name="connsiteX1233" fmla="*/ 4515326 w 4682585"/>
              <a:gd name="connsiteY1233" fmla="*/ 310800 h 2174272"/>
              <a:gd name="connsiteX1234" fmla="*/ 4673060 w 4682585"/>
              <a:gd name="connsiteY1234" fmla="*/ 310800 h 2174272"/>
              <a:gd name="connsiteX1235" fmla="*/ 4673060 w 4682585"/>
              <a:gd name="connsiteY1235" fmla="*/ 164211 h 2174272"/>
              <a:gd name="connsiteX1236" fmla="*/ 4348068 w 4682585"/>
              <a:gd name="connsiteY1236" fmla="*/ 164211 h 2174272"/>
              <a:gd name="connsiteX1237" fmla="*/ 4348068 w 4682585"/>
              <a:gd name="connsiteY1237" fmla="*/ 310800 h 2174272"/>
              <a:gd name="connsiteX1238" fmla="*/ 4505801 w 4682585"/>
              <a:gd name="connsiteY1238" fmla="*/ 310800 h 2174272"/>
              <a:gd name="connsiteX1239" fmla="*/ 4505801 w 4682585"/>
              <a:gd name="connsiteY1239" fmla="*/ 164211 h 2174272"/>
              <a:gd name="connsiteX1240" fmla="*/ 4180809 w 4682585"/>
              <a:gd name="connsiteY1240" fmla="*/ 164211 h 2174272"/>
              <a:gd name="connsiteX1241" fmla="*/ 4180809 w 4682585"/>
              <a:gd name="connsiteY1241" fmla="*/ 310800 h 2174272"/>
              <a:gd name="connsiteX1242" fmla="*/ 4338543 w 4682585"/>
              <a:gd name="connsiteY1242" fmla="*/ 310800 h 2174272"/>
              <a:gd name="connsiteX1243" fmla="*/ 4338543 w 4682585"/>
              <a:gd name="connsiteY1243" fmla="*/ 164211 h 2174272"/>
              <a:gd name="connsiteX1244" fmla="*/ 4013550 w 4682585"/>
              <a:gd name="connsiteY1244" fmla="*/ 164211 h 2174272"/>
              <a:gd name="connsiteX1245" fmla="*/ 4013550 w 4682585"/>
              <a:gd name="connsiteY1245" fmla="*/ 310800 h 2174272"/>
              <a:gd name="connsiteX1246" fmla="*/ 4171284 w 4682585"/>
              <a:gd name="connsiteY1246" fmla="*/ 310800 h 2174272"/>
              <a:gd name="connsiteX1247" fmla="*/ 4171284 w 4682585"/>
              <a:gd name="connsiteY1247" fmla="*/ 164211 h 2174272"/>
              <a:gd name="connsiteX1248" fmla="*/ 3846291 w 4682585"/>
              <a:gd name="connsiteY1248" fmla="*/ 164211 h 2174272"/>
              <a:gd name="connsiteX1249" fmla="*/ 3846291 w 4682585"/>
              <a:gd name="connsiteY1249" fmla="*/ 310800 h 2174272"/>
              <a:gd name="connsiteX1250" fmla="*/ 4004025 w 4682585"/>
              <a:gd name="connsiteY1250" fmla="*/ 310800 h 2174272"/>
              <a:gd name="connsiteX1251" fmla="*/ 4004025 w 4682585"/>
              <a:gd name="connsiteY1251" fmla="*/ 164211 h 2174272"/>
              <a:gd name="connsiteX1252" fmla="*/ 3678936 w 4682585"/>
              <a:gd name="connsiteY1252" fmla="*/ 164211 h 2174272"/>
              <a:gd name="connsiteX1253" fmla="*/ 3678936 w 4682585"/>
              <a:gd name="connsiteY1253" fmla="*/ 310800 h 2174272"/>
              <a:gd name="connsiteX1254" fmla="*/ 3836766 w 4682585"/>
              <a:gd name="connsiteY1254" fmla="*/ 310800 h 2174272"/>
              <a:gd name="connsiteX1255" fmla="*/ 3836766 w 4682585"/>
              <a:gd name="connsiteY1255" fmla="*/ 164211 h 2174272"/>
              <a:gd name="connsiteX1256" fmla="*/ 3511677 w 4682585"/>
              <a:gd name="connsiteY1256" fmla="*/ 164211 h 2174272"/>
              <a:gd name="connsiteX1257" fmla="*/ 3511677 w 4682585"/>
              <a:gd name="connsiteY1257" fmla="*/ 310800 h 2174272"/>
              <a:gd name="connsiteX1258" fmla="*/ 3669411 w 4682585"/>
              <a:gd name="connsiteY1258" fmla="*/ 310800 h 2174272"/>
              <a:gd name="connsiteX1259" fmla="*/ 3669411 w 4682585"/>
              <a:gd name="connsiteY1259" fmla="*/ 164211 h 2174272"/>
              <a:gd name="connsiteX1260" fmla="*/ 3344418 w 4682585"/>
              <a:gd name="connsiteY1260" fmla="*/ 164211 h 2174272"/>
              <a:gd name="connsiteX1261" fmla="*/ 3344418 w 4682585"/>
              <a:gd name="connsiteY1261" fmla="*/ 310800 h 2174272"/>
              <a:gd name="connsiteX1262" fmla="*/ 3502152 w 4682585"/>
              <a:gd name="connsiteY1262" fmla="*/ 310800 h 2174272"/>
              <a:gd name="connsiteX1263" fmla="*/ 3502152 w 4682585"/>
              <a:gd name="connsiteY1263" fmla="*/ 164211 h 2174272"/>
              <a:gd name="connsiteX1264" fmla="*/ 3177159 w 4682585"/>
              <a:gd name="connsiteY1264" fmla="*/ 164211 h 2174272"/>
              <a:gd name="connsiteX1265" fmla="*/ 3177159 w 4682585"/>
              <a:gd name="connsiteY1265" fmla="*/ 310800 h 2174272"/>
              <a:gd name="connsiteX1266" fmla="*/ 3334893 w 4682585"/>
              <a:gd name="connsiteY1266" fmla="*/ 310800 h 2174272"/>
              <a:gd name="connsiteX1267" fmla="*/ 3334893 w 4682585"/>
              <a:gd name="connsiteY1267" fmla="*/ 164211 h 2174272"/>
              <a:gd name="connsiteX1268" fmla="*/ 3009900 w 4682585"/>
              <a:gd name="connsiteY1268" fmla="*/ 164211 h 2174272"/>
              <a:gd name="connsiteX1269" fmla="*/ 3009900 w 4682585"/>
              <a:gd name="connsiteY1269" fmla="*/ 310800 h 2174272"/>
              <a:gd name="connsiteX1270" fmla="*/ 3167634 w 4682585"/>
              <a:gd name="connsiteY1270" fmla="*/ 310800 h 2174272"/>
              <a:gd name="connsiteX1271" fmla="*/ 3167634 w 4682585"/>
              <a:gd name="connsiteY1271" fmla="*/ 164211 h 2174272"/>
              <a:gd name="connsiteX1272" fmla="*/ 2842641 w 4682585"/>
              <a:gd name="connsiteY1272" fmla="*/ 164211 h 2174272"/>
              <a:gd name="connsiteX1273" fmla="*/ 2842641 w 4682585"/>
              <a:gd name="connsiteY1273" fmla="*/ 310800 h 2174272"/>
              <a:gd name="connsiteX1274" fmla="*/ 3000375 w 4682585"/>
              <a:gd name="connsiteY1274" fmla="*/ 310800 h 2174272"/>
              <a:gd name="connsiteX1275" fmla="*/ 3000375 w 4682585"/>
              <a:gd name="connsiteY1275" fmla="*/ 164211 h 2174272"/>
              <a:gd name="connsiteX1276" fmla="*/ 2675382 w 4682585"/>
              <a:gd name="connsiteY1276" fmla="*/ 164211 h 2174272"/>
              <a:gd name="connsiteX1277" fmla="*/ 2675382 w 4682585"/>
              <a:gd name="connsiteY1277" fmla="*/ 310800 h 2174272"/>
              <a:gd name="connsiteX1278" fmla="*/ 2833116 w 4682585"/>
              <a:gd name="connsiteY1278" fmla="*/ 310800 h 2174272"/>
              <a:gd name="connsiteX1279" fmla="*/ 2833116 w 4682585"/>
              <a:gd name="connsiteY1279" fmla="*/ 164211 h 2174272"/>
              <a:gd name="connsiteX1280" fmla="*/ 2508123 w 4682585"/>
              <a:gd name="connsiteY1280" fmla="*/ 164211 h 2174272"/>
              <a:gd name="connsiteX1281" fmla="*/ 2508123 w 4682585"/>
              <a:gd name="connsiteY1281" fmla="*/ 310800 h 2174272"/>
              <a:gd name="connsiteX1282" fmla="*/ 2665857 w 4682585"/>
              <a:gd name="connsiteY1282" fmla="*/ 310800 h 2174272"/>
              <a:gd name="connsiteX1283" fmla="*/ 2665857 w 4682585"/>
              <a:gd name="connsiteY1283" fmla="*/ 164211 h 2174272"/>
              <a:gd name="connsiteX1284" fmla="*/ 2340864 w 4682585"/>
              <a:gd name="connsiteY1284" fmla="*/ 164211 h 2174272"/>
              <a:gd name="connsiteX1285" fmla="*/ 2340864 w 4682585"/>
              <a:gd name="connsiteY1285" fmla="*/ 310800 h 2174272"/>
              <a:gd name="connsiteX1286" fmla="*/ 2498598 w 4682585"/>
              <a:gd name="connsiteY1286" fmla="*/ 310800 h 2174272"/>
              <a:gd name="connsiteX1287" fmla="*/ 2498598 w 4682585"/>
              <a:gd name="connsiteY1287" fmla="*/ 164211 h 2174272"/>
              <a:gd name="connsiteX1288" fmla="*/ 2173510 w 4682585"/>
              <a:gd name="connsiteY1288" fmla="*/ 164211 h 2174272"/>
              <a:gd name="connsiteX1289" fmla="*/ 2173510 w 4682585"/>
              <a:gd name="connsiteY1289" fmla="*/ 310800 h 2174272"/>
              <a:gd name="connsiteX1290" fmla="*/ 2331339 w 4682585"/>
              <a:gd name="connsiteY1290" fmla="*/ 310800 h 2174272"/>
              <a:gd name="connsiteX1291" fmla="*/ 2331339 w 4682585"/>
              <a:gd name="connsiteY1291" fmla="*/ 164211 h 2174272"/>
              <a:gd name="connsiteX1292" fmla="*/ 2006251 w 4682585"/>
              <a:gd name="connsiteY1292" fmla="*/ 164211 h 2174272"/>
              <a:gd name="connsiteX1293" fmla="*/ 2006251 w 4682585"/>
              <a:gd name="connsiteY1293" fmla="*/ 310800 h 2174272"/>
              <a:gd name="connsiteX1294" fmla="*/ 2163985 w 4682585"/>
              <a:gd name="connsiteY1294" fmla="*/ 310800 h 2174272"/>
              <a:gd name="connsiteX1295" fmla="*/ 2163985 w 4682585"/>
              <a:gd name="connsiteY1295" fmla="*/ 164211 h 2174272"/>
              <a:gd name="connsiteX1296" fmla="*/ 1838992 w 4682585"/>
              <a:gd name="connsiteY1296" fmla="*/ 164211 h 2174272"/>
              <a:gd name="connsiteX1297" fmla="*/ 1838992 w 4682585"/>
              <a:gd name="connsiteY1297" fmla="*/ 310800 h 2174272"/>
              <a:gd name="connsiteX1298" fmla="*/ 1996726 w 4682585"/>
              <a:gd name="connsiteY1298" fmla="*/ 310800 h 2174272"/>
              <a:gd name="connsiteX1299" fmla="*/ 1996726 w 4682585"/>
              <a:gd name="connsiteY1299" fmla="*/ 164211 h 2174272"/>
              <a:gd name="connsiteX1300" fmla="*/ 1671733 w 4682585"/>
              <a:gd name="connsiteY1300" fmla="*/ 164211 h 2174272"/>
              <a:gd name="connsiteX1301" fmla="*/ 1671733 w 4682585"/>
              <a:gd name="connsiteY1301" fmla="*/ 310800 h 2174272"/>
              <a:gd name="connsiteX1302" fmla="*/ 1829467 w 4682585"/>
              <a:gd name="connsiteY1302" fmla="*/ 310800 h 2174272"/>
              <a:gd name="connsiteX1303" fmla="*/ 1829467 w 4682585"/>
              <a:gd name="connsiteY1303" fmla="*/ 164211 h 2174272"/>
              <a:gd name="connsiteX1304" fmla="*/ 1504474 w 4682585"/>
              <a:gd name="connsiteY1304" fmla="*/ 164211 h 2174272"/>
              <a:gd name="connsiteX1305" fmla="*/ 1504474 w 4682585"/>
              <a:gd name="connsiteY1305" fmla="*/ 310800 h 2174272"/>
              <a:gd name="connsiteX1306" fmla="*/ 1662208 w 4682585"/>
              <a:gd name="connsiteY1306" fmla="*/ 310800 h 2174272"/>
              <a:gd name="connsiteX1307" fmla="*/ 1662208 w 4682585"/>
              <a:gd name="connsiteY1307" fmla="*/ 164211 h 2174272"/>
              <a:gd name="connsiteX1308" fmla="*/ 1337215 w 4682585"/>
              <a:gd name="connsiteY1308" fmla="*/ 164211 h 2174272"/>
              <a:gd name="connsiteX1309" fmla="*/ 1337215 w 4682585"/>
              <a:gd name="connsiteY1309" fmla="*/ 310800 h 2174272"/>
              <a:gd name="connsiteX1310" fmla="*/ 1494949 w 4682585"/>
              <a:gd name="connsiteY1310" fmla="*/ 310800 h 2174272"/>
              <a:gd name="connsiteX1311" fmla="*/ 1494949 w 4682585"/>
              <a:gd name="connsiteY1311" fmla="*/ 164211 h 2174272"/>
              <a:gd name="connsiteX1312" fmla="*/ 1169956 w 4682585"/>
              <a:gd name="connsiteY1312" fmla="*/ 164211 h 2174272"/>
              <a:gd name="connsiteX1313" fmla="*/ 1169956 w 4682585"/>
              <a:gd name="connsiteY1313" fmla="*/ 310800 h 2174272"/>
              <a:gd name="connsiteX1314" fmla="*/ 1327690 w 4682585"/>
              <a:gd name="connsiteY1314" fmla="*/ 310800 h 2174272"/>
              <a:gd name="connsiteX1315" fmla="*/ 1327690 w 4682585"/>
              <a:gd name="connsiteY1315" fmla="*/ 164211 h 2174272"/>
              <a:gd name="connsiteX1316" fmla="*/ 1002697 w 4682585"/>
              <a:gd name="connsiteY1316" fmla="*/ 164211 h 2174272"/>
              <a:gd name="connsiteX1317" fmla="*/ 1002697 w 4682585"/>
              <a:gd name="connsiteY1317" fmla="*/ 310800 h 2174272"/>
              <a:gd name="connsiteX1318" fmla="*/ 1160431 w 4682585"/>
              <a:gd name="connsiteY1318" fmla="*/ 310800 h 2174272"/>
              <a:gd name="connsiteX1319" fmla="*/ 1160431 w 4682585"/>
              <a:gd name="connsiteY1319" fmla="*/ 164211 h 2174272"/>
              <a:gd name="connsiteX1320" fmla="*/ 835438 w 4682585"/>
              <a:gd name="connsiteY1320" fmla="*/ 164211 h 2174272"/>
              <a:gd name="connsiteX1321" fmla="*/ 835438 w 4682585"/>
              <a:gd name="connsiteY1321" fmla="*/ 310800 h 2174272"/>
              <a:gd name="connsiteX1322" fmla="*/ 993172 w 4682585"/>
              <a:gd name="connsiteY1322" fmla="*/ 310800 h 2174272"/>
              <a:gd name="connsiteX1323" fmla="*/ 993172 w 4682585"/>
              <a:gd name="connsiteY1323" fmla="*/ 164211 h 2174272"/>
              <a:gd name="connsiteX1324" fmla="*/ 668179 w 4682585"/>
              <a:gd name="connsiteY1324" fmla="*/ 164211 h 2174272"/>
              <a:gd name="connsiteX1325" fmla="*/ 668179 w 4682585"/>
              <a:gd name="connsiteY1325" fmla="*/ 310800 h 2174272"/>
              <a:gd name="connsiteX1326" fmla="*/ 825913 w 4682585"/>
              <a:gd name="connsiteY1326" fmla="*/ 310800 h 2174272"/>
              <a:gd name="connsiteX1327" fmla="*/ 825913 w 4682585"/>
              <a:gd name="connsiteY1327" fmla="*/ 164211 h 2174272"/>
              <a:gd name="connsiteX1328" fmla="*/ 500920 w 4682585"/>
              <a:gd name="connsiteY1328" fmla="*/ 164211 h 2174272"/>
              <a:gd name="connsiteX1329" fmla="*/ 500920 w 4682585"/>
              <a:gd name="connsiteY1329" fmla="*/ 310800 h 2174272"/>
              <a:gd name="connsiteX1330" fmla="*/ 658654 w 4682585"/>
              <a:gd name="connsiteY1330" fmla="*/ 310800 h 2174272"/>
              <a:gd name="connsiteX1331" fmla="*/ 658654 w 4682585"/>
              <a:gd name="connsiteY1331" fmla="*/ 164211 h 2174272"/>
              <a:gd name="connsiteX1332" fmla="*/ 333566 w 4682585"/>
              <a:gd name="connsiteY1332" fmla="*/ 164211 h 2174272"/>
              <a:gd name="connsiteX1333" fmla="*/ 333566 w 4682585"/>
              <a:gd name="connsiteY1333" fmla="*/ 310800 h 2174272"/>
              <a:gd name="connsiteX1334" fmla="*/ 491395 w 4682585"/>
              <a:gd name="connsiteY1334" fmla="*/ 310800 h 2174272"/>
              <a:gd name="connsiteX1335" fmla="*/ 491395 w 4682585"/>
              <a:gd name="connsiteY1335" fmla="*/ 164211 h 2174272"/>
              <a:gd name="connsiteX1336" fmla="*/ 166307 w 4682585"/>
              <a:gd name="connsiteY1336" fmla="*/ 164211 h 2174272"/>
              <a:gd name="connsiteX1337" fmla="*/ 166307 w 4682585"/>
              <a:gd name="connsiteY1337" fmla="*/ 310800 h 2174272"/>
              <a:gd name="connsiteX1338" fmla="*/ 324041 w 4682585"/>
              <a:gd name="connsiteY1338" fmla="*/ 310800 h 2174272"/>
              <a:gd name="connsiteX1339" fmla="*/ 324041 w 4682585"/>
              <a:gd name="connsiteY1339" fmla="*/ 164211 h 2174272"/>
              <a:gd name="connsiteX1340" fmla="*/ 9525 w 4682585"/>
              <a:gd name="connsiteY1340" fmla="*/ 164211 h 2174272"/>
              <a:gd name="connsiteX1341" fmla="*/ 9525 w 4682585"/>
              <a:gd name="connsiteY1341" fmla="*/ 310800 h 2174272"/>
              <a:gd name="connsiteX1342" fmla="*/ 156782 w 4682585"/>
              <a:gd name="connsiteY1342" fmla="*/ 310800 h 2174272"/>
              <a:gd name="connsiteX1343" fmla="*/ 156782 w 4682585"/>
              <a:gd name="connsiteY1343" fmla="*/ 164211 h 2174272"/>
              <a:gd name="connsiteX1344" fmla="*/ 0 w 4682585"/>
              <a:gd name="connsiteY1344" fmla="*/ 0 h 2174272"/>
              <a:gd name="connsiteX1345" fmla="*/ 9525 w 4682585"/>
              <a:gd name="connsiteY1345" fmla="*/ 0 h 2174272"/>
              <a:gd name="connsiteX1346" fmla="*/ 9525 w 4682585"/>
              <a:gd name="connsiteY1346" fmla="*/ 154686 h 2174272"/>
              <a:gd name="connsiteX1347" fmla="*/ 156782 w 4682585"/>
              <a:gd name="connsiteY1347" fmla="*/ 154686 h 2174272"/>
              <a:gd name="connsiteX1348" fmla="*/ 156782 w 4682585"/>
              <a:gd name="connsiteY1348" fmla="*/ 0 h 2174272"/>
              <a:gd name="connsiteX1349" fmla="*/ 166307 w 4682585"/>
              <a:gd name="connsiteY1349" fmla="*/ 0 h 2174272"/>
              <a:gd name="connsiteX1350" fmla="*/ 166307 w 4682585"/>
              <a:gd name="connsiteY1350" fmla="*/ 154686 h 2174272"/>
              <a:gd name="connsiteX1351" fmla="*/ 324041 w 4682585"/>
              <a:gd name="connsiteY1351" fmla="*/ 154686 h 2174272"/>
              <a:gd name="connsiteX1352" fmla="*/ 324041 w 4682585"/>
              <a:gd name="connsiteY1352" fmla="*/ 0 h 2174272"/>
              <a:gd name="connsiteX1353" fmla="*/ 333566 w 4682585"/>
              <a:gd name="connsiteY1353" fmla="*/ 0 h 2174272"/>
              <a:gd name="connsiteX1354" fmla="*/ 333566 w 4682585"/>
              <a:gd name="connsiteY1354" fmla="*/ 154686 h 2174272"/>
              <a:gd name="connsiteX1355" fmla="*/ 491395 w 4682585"/>
              <a:gd name="connsiteY1355" fmla="*/ 154686 h 2174272"/>
              <a:gd name="connsiteX1356" fmla="*/ 491395 w 4682585"/>
              <a:gd name="connsiteY1356" fmla="*/ 0 h 2174272"/>
              <a:gd name="connsiteX1357" fmla="*/ 500920 w 4682585"/>
              <a:gd name="connsiteY1357" fmla="*/ 0 h 2174272"/>
              <a:gd name="connsiteX1358" fmla="*/ 500920 w 4682585"/>
              <a:gd name="connsiteY1358" fmla="*/ 154686 h 2174272"/>
              <a:gd name="connsiteX1359" fmla="*/ 658654 w 4682585"/>
              <a:gd name="connsiteY1359" fmla="*/ 154686 h 2174272"/>
              <a:gd name="connsiteX1360" fmla="*/ 658654 w 4682585"/>
              <a:gd name="connsiteY1360" fmla="*/ 0 h 2174272"/>
              <a:gd name="connsiteX1361" fmla="*/ 668179 w 4682585"/>
              <a:gd name="connsiteY1361" fmla="*/ 0 h 2174272"/>
              <a:gd name="connsiteX1362" fmla="*/ 668179 w 4682585"/>
              <a:gd name="connsiteY1362" fmla="*/ 154686 h 2174272"/>
              <a:gd name="connsiteX1363" fmla="*/ 825913 w 4682585"/>
              <a:gd name="connsiteY1363" fmla="*/ 154686 h 2174272"/>
              <a:gd name="connsiteX1364" fmla="*/ 825913 w 4682585"/>
              <a:gd name="connsiteY1364" fmla="*/ 0 h 2174272"/>
              <a:gd name="connsiteX1365" fmla="*/ 835438 w 4682585"/>
              <a:gd name="connsiteY1365" fmla="*/ 0 h 2174272"/>
              <a:gd name="connsiteX1366" fmla="*/ 835438 w 4682585"/>
              <a:gd name="connsiteY1366" fmla="*/ 154686 h 2174272"/>
              <a:gd name="connsiteX1367" fmla="*/ 993172 w 4682585"/>
              <a:gd name="connsiteY1367" fmla="*/ 154686 h 2174272"/>
              <a:gd name="connsiteX1368" fmla="*/ 993172 w 4682585"/>
              <a:gd name="connsiteY1368" fmla="*/ 0 h 2174272"/>
              <a:gd name="connsiteX1369" fmla="*/ 1002697 w 4682585"/>
              <a:gd name="connsiteY1369" fmla="*/ 0 h 2174272"/>
              <a:gd name="connsiteX1370" fmla="*/ 1002697 w 4682585"/>
              <a:gd name="connsiteY1370" fmla="*/ 154686 h 2174272"/>
              <a:gd name="connsiteX1371" fmla="*/ 1160431 w 4682585"/>
              <a:gd name="connsiteY1371" fmla="*/ 154686 h 2174272"/>
              <a:gd name="connsiteX1372" fmla="*/ 1160431 w 4682585"/>
              <a:gd name="connsiteY1372" fmla="*/ 0 h 2174272"/>
              <a:gd name="connsiteX1373" fmla="*/ 1169956 w 4682585"/>
              <a:gd name="connsiteY1373" fmla="*/ 0 h 2174272"/>
              <a:gd name="connsiteX1374" fmla="*/ 1169956 w 4682585"/>
              <a:gd name="connsiteY1374" fmla="*/ 154686 h 2174272"/>
              <a:gd name="connsiteX1375" fmla="*/ 1327690 w 4682585"/>
              <a:gd name="connsiteY1375" fmla="*/ 154686 h 2174272"/>
              <a:gd name="connsiteX1376" fmla="*/ 1327690 w 4682585"/>
              <a:gd name="connsiteY1376" fmla="*/ 0 h 2174272"/>
              <a:gd name="connsiteX1377" fmla="*/ 1337215 w 4682585"/>
              <a:gd name="connsiteY1377" fmla="*/ 0 h 2174272"/>
              <a:gd name="connsiteX1378" fmla="*/ 1337215 w 4682585"/>
              <a:gd name="connsiteY1378" fmla="*/ 154686 h 2174272"/>
              <a:gd name="connsiteX1379" fmla="*/ 1494949 w 4682585"/>
              <a:gd name="connsiteY1379" fmla="*/ 154686 h 2174272"/>
              <a:gd name="connsiteX1380" fmla="*/ 1494949 w 4682585"/>
              <a:gd name="connsiteY1380" fmla="*/ 0 h 2174272"/>
              <a:gd name="connsiteX1381" fmla="*/ 1504474 w 4682585"/>
              <a:gd name="connsiteY1381" fmla="*/ 0 h 2174272"/>
              <a:gd name="connsiteX1382" fmla="*/ 1504474 w 4682585"/>
              <a:gd name="connsiteY1382" fmla="*/ 154686 h 2174272"/>
              <a:gd name="connsiteX1383" fmla="*/ 1662208 w 4682585"/>
              <a:gd name="connsiteY1383" fmla="*/ 154686 h 2174272"/>
              <a:gd name="connsiteX1384" fmla="*/ 1662208 w 4682585"/>
              <a:gd name="connsiteY1384" fmla="*/ 0 h 2174272"/>
              <a:gd name="connsiteX1385" fmla="*/ 1671733 w 4682585"/>
              <a:gd name="connsiteY1385" fmla="*/ 0 h 2174272"/>
              <a:gd name="connsiteX1386" fmla="*/ 1671733 w 4682585"/>
              <a:gd name="connsiteY1386" fmla="*/ 154686 h 2174272"/>
              <a:gd name="connsiteX1387" fmla="*/ 1829467 w 4682585"/>
              <a:gd name="connsiteY1387" fmla="*/ 154686 h 2174272"/>
              <a:gd name="connsiteX1388" fmla="*/ 1829467 w 4682585"/>
              <a:gd name="connsiteY1388" fmla="*/ 0 h 2174272"/>
              <a:gd name="connsiteX1389" fmla="*/ 1838992 w 4682585"/>
              <a:gd name="connsiteY1389" fmla="*/ 0 h 2174272"/>
              <a:gd name="connsiteX1390" fmla="*/ 1838992 w 4682585"/>
              <a:gd name="connsiteY1390" fmla="*/ 154686 h 2174272"/>
              <a:gd name="connsiteX1391" fmla="*/ 1996726 w 4682585"/>
              <a:gd name="connsiteY1391" fmla="*/ 154686 h 2174272"/>
              <a:gd name="connsiteX1392" fmla="*/ 1996726 w 4682585"/>
              <a:gd name="connsiteY1392" fmla="*/ 0 h 2174272"/>
              <a:gd name="connsiteX1393" fmla="*/ 2006251 w 4682585"/>
              <a:gd name="connsiteY1393" fmla="*/ 0 h 2174272"/>
              <a:gd name="connsiteX1394" fmla="*/ 2006251 w 4682585"/>
              <a:gd name="connsiteY1394" fmla="*/ 154686 h 2174272"/>
              <a:gd name="connsiteX1395" fmla="*/ 2163985 w 4682585"/>
              <a:gd name="connsiteY1395" fmla="*/ 154686 h 2174272"/>
              <a:gd name="connsiteX1396" fmla="*/ 2163985 w 4682585"/>
              <a:gd name="connsiteY1396" fmla="*/ 0 h 2174272"/>
              <a:gd name="connsiteX1397" fmla="*/ 2173510 w 4682585"/>
              <a:gd name="connsiteY1397" fmla="*/ 0 h 2174272"/>
              <a:gd name="connsiteX1398" fmla="*/ 2173510 w 4682585"/>
              <a:gd name="connsiteY1398" fmla="*/ 154686 h 2174272"/>
              <a:gd name="connsiteX1399" fmla="*/ 2331339 w 4682585"/>
              <a:gd name="connsiteY1399" fmla="*/ 154686 h 2174272"/>
              <a:gd name="connsiteX1400" fmla="*/ 2331339 w 4682585"/>
              <a:gd name="connsiteY1400" fmla="*/ 0 h 2174272"/>
              <a:gd name="connsiteX1401" fmla="*/ 2340864 w 4682585"/>
              <a:gd name="connsiteY1401" fmla="*/ 0 h 2174272"/>
              <a:gd name="connsiteX1402" fmla="*/ 2340864 w 4682585"/>
              <a:gd name="connsiteY1402" fmla="*/ 154686 h 2174272"/>
              <a:gd name="connsiteX1403" fmla="*/ 2498598 w 4682585"/>
              <a:gd name="connsiteY1403" fmla="*/ 154686 h 2174272"/>
              <a:gd name="connsiteX1404" fmla="*/ 2498598 w 4682585"/>
              <a:gd name="connsiteY1404" fmla="*/ 0 h 2174272"/>
              <a:gd name="connsiteX1405" fmla="*/ 2508123 w 4682585"/>
              <a:gd name="connsiteY1405" fmla="*/ 0 h 2174272"/>
              <a:gd name="connsiteX1406" fmla="*/ 2508123 w 4682585"/>
              <a:gd name="connsiteY1406" fmla="*/ 154686 h 2174272"/>
              <a:gd name="connsiteX1407" fmla="*/ 2665857 w 4682585"/>
              <a:gd name="connsiteY1407" fmla="*/ 154686 h 2174272"/>
              <a:gd name="connsiteX1408" fmla="*/ 2665857 w 4682585"/>
              <a:gd name="connsiteY1408" fmla="*/ 0 h 2174272"/>
              <a:gd name="connsiteX1409" fmla="*/ 2675382 w 4682585"/>
              <a:gd name="connsiteY1409" fmla="*/ 0 h 2174272"/>
              <a:gd name="connsiteX1410" fmla="*/ 2675382 w 4682585"/>
              <a:gd name="connsiteY1410" fmla="*/ 154686 h 2174272"/>
              <a:gd name="connsiteX1411" fmla="*/ 2833116 w 4682585"/>
              <a:gd name="connsiteY1411" fmla="*/ 154686 h 2174272"/>
              <a:gd name="connsiteX1412" fmla="*/ 2833116 w 4682585"/>
              <a:gd name="connsiteY1412" fmla="*/ 0 h 2174272"/>
              <a:gd name="connsiteX1413" fmla="*/ 2842641 w 4682585"/>
              <a:gd name="connsiteY1413" fmla="*/ 0 h 2174272"/>
              <a:gd name="connsiteX1414" fmla="*/ 2842641 w 4682585"/>
              <a:gd name="connsiteY1414" fmla="*/ 154686 h 2174272"/>
              <a:gd name="connsiteX1415" fmla="*/ 3000375 w 4682585"/>
              <a:gd name="connsiteY1415" fmla="*/ 154686 h 2174272"/>
              <a:gd name="connsiteX1416" fmla="*/ 3000375 w 4682585"/>
              <a:gd name="connsiteY1416" fmla="*/ 0 h 2174272"/>
              <a:gd name="connsiteX1417" fmla="*/ 3009900 w 4682585"/>
              <a:gd name="connsiteY1417" fmla="*/ 0 h 2174272"/>
              <a:gd name="connsiteX1418" fmla="*/ 3009900 w 4682585"/>
              <a:gd name="connsiteY1418" fmla="*/ 154686 h 2174272"/>
              <a:gd name="connsiteX1419" fmla="*/ 3167634 w 4682585"/>
              <a:gd name="connsiteY1419" fmla="*/ 154686 h 2174272"/>
              <a:gd name="connsiteX1420" fmla="*/ 3167634 w 4682585"/>
              <a:gd name="connsiteY1420" fmla="*/ 0 h 2174272"/>
              <a:gd name="connsiteX1421" fmla="*/ 3177159 w 4682585"/>
              <a:gd name="connsiteY1421" fmla="*/ 0 h 2174272"/>
              <a:gd name="connsiteX1422" fmla="*/ 3177159 w 4682585"/>
              <a:gd name="connsiteY1422" fmla="*/ 154686 h 2174272"/>
              <a:gd name="connsiteX1423" fmla="*/ 3334893 w 4682585"/>
              <a:gd name="connsiteY1423" fmla="*/ 154686 h 2174272"/>
              <a:gd name="connsiteX1424" fmla="*/ 3334893 w 4682585"/>
              <a:gd name="connsiteY1424" fmla="*/ 0 h 2174272"/>
              <a:gd name="connsiteX1425" fmla="*/ 3344418 w 4682585"/>
              <a:gd name="connsiteY1425" fmla="*/ 0 h 2174272"/>
              <a:gd name="connsiteX1426" fmla="*/ 3344418 w 4682585"/>
              <a:gd name="connsiteY1426" fmla="*/ 154686 h 2174272"/>
              <a:gd name="connsiteX1427" fmla="*/ 3502152 w 4682585"/>
              <a:gd name="connsiteY1427" fmla="*/ 154686 h 2174272"/>
              <a:gd name="connsiteX1428" fmla="*/ 3502152 w 4682585"/>
              <a:gd name="connsiteY1428" fmla="*/ 0 h 2174272"/>
              <a:gd name="connsiteX1429" fmla="*/ 3511677 w 4682585"/>
              <a:gd name="connsiteY1429" fmla="*/ 0 h 2174272"/>
              <a:gd name="connsiteX1430" fmla="*/ 3511677 w 4682585"/>
              <a:gd name="connsiteY1430" fmla="*/ 154686 h 2174272"/>
              <a:gd name="connsiteX1431" fmla="*/ 3669411 w 4682585"/>
              <a:gd name="connsiteY1431" fmla="*/ 154686 h 2174272"/>
              <a:gd name="connsiteX1432" fmla="*/ 3669411 w 4682585"/>
              <a:gd name="connsiteY1432" fmla="*/ 0 h 2174272"/>
              <a:gd name="connsiteX1433" fmla="*/ 3678936 w 4682585"/>
              <a:gd name="connsiteY1433" fmla="*/ 0 h 2174272"/>
              <a:gd name="connsiteX1434" fmla="*/ 3678936 w 4682585"/>
              <a:gd name="connsiteY1434" fmla="*/ 154686 h 2174272"/>
              <a:gd name="connsiteX1435" fmla="*/ 3836766 w 4682585"/>
              <a:gd name="connsiteY1435" fmla="*/ 154686 h 2174272"/>
              <a:gd name="connsiteX1436" fmla="*/ 3836766 w 4682585"/>
              <a:gd name="connsiteY1436" fmla="*/ 0 h 2174272"/>
              <a:gd name="connsiteX1437" fmla="*/ 3846291 w 4682585"/>
              <a:gd name="connsiteY1437" fmla="*/ 0 h 2174272"/>
              <a:gd name="connsiteX1438" fmla="*/ 3846291 w 4682585"/>
              <a:gd name="connsiteY1438" fmla="*/ 154686 h 2174272"/>
              <a:gd name="connsiteX1439" fmla="*/ 4004025 w 4682585"/>
              <a:gd name="connsiteY1439" fmla="*/ 154686 h 2174272"/>
              <a:gd name="connsiteX1440" fmla="*/ 4004025 w 4682585"/>
              <a:gd name="connsiteY1440" fmla="*/ 0 h 2174272"/>
              <a:gd name="connsiteX1441" fmla="*/ 4013550 w 4682585"/>
              <a:gd name="connsiteY1441" fmla="*/ 0 h 2174272"/>
              <a:gd name="connsiteX1442" fmla="*/ 4013550 w 4682585"/>
              <a:gd name="connsiteY1442" fmla="*/ 154686 h 2174272"/>
              <a:gd name="connsiteX1443" fmla="*/ 4171284 w 4682585"/>
              <a:gd name="connsiteY1443" fmla="*/ 154686 h 2174272"/>
              <a:gd name="connsiteX1444" fmla="*/ 4171284 w 4682585"/>
              <a:gd name="connsiteY1444" fmla="*/ 0 h 2174272"/>
              <a:gd name="connsiteX1445" fmla="*/ 4180809 w 4682585"/>
              <a:gd name="connsiteY1445" fmla="*/ 0 h 2174272"/>
              <a:gd name="connsiteX1446" fmla="*/ 4180809 w 4682585"/>
              <a:gd name="connsiteY1446" fmla="*/ 154686 h 2174272"/>
              <a:gd name="connsiteX1447" fmla="*/ 4338543 w 4682585"/>
              <a:gd name="connsiteY1447" fmla="*/ 154686 h 2174272"/>
              <a:gd name="connsiteX1448" fmla="*/ 4338543 w 4682585"/>
              <a:gd name="connsiteY1448" fmla="*/ 0 h 2174272"/>
              <a:gd name="connsiteX1449" fmla="*/ 4348068 w 4682585"/>
              <a:gd name="connsiteY1449" fmla="*/ 0 h 2174272"/>
              <a:gd name="connsiteX1450" fmla="*/ 4348068 w 4682585"/>
              <a:gd name="connsiteY1450" fmla="*/ 154686 h 2174272"/>
              <a:gd name="connsiteX1451" fmla="*/ 4505801 w 4682585"/>
              <a:gd name="connsiteY1451" fmla="*/ 154686 h 2174272"/>
              <a:gd name="connsiteX1452" fmla="*/ 4505801 w 4682585"/>
              <a:gd name="connsiteY1452" fmla="*/ 0 h 2174272"/>
              <a:gd name="connsiteX1453" fmla="*/ 4515326 w 4682585"/>
              <a:gd name="connsiteY1453" fmla="*/ 0 h 2174272"/>
              <a:gd name="connsiteX1454" fmla="*/ 4515326 w 4682585"/>
              <a:gd name="connsiteY1454" fmla="*/ 154686 h 2174272"/>
              <a:gd name="connsiteX1455" fmla="*/ 4673060 w 4682585"/>
              <a:gd name="connsiteY1455" fmla="*/ 154686 h 2174272"/>
              <a:gd name="connsiteX1456" fmla="*/ 4673060 w 4682585"/>
              <a:gd name="connsiteY1456" fmla="*/ 0 h 2174272"/>
              <a:gd name="connsiteX1457" fmla="*/ 4682585 w 4682585"/>
              <a:gd name="connsiteY1457" fmla="*/ 0 h 2174272"/>
              <a:gd name="connsiteX1458" fmla="*/ 4682585 w 4682585"/>
              <a:gd name="connsiteY1458" fmla="*/ 2174272 h 2174272"/>
              <a:gd name="connsiteX1459" fmla="*/ 4673060 w 4682585"/>
              <a:gd name="connsiteY1459" fmla="*/ 2174272 h 2174272"/>
              <a:gd name="connsiteX1460" fmla="*/ 4673060 w 4682585"/>
              <a:gd name="connsiteY1460" fmla="*/ 2037588 h 2174272"/>
              <a:gd name="connsiteX1461" fmla="*/ 4515326 w 4682585"/>
              <a:gd name="connsiteY1461" fmla="*/ 2037588 h 2174272"/>
              <a:gd name="connsiteX1462" fmla="*/ 4515326 w 4682585"/>
              <a:gd name="connsiteY1462" fmla="*/ 2174272 h 2174272"/>
              <a:gd name="connsiteX1463" fmla="*/ 4505801 w 4682585"/>
              <a:gd name="connsiteY1463" fmla="*/ 2174272 h 2174272"/>
              <a:gd name="connsiteX1464" fmla="*/ 4505801 w 4682585"/>
              <a:gd name="connsiteY1464" fmla="*/ 2037588 h 2174272"/>
              <a:gd name="connsiteX1465" fmla="*/ 4348068 w 4682585"/>
              <a:gd name="connsiteY1465" fmla="*/ 2037588 h 2174272"/>
              <a:gd name="connsiteX1466" fmla="*/ 4348068 w 4682585"/>
              <a:gd name="connsiteY1466" fmla="*/ 2174272 h 2174272"/>
              <a:gd name="connsiteX1467" fmla="*/ 4338543 w 4682585"/>
              <a:gd name="connsiteY1467" fmla="*/ 2174272 h 2174272"/>
              <a:gd name="connsiteX1468" fmla="*/ 4338543 w 4682585"/>
              <a:gd name="connsiteY1468" fmla="*/ 2037588 h 2174272"/>
              <a:gd name="connsiteX1469" fmla="*/ 4180809 w 4682585"/>
              <a:gd name="connsiteY1469" fmla="*/ 2037588 h 2174272"/>
              <a:gd name="connsiteX1470" fmla="*/ 4180809 w 4682585"/>
              <a:gd name="connsiteY1470" fmla="*/ 2174272 h 2174272"/>
              <a:gd name="connsiteX1471" fmla="*/ 4171284 w 4682585"/>
              <a:gd name="connsiteY1471" fmla="*/ 2174272 h 2174272"/>
              <a:gd name="connsiteX1472" fmla="*/ 4171284 w 4682585"/>
              <a:gd name="connsiteY1472" fmla="*/ 2037588 h 2174272"/>
              <a:gd name="connsiteX1473" fmla="*/ 4013550 w 4682585"/>
              <a:gd name="connsiteY1473" fmla="*/ 2037588 h 2174272"/>
              <a:gd name="connsiteX1474" fmla="*/ 4013550 w 4682585"/>
              <a:gd name="connsiteY1474" fmla="*/ 2174272 h 2174272"/>
              <a:gd name="connsiteX1475" fmla="*/ 4004025 w 4682585"/>
              <a:gd name="connsiteY1475" fmla="*/ 2174272 h 2174272"/>
              <a:gd name="connsiteX1476" fmla="*/ 4004025 w 4682585"/>
              <a:gd name="connsiteY1476" fmla="*/ 2037588 h 2174272"/>
              <a:gd name="connsiteX1477" fmla="*/ 3846291 w 4682585"/>
              <a:gd name="connsiteY1477" fmla="*/ 2037588 h 2174272"/>
              <a:gd name="connsiteX1478" fmla="*/ 3846291 w 4682585"/>
              <a:gd name="connsiteY1478" fmla="*/ 2174272 h 2174272"/>
              <a:gd name="connsiteX1479" fmla="*/ 3836766 w 4682585"/>
              <a:gd name="connsiteY1479" fmla="*/ 2174272 h 2174272"/>
              <a:gd name="connsiteX1480" fmla="*/ 3836766 w 4682585"/>
              <a:gd name="connsiteY1480" fmla="*/ 2037588 h 2174272"/>
              <a:gd name="connsiteX1481" fmla="*/ 3678936 w 4682585"/>
              <a:gd name="connsiteY1481" fmla="*/ 2037588 h 2174272"/>
              <a:gd name="connsiteX1482" fmla="*/ 3678936 w 4682585"/>
              <a:gd name="connsiteY1482" fmla="*/ 2174272 h 2174272"/>
              <a:gd name="connsiteX1483" fmla="*/ 3669411 w 4682585"/>
              <a:gd name="connsiteY1483" fmla="*/ 2174272 h 2174272"/>
              <a:gd name="connsiteX1484" fmla="*/ 3669411 w 4682585"/>
              <a:gd name="connsiteY1484" fmla="*/ 2037588 h 2174272"/>
              <a:gd name="connsiteX1485" fmla="*/ 3511677 w 4682585"/>
              <a:gd name="connsiteY1485" fmla="*/ 2037588 h 2174272"/>
              <a:gd name="connsiteX1486" fmla="*/ 3511677 w 4682585"/>
              <a:gd name="connsiteY1486" fmla="*/ 2174272 h 2174272"/>
              <a:gd name="connsiteX1487" fmla="*/ 3502152 w 4682585"/>
              <a:gd name="connsiteY1487" fmla="*/ 2174272 h 2174272"/>
              <a:gd name="connsiteX1488" fmla="*/ 3502152 w 4682585"/>
              <a:gd name="connsiteY1488" fmla="*/ 2037588 h 2174272"/>
              <a:gd name="connsiteX1489" fmla="*/ 3344418 w 4682585"/>
              <a:gd name="connsiteY1489" fmla="*/ 2037588 h 2174272"/>
              <a:gd name="connsiteX1490" fmla="*/ 3344418 w 4682585"/>
              <a:gd name="connsiteY1490" fmla="*/ 2174272 h 2174272"/>
              <a:gd name="connsiteX1491" fmla="*/ 3334893 w 4682585"/>
              <a:gd name="connsiteY1491" fmla="*/ 2174272 h 2174272"/>
              <a:gd name="connsiteX1492" fmla="*/ 3334893 w 4682585"/>
              <a:gd name="connsiteY1492" fmla="*/ 2037588 h 2174272"/>
              <a:gd name="connsiteX1493" fmla="*/ 3177159 w 4682585"/>
              <a:gd name="connsiteY1493" fmla="*/ 2037588 h 2174272"/>
              <a:gd name="connsiteX1494" fmla="*/ 3177159 w 4682585"/>
              <a:gd name="connsiteY1494" fmla="*/ 2174272 h 2174272"/>
              <a:gd name="connsiteX1495" fmla="*/ 3167634 w 4682585"/>
              <a:gd name="connsiteY1495" fmla="*/ 2174272 h 2174272"/>
              <a:gd name="connsiteX1496" fmla="*/ 3167634 w 4682585"/>
              <a:gd name="connsiteY1496" fmla="*/ 2037588 h 2174272"/>
              <a:gd name="connsiteX1497" fmla="*/ 3009900 w 4682585"/>
              <a:gd name="connsiteY1497" fmla="*/ 2037588 h 2174272"/>
              <a:gd name="connsiteX1498" fmla="*/ 3009900 w 4682585"/>
              <a:gd name="connsiteY1498" fmla="*/ 2174272 h 2174272"/>
              <a:gd name="connsiteX1499" fmla="*/ 3000375 w 4682585"/>
              <a:gd name="connsiteY1499" fmla="*/ 2174272 h 2174272"/>
              <a:gd name="connsiteX1500" fmla="*/ 3000375 w 4682585"/>
              <a:gd name="connsiteY1500" fmla="*/ 2037588 h 2174272"/>
              <a:gd name="connsiteX1501" fmla="*/ 2842641 w 4682585"/>
              <a:gd name="connsiteY1501" fmla="*/ 2037588 h 2174272"/>
              <a:gd name="connsiteX1502" fmla="*/ 2842641 w 4682585"/>
              <a:gd name="connsiteY1502" fmla="*/ 2174272 h 2174272"/>
              <a:gd name="connsiteX1503" fmla="*/ 2833116 w 4682585"/>
              <a:gd name="connsiteY1503" fmla="*/ 2174272 h 2174272"/>
              <a:gd name="connsiteX1504" fmla="*/ 2833116 w 4682585"/>
              <a:gd name="connsiteY1504" fmla="*/ 2037588 h 2174272"/>
              <a:gd name="connsiteX1505" fmla="*/ 2675382 w 4682585"/>
              <a:gd name="connsiteY1505" fmla="*/ 2037588 h 2174272"/>
              <a:gd name="connsiteX1506" fmla="*/ 2675382 w 4682585"/>
              <a:gd name="connsiteY1506" fmla="*/ 2174272 h 2174272"/>
              <a:gd name="connsiteX1507" fmla="*/ 2665857 w 4682585"/>
              <a:gd name="connsiteY1507" fmla="*/ 2174272 h 2174272"/>
              <a:gd name="connsiteX1508" fmla="*/ 2665857 w 4682585"/>
              <a:gd name="connsiteY1508" fmla="*/ 2037588 h 2174272"/>
              <a:gd name="connsiteX1509" fmla="*/ 2508123 w 4682585"/>
              <a:gd name="connsiteY1509" fmla="*/ 2037588 h 2174272"/>
              <a:gd name="connsiteX1510" fmla="*/ 2508123 w 4682585"/>
              <a:gd name="connsiteY1510" fmla="*/ 2174272 h 2174272"/>
              <a:gd name="connsiteX1511" fmla="*/ 2498598 w 4682585"/>
              <a:gd name="connsiteY1511" fmla="*/ 2174272 h 2174272"/>
              <a:gd name="connsiteX1512" fmla="*/ 2498598 w 4682585"/>
              <a:gd name="connsiteY1512" fmla="*/ 2037588 h 2174272"/>
              <a:gd name="connsiteX1513" fmla="*/ 2340864 w 4682585"/>
              <a:gd name="connsiteY1513" fmla="*/ 2037588 h 2174272"/>
              <a:gd name="connsiteX1514" fmla="*/ 2340864 w 4682585"/>
              <a:gd name="connsiteY1514" fmla="*/ 2174272 h 2174272"/>
              <a:gd name="connsiteX1515" fmla="*/ 2331339 w 4682585"/>
              <a:gd name="connsiteY1515" fmla="*/ 2174272 h 2174272"/>
              <a:gd name="connsiteX1516" fmla="*/ 2331339 w 4682585"/>
              <a:gd name="connsiteY1516" fmla="*/ 2037588 h 2174272"/>
              <a:gd name="connsiteX1517" fmla="*/ 2173510 w 4682585"/>
              <a:gd name="connsiteY1517" fmla="*/ 2037588 h 2174272"/>
              <a:gd name="connsiteX1518" fmla="*/ 2173510 w 4682585"/>
              <a:gd name="connsiteY1518" fmla="*/ 2174272 h 2174272"/>
              <a:gd name="connsiteX1519" fmla="*/ 2163985 w 4682585"/>
              <a:gd name="connsiteY1519" fmla="*/ 2174272 h 2174272"/>
              <a:gd name="connsiteX1520" fmla="*/ 2163985 w 4682585"/>
              <a:gd name="connsiteY1520" fmla="*/ 2037588 h 2174272"/>
              <a:gd name="connsiteX1521" fmla="*/ 2006251 w 4682585"/>
              <a:gd name="connsiteY1521" fmla="*/ 2037588 h 2174272"/>
              <a:gd name="connsiteX1522" fmla="*/ 2006251 w 4682585"/>
              <a:gd name="connsiteY1522" fmla="*/ 2174272 h 2174272"/>
              <a:gd name="connsiteX1523" fmla="*/ 1996726 w 4682585"/>
              <a:gd name="connsiteY1523" fmla="*/ 2174272 h 2174272"/>
              <a:gd name="connsiteX1524" fmla="*/ 1996726 w 4682585"/>
              <a:gd name="connsiteY1524" fmla="*/ 2037588 h 2174272"/>
              <a:gd name="connsiteX1525" fmla="*/ 1838992 w 4682585"/>
              <a:gd name="connsiteY1525" fmla="*/ 2037588 h 2174272"/>
              <a:gd name="connsiteX1526" fmla="*/ 1838992 w 4682585"/>
              <a:gd name="connsiteY1526" fmla="*/ 2174272 h 2174272"/>
              <a:gd name="connsiteX1527" fmla="*/ 1829467 w 4682585"/>
              <a:gd name="connsiteY1527" fmla="*/ 2174272 h 2174272"/>
              <a:gd name="connsiteX1528" fmla="*/ 1829467 w 4682585"/>
              <a:gd name="connsiteY1528" fmla="*/ 2037588 h 2174272"/>
              <a:gd name="connsiteX1529" fmla="*/ 1671733 w 4682585"/>
              <a:gd name="connsiteY1529" fmla="*/ 2037588 h 2174272"/>
              <a:gd name="connsiteX1530" fmla="*/ 1671733 w 4682585"/>
              <a:gd name="connsiteY1530" fmla="*/ 2174272 h 2174272"/>
              <a:gd name="connsiteX1531" fmla="*/ 1662208 w 4682585"/>
              <a:gd name="connsiteY1531" fmla="*/ 2174272 h 2174272"/>
              <a:gd name="connsiteX1532" fmla="*/ 1662208 w 4682585"/>
              <a:gd name="connsiteY1532" fmla="*/ 2037588 h 2174272"/>
              <a:gd name="connsiteX1533" fmla="*/ 1504474 w 4682585"/>
              <a:gd name="connsiteY1533" fmla="*/ 2037588 h 2174272"/>
              <a:gd name="connsiteX1534" fmla="*/ 1504474 w 4682585"/>
              <a:gd name="connsiteY1534" fmla="*/ 2174272 h 2174272"/>
              <a:gd name="connsiteX1535" fmla="*/ 1494949 w 4682585"/>
              <a:gd name="connsiteY1535" fmla="*/ 2174272 h 2174272"/>
              <a:gd name="connsiteX1536" fmla="*/ 1494949 w 4682585"/>
              <a:gd name="connsiteY1536" fmla="*/ 2037588 h 2174272"/>
              <a:gd name="connsiteX1537" fmla="*/ 1337215 w 4682585"/>
              <a:gd name="connsiteY1537" fmla="*/ 2037588 h 2174272"/>
              <a:gd name="connsiteX1538" fmla="*/ 1337215 w 4682585"/>
              <a:gd name="connsiteY1538" fmla="*/ 2174272 h 2174272"/>
              <a:gd name="connsiteX1539" fmla="*/ 1327690 w 4682585"/>
              <a:gd name="connsiteY1539" fmla="*/ 2174272 h 2174272"/>
              <a:gd name="connsiteX1540" fmla="*/ 1327690 w 4682585"/>
              <a:gd name="connsiteY1540" fmla="*/ 2037588 h 2174272"/>
              <a:gd name="connsiteX1541" fmla="*/ 1169956 w 4682585"/>
              <a:gd name="connsiteY1541" fmla="*/ 2037588 h 2174272"/>
              <a:gd name="connsiteX1542" fmla="*/ 1169956 w 4682585"/>
              <a:gd name="connsiteY1542" fmla="*/ 2174272 h 2174272"/>
              <a:gd name="connsiteX1543" fmla="*/ 1160431 w 4682585"/>
              <a:gd name="connsiteY1543" fmla="*/ 2174272 h 2174272"/>
              <a:gd name="connsiteX1544" fmla="*/ 1160431 w 4682585"/>
              <a:gd name="connsiteY1544" fmla="*/ 2037588 h 2174272"/>
              <a:gd name="connsiteX1545" fmla="*/ 1002697 w 4682585"/>
              <a:gd name="connsiteY1545" fmla="*/ 2037588 h 2174272"/>
              <a:gd name="connsiteX1546" fmla="*/ 1002697 w 4682585"/>
              <a:gd name="connsiteY1546" fmla="*/ 2174272 h 2174272"/>
              <a:gd name="connsiteX1547" fmla="*/ 993172 w 4682585"/>
              <a:gd name="connsiteY1547" fmla="*/ 2174272 h 2174272"/>
              <a:gd name="connsiteX1548" fmla="*/ 993172 w 4682585"/>
              <a:gd name="connsiteY1548" fmla="*/ 2037588 h 2174272"/>
              <a:gd name="connsiteX1549" fmla="*/ 835438 w 4682585"/>
              <a:gd name="connsiteY1549" fmla="*/ 2037588 h 2174272"/>
              <a:gd name="connsiteX1550" fmla="*/ 835438 w 4682585"/>
              <a:gd name="connsiteY1550" fmla="*/ 2174272 h 2174272"/>
              <a:gd name="connsiteX1551" fmla="*/ 825913 w 4682585"/>
              <a:gd name="connsiteY1551" fmla="*/ 2174272 h 2174272"/>
              <a:gd name="connsiteX1552" fmla="*/ 825913 w 4682585"/>
              <a:gd name="connsiteY1552" fmla="*/ 2037588 h 2174272"/>
              <a:gd name="connsiteX1553" fmla="*/ 668179 w 4682585"/>
              <a:gd name="connsiteY1553" fmla="*/ 2037588 h 2174272"/>
              <a:gd name="connsiteX1554" fmla="*/ 668179 w 4682585"/>
              <a:gd name="connsiteY1554" fmla="*/ 2174272 h 2174272"/>
              <a:gd name="connsiteX1555" fmla="*/ 658654 w 4682585"/>
              <a:gd name="connsiteY1555" fmla="*/ 2174272 h 2174272"/>
              <a:gd name="connsiteX1556" fmla="*/ 658654 w 4682585"/>
              <a:gd name="connsiteY1556" fmla="*/ 2037588 h 2174272"/>
              <a:gd name="connsiteX1557" fmla="*/ 500920 w 4682585"/>
              <a:gd name="connsiteY1557" fmla="*/ 2037588 h 2174272"/>
              <a:gd name="connsiteX1558" fmla="*/ 500920 w 4682585"/>
              <a:gd name="connsiteY1558" fmla="*/ 2174272 h 2174272"/>
              <a:gd name="connsiteX1559" fmla="*/ 491395 w 4682585"/>
              <a:gd name="connsiteY1559" fmla="*/ 2174272 h 2174272"/>
              <a:gd name="connsiteX1560" fmla="*/ 491395 w 4682585"/>
              <a:gd name="connsiteY1560" fmla="*/ 2037588 h 2174272"/>
              <a:gd name="connsiteX1561" fmla="*/ 333566 w 4682585"/>
              <a:gd name="connsiteY1561" fmla="*/ 2037588 h 2174272"/>
              <a:gd name="connsiteX1562" fmla="*/ 333566 w 4682585"/>
              <a:gd name="connsiteY1562" fmla="*/ 2174272 h 2174272"/>
              <a:gd name="connsiteX1563" fmla="*/ 324041 w 4682585"/>
              <a:gd name="connsiteY1563" fmla="*/ 2174272 h 2174272"/>
              <a:gd name="connsiteX1564" fmla="*/ 324041 w 4682585"/>
              <a:gd name="connsiteY1564" fmla="*/ 2037588 h 2174272"/>
              <a:gd name="connsiteX1565" fmla="*/ 166307 w 4682585"/>
              <a:gd name="connsiteY1565" fmla="*/ 2037588 h 2174272"/>
              <a:gd name="connsiteX1566" fmla="*/ 166307 w 4682585"/>
              <a:gd name="connsiteY1566" fmla="*/ 2174272 h 2174272"/>
              <a:gd name="connsiteX1567" fmla="*/ 156782 w 4682585"/>
              <a:gd name="connsiteY1567" fmla="*/ 2174272 h 2174272"/>
              <a:gd name="connsiteX1568" fmla="*/ 156782 w 4682585"/>
              <a:gd name="connsiteY1568" fmla="*/ 2037588 h 2174272"/>
              <a:gd name="connsiteX1569" fmla="*/ 9525 w 4682585"/>
              <a:gd name="connsiteY1569" fmla="*/ 2037588 h 2174272"/>
              <a:gd name="connsiteX1570" fmla="*/ 9525 w 4682585"/>
              <a:gd name="connsiteY1570" fmla="*/ 2174272 h 2174272"/>
              <a:gd name="connsiteX1571" fmla="*/ 0 w 4682585"/>
              <a:gd name="connsiteY1571" fmla="*/ 2174272 h 217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Lst>
            <a:rect l="l" t="t" r="r" b="b"/>
            <a:pathLst>
              <a:path w="15164" h="6460">
                <a:moveTo>
                  <a:pt x="15133" y="6460"/>
                </a:moveTo>
                <a:lnTo>
                  <a:pt x="15164" y="6460"/>
                </a:lnTo>
                <a:lnTo>
                  <a:pt x="15164" y="6460"/>
                </a:lnTo>
                <a:lnTo>
                  <a:pt x="15133" y="6460"/>
                </a:lnTo>
                <a:lnTo>
                  <a:pt x="15133" y="6460"/>
                </a:lnTo>
                <a:close/>
                <a:moveTo>
                  <a:pt x="14592" y="6460"/>
                </a:moveTo>
                <a:lnTo>
                  <a:pt x="14622" y="6460"/>
                </a:lnTo>
                <a:lnTo>
                  <a:pt x="14622" y="6460"/>
                </a:lnTo>
                <a:lnTo>
                  <a:pt x="14592" y="6460"/>
                </a:lnTo>
                <a:lnTo>
                  <a:pt x="14592" y="6460"/>
                </a:lnTo>
                <a:close/>
                <a:moveTo>
                  <a:pt x="14050" y="6460"/>
                </a:moveTo>
                <a:lnTo>
                  <a:pt x="14081" y="6460"/>
                </a:lnTo>
                <a:lnTo>
                  <a:pt x="14081" y="6460"/>
                </a:lnTo>
                <a:lnTo>
                  <a:pt x="14050" y="6460"/>
                </a:lnTo>
                <a:lnTo>
                  <a:pt x="14050" y="6460"/>
                </a:lnTo>
                <a:close/>
                <a:moveTo>
                  <a:pt x="13539" y="5590"/>
                </a:moveTo>
                <a:lnTo>
                  <a:pt x="13539" y="6026"/>
                </a:lnTo>
                <a:lnTo>
                  <a:pt x="14050" y="6026"/>
                </a:lnTo>
                <a:lnTo>
                  <a:pt x="14050" y="5590"/>
                </a:lnTo>
                <a:lnTo>
                  <a:pt x="13539" y="5590"/>
                </a:lnTo>
                <a:close/>
                <a:moveTo>
                  <a:pt x="12997" y="5590"/>
                </a:moveTo>
                <a:lnTo>
                  <a:pt x="12997" y="6026"/>
                </a:lnTo>
                <a:lnTo>
                  <a:pt x="13508" y="6026"/>
                </a:lnTo>
                <a:lnTo>
                  <a:pt x="13508" y="5590"/>
                </a:lnTo>
                <a:lnTo>
                  <a:pt x="12997" y="5590"/>
                </a:lnTo>
                <a:close/>
                <a:moveTo>
                  <a:pt x="12456" y="5590"/>
                </a:moveTo>
                <a:lnTo>
                  <a:pt x="12456" y="6026"/>
                </a:lnTo>
                <a:lnTo>
                  <a:pt x="12967" y="6026"/>
                </a:lnTo>
                <a:lnTo>
                  <a:pt x="12967" y="5590"/>
                </a:lnTo>
                <a:lnTo>
                  <a:pt x="12456" y="5590"/>
                </a:lnTo>
                <a:close/>
                <a:moveTo>
                  <a:pt x="11914" y="5590"/>
                </a:moveTo>
                <a:lnTo>
                  <a:pt x="11914" y="6026"/>
                </a:lnTo>
                <a:lnTo>
                  <a:pt x="12425" y="6026"/>
                </a:lnTo>
                <a:lnTo>
                  <a:pt x="12425" y="5590"/>
                </a:lnTo>
                <a:lnTo>
                  <a:pt x="11914" y="5590"/>
                </a:lnTo>
                <a:close/>
                <a:moveTo>
                  <a:pt x="11372" y="5590"/>
                </a:moveTo>
                <a:lnTo>
                  <a:pt x="11372" y="6026"/>
                </a:lnTo>
                <a:lnTo>
                  <a:pt x="11883" y="6026"/>
                </a:lnTo>
                <a:lnTo>
                  <a:pt x="11883" y="5590"/>
                </a:lnTo>
                <a:lnTo>
                  <a:pt x="11372" y="5590"/>
                </a:lnTo>
                <a:close/>
                <a:moveTo>
                  <a:pt x="10831" y="5590"/>
                </a:moveTo>
                <a:lnTo>
                  <a:pt x="10831" y="6026"/>
                </a:lnTo>
                <a:lnTo>
                  <a:pt x="11341" y="6026"/>
                </a:lnTo>
                <a:lnTo>
                  <a:pt x="11341" y="5590"/>
                </a:lnTo>
                <a:lnTo>
                  <a:pt x="10831" y="5590"/>
                </a:lnTo>
                <a:close/>
                <a:moveTo>
                  <a:pt x="10289" y="5590"/>
                </a:moveTo>
                <a:lnTo>
                  <a:pt x="10289" y="6026"/>
                </a:lnTo>
                <a:lnTo>
                  <a:pt x="10800" y="6026"/>
                </a:lnTo>
                <a:lnTo>
                  <a:pt x="10800" y="5590"/>
                </a:lnTo>
                <a:lnTo>
                  <a:pt x="10289" y="5590"/>
                </a:lnTo>
                <a:close/>
                <a:moveTo>
                  <a:pt x="9747" y="5590"/>
                </a:moveTo>
                <a:lnTo>
                  <a:pt x="9747" y="6026"/>
                </a:lnTo>
                <a:lnTo>
                  <a:pt x="10258" y="6026"/>
                </a:lnTo>
                <a:lnTo>
                  <a:pt x="10258" y="5590"/>
                </a:lnTo>
                <a:lnTo>
                  <a:pt x="9747" y="5590"/>
                </a:lnTo>
                <a:close/>
                <a:moveTo>
                  <a:pt x="9206" y="5590"/>
                </a:moveTo>
                <a:lnTo>
                  <a:pt x="9206" y="6026"/>
                </a:lnTo>
                <a:lnTo>
                  <a:pt x="9716" y="6026"/>
                </a:lnTo>
                <a:lnTo>
                  <a:pt x="9716" y="5590"/>
                </a:lnTo>
                <a:lnTo>
                  <a:pt x="9206" y="5590"/>
                </a:lnTo>
                <a:close/>
                <a:moveTo>
                  <a:pt x="8664" y="5590"/>
                </a:moveTo>
                <a:lnTo>
                  <a:pt x="8664" y="6026"/>
                </a:lnTo>
                <a:lnTo>
                  <a:pt x="9175" y="6026"/>
                </a:lnTo>
                <a:lnTo>
                  <a:pt x="9175" y="5590"/>
                </a:lnTo>
                <a:lnTo>
                  <a:pt x="8664" y="5590"/>
                </a:lnTo>
                <a:close/>
                <a:moveTo>
                  <a:pt x="8122" y="5590"/>
                </a:moveTo>
                <a:lnTo>
                  <a:pt x="8122" y="6026"/>
                </a:lnTo>
                <a:lnTo>
                  <a:pt x="8633" y="6026"/>
                </a:lnTo>
                <a:lnTo>
                  <a:pt x="8633" y="5590"/>
                </a:lnTo>
                <a:lnTo>
                  <a:pt x="8122" y="5590"/>
                </a:lnTo>
                <a:close/>
                <a:moveTo>
                  <a:pt x="7581" y="5590"/>
                </a:moveTo>
                <a:lnTo>
                  <a:pt x="7581" y="6026"/>
                </a:lnTo>
                <a:lnTo>
                  <a:pt x="8091" y="6026"/>
                </a:lnTo>
                <a:lnTo>
                  <a:pt x="8091" y="5590"/>
                </a:lnTo>
                <a:lnTo>
                  <a:pt x="7581" y="5590"/>
                </a:lnTo>
                <a:close/>
                <a:moveTo>
                  <a:pt x="7039" y="5590"/>
                </a:moveTo>
                <a:lnTo>
                  <a:pt x="7039" y="6026"/>
                </a:lnTo>
                <a:lnTo>
                  <a:pt x="7550" y="6026"/>
                </a:lnTo>
                <a:lnTo>
                  <a:pt x="7550" y="5590"/>
                </a:lnTo>
                <a:lnTo>
                  <a:pt x="7039" y="5590"/>
                </a:lnTo>
                <a:close/>
                <a:moveTo>
                  <a:pt x="6497" y="5590"/>
                </a:moveTo>
                <a:lnTo>
                  <a:pt x="6497" y="6026"/>
                </a:lnTo>
                <a:lnTo>
                  <a:pt x="7008" y="6026"/>
                </a:lnTo>
                <a:lnTo>
                  <a:pt x="7008" y="5590"/>
                </a:lnTo>
                <a:lnTo>
                  <a:pt x="6497" y="5590"/>
                </a:lnTo>
                <a:close/>
                <a:moveTo>
                  <a:pt x="5955" y="5590"/>
                </a:moveTo>
                <a:lnTo>
                  <a:pt x="5955" y="6026"/>
                </a:lnTo>
                <a:lnTo>
                  <a:pt x="6466" y="6026"/>
                </a:lnTo>
                <a:lnTo>
                  <a:pt x="6466" y="5590"/>
                </a:lnTo>
                <a:lnTo>
                  <a:pt x="5955" y="5590"/>
                </a:lnTo>
                <a:close/>
                <a:moveTo>
                  <a:pt x="5414" y="5590"/>
                </a:moveTo>
                <a:lnTo>
                  <a:pt x="5414" y="6026"/>
                </a:lnTo>
                <a:lnTo>
                  <a:pt x="5925" y="6026"/>
                </a:lnTo>
                <a:lnTo>
                  <a:pt x="5925" y="5590"/>
                </a:lnTo>
                <a:lnTo>
                  <a:pt x="5414" y="5590"/>
                </a:lnTo>
                <a:close/>
                <a:moveTo>
                  <a:pt x="4872" y="5590"/>
                </a:moveTo>
                <a:lnTo>
                  <a:pt x="4872" y="6026"/>
                </a:lnTo>
                <a:lnTo>
                  <a:pt x="5383" y="6026"/>
                </a:lnTo>
                <a:lnTo>
                  <a:pt x="5383" y="5590"/>
                </a:lnTo>
                <a:lnTo>
                  <a:pt x="4872" y="5590"/>
                </a:lnTo>
                <a:close/>
                <a:moveTo>
                  <a:pt x="4330" y="5590"/>
                </a:moveTo>
                <a:lnTo>
                  <a:pt x="4330" y="6026"/>
                </a:lnTo>
                <a:lnTo>
                  <a:pt x="4841" y="6026"/>
                </a:lnTo>
                <a:lnTo>
                  <a:pt x="4841" y="5590"/>
                </a:lnTo>
                <a:lnTo>
                  <a:pt x="4330" y="5590"/>
                </a:lnTo>
                <a:close/>
                <a:moveTo>
                  <a:pt x="3789" y="5590"/>
                </a:moveTo>
                <a:lnTo>
                  <a:pt x="3789" y="6026"/>
                </a:lnTo>
                <a:lnTo>
                  <a:pt x="4300" y="6026"/>
                </a:lnTo>
                <a:lnTo>
                  <a:pt x="4300" y="5590"/>
                </a:lnTo>
                <a:lnTo>
                  <a:pt x="3789" y="5590"/>
                </a:lnTo>
                <a:close/>
                <a:moveTo>
                  <a:pt x="3247" y="5590"/>
                </a:moveTo>
                <a:lnTo>
                  <a:pt x="3247" y="6026"/>
                </a:lnTo>
                <a:lnTo>
                  <a:pt x="3758" y="6026"/>
                </a:lnTo>
                <a:lnTo>
                  <a:pt x="3758" y="5590"/>
                </a:lnTo>
                <a:lnTo>
                  <a:pt x="3247" y="5590"/>
                </a:lnTo>
                <a:close/>
                <a:moveTo>
                  <a:pt x="2705" y="5590"/>
                </a:moveTo>
                <a:lnTo>
                  <a:pt x="2705" y="6026"/>
                </a:lnTo>
                <a:lnTo>
                  <a:pt x="3216" y="6026"/>
                </a:lnTo>
                <a:lnTo>
                  <a:pt x="3216" y="5590"/>
                </a:lnTo>
                <a:lnTo>
                  <a:pt x="2705" y="5590"/>
                </a:lnTo>
                <a:close/>
                <a:moveTo>
                  <a:pt x="2164" y="5590"/>
                </a:moveTo>
                <a:lnTo>
                  <a:pt x="2164" y="6026"/>
                </a:lnTo>
                <a:lnTo>
                  <a:pt x="2675" y="6026"/>
                </a:lnTo>
                <a:lnTo>
                  <a:pt x="2675" y="5590"/>
                </a:lnTo>
                <a:lnTo>
                  <a:pt x="2164" y="5590"/>
                </a:lnTo>
                <a:close/>
                <a:moveTo>
                  <a:pt x="1622" y="5590"/>
                </a:moveTo>
                <a:lnTo>
                  <a:pt x="1622" y="6026"/>
                </a:lnTo>
                <a:lnTo>
                  <a:pt x="2133" y="6026"/>
                </a:lnTo>
                <a:lnTo>
                  <a:pt x="2133" y="5590"/>
                </a:lnTo>
                <a:lnTo>
                  <a:pt x="1622" y="5590"/>
                </a:lnTo>
                <a:close/>
                <a:moveTo>
                  <a:pt x="1080" y="5590"/>
                </a:moveTo>
                <a:lnTo>
                  <a:pt x="1080" y="6026"/>
                </a:lnTo>
                <a:lnTo>
                  <a:pt x="1591" y="6026"/>
                </a:lnTo>
                <a:lnTo>
                  <a:pt x="1591" y="5590"/>
                </a:lnTo>
                <a:lnTo>
                  <a:pt x="1080" y="5590"/>
                </a:lnTo>
                <a:close/>
                <a:moveTo>
                  <a:pt x="539" y="5590"/>
                </a:moveTo>
                <a:lnTo>
                  <a:pt x="539" y="6026"/>
                </a:lnTo>
                <a:lnTo>
                  <a:pt x="1049" y="6026"/>
                </a:lnTo>
                <a:lnTo>
                  <a:pt x="1049" y="5590"/>
                </a:lnTo>
                <a:lnTo>
                  <a:pt x="539" y="5590"/>
                </a:lnTo>
                <a:close/>
                <a:moveTo>
                  <a:pt x="31" y="5590"/>
                </a:moveTo>
                <a:lnTo>
                  <a:pt x="31" y="6026"/>
                </a:lnTo>
                <a:lnTo>
                  <a:pt x="508" y="6026"/>
                </a:lnTo>
                <a:lnTo>
                  <a:pt x="508" y="5590"/>
                </a:lnTo>
                <a:lnTo>
                  <a:pt x="31" y="5590"/>
                </a:lnTo>
                <a:close/>
                <a:moveTo>
                  <a:pt x="14081" y="5126"/>
                </a:moveTo>
                <a:lnTo>
                  <a:pt x="14081" y="5562"/>
                </a:lnTo>
                <a:lnTo>
                  <a:pt x="14592" y="5562"/>
                </a:lnTo>
                <a:lnTo>
                  <a:pt x="14592" y="5126"/>
                </a:lnTo>
                <a:lnTo>
                  <a:pt x="14081" y="5126"/>
                </a:lnTo>
                <a:close/>
                <a:moveTo>
                  <a:pt x="13539" y="5126"/>
                </a:moveTo>
                <a:lnTo>
                  <a:pt x="13539" y="5562"/>
                </a:lnTo>
                <a:lnTo>
                  <a:pt x="14050" y="5562"/>
                </a:lnTo>
                <a:lnTo>
                  <a:pt x="14050" y="5126"/>
                </a:lnTo>
                <a:lnTo>
                  <a:pt x="13539" y="5126"/>
                </a:lnTo>
                <a:close/>
                <a:moveTo>
                  <a:pt x="12997" y="5126"/>
                </a:moveTo>
                <a:lnTo>
                  <a:pt x="12997" y="5562"/>
                </a:lnTo>
                <a:lnTo>
                  <a:pt x="13508" y="5562"/>
                </a:lnTo>
                <a:lnTo>
                  <a:pt x="13508" y="5126"/>
                </a:lnTo>
                <a:lnTo>
                  <a:pt x="12997" y="5126"/>
                </a:lnTo>
                <a:close/>
                <a:moveTo>
                  <a:pt x="12456" y="5126"/>
                </a:moveTo>
                <a:lnTo>
                  <a:pt x="12456" y="5562"/>
                </a:lnTo>
                <a:lnTo>
                  <a:pt x="12967" y="5562"/>
                </a:lnTo>
                <a:lnTo>
                  <a:pt x="12967" y="5126"/>
                </a:lnTo>
                <a:lnTo>
                  <a:pt x="12456" y="5126"/>
                </a:lnTo>
                <a:close/>
                <a:moveTo>
                  <a:pt x="11914" y="5126"/>
                </a:moveTo>
                <a:lnTo>
                  <a:pt x="11914" y="5562"/>
                </a:lnTo>
                <a:lnTo>
                  <a:pt x="12425" y="5562"/>
                </a:lnTo>
                <a:lnTo>
                  <a:pt x="12425" y="5126"/>
                </a:lnTo>
                <a:lnTo>
                  <a:pt x="11914" y="5126"/>
                </a:lnTo>
                <a:close/>
                <a:moveTo>
                  <a:pt x="11372" y="5126"/>
                </a:moveTo>
                <a:lnTo>
                  <a:pt x="11372" y="5562"/>
                </a:lnTo>
                <a:lnTo>
                  <a:pt x="11883" y="5562"/>
                </a:lnTo>
                <a:lnTo>
                  <a:pt x="11883" y="5126"/>
                </a:lnTo>
                <a:lnTo>
                  <a:pt x="11372" y="5126"/>
                </a:lnTo>
                <a:close/>
                <a:moveTo>
                  <a:pt x="10831" y="5126"/>
                </a:moveTo>
                <a:lnTo>
                  <a:pt x="10831" y="5562"/>
                </a:lnTo>
                <a:lnTo>
                  <a:pt x="11341" y="5562"/>
                </a:lnTo>
                <a:lnTo>
                  <a:pt x="11341" y="5126"/>
                </a:lnTo>
                <a:lnTo>
                  <a:pt x="10831" y="5126"/>
                </a:lnTo>
                <a:close/>
                <a:moveTo>
                  <a:pt x="10289" y="5126"/>
                </a:moveTo>
                <a:lnTo>
                  <a:pt x="10289" y="5562"/>
                </a:lnTo>
                <a:lnTo>
                  <a:pt x="10800" y="5562"/>
                </a:lnTo>
                <a:lnTo>
                  <a:pt x="10800" y="5126"/>
                </a:lnTo>
                <a:lnTo>
                  <a:pt x="10289" y="5126"/>
                </a:lnTo>
                <a:close/>
                <a:moveTo>
                  <a:pt x="9747" y="5126"/>
                </a:moveTo>
                <a:lnTo>
                  <a:pt x="9747" y="5562"/>
                </a:lnTo>
                <a:lnTo>
                  <a:pt x="10258" y="5562"/>
                </a:lnTo>
                <a:lnTo>
                  <a:pt x="10258" y="5126"/>
                </a:lnTo>
                <a:lnTo>
                  <a:pt x="9747" y="5126"/>
                </a:lnTo>
                <a:close/>
                <a:moveTo>
                  <a:pt x="9206" y="5126"/>
                </a:moveTo>
                <a:lnTo>
                  <a:pt x="9206" y="5562"/>
                </a:lnTo>
                <a:lnTo>
                  <a:pt x="9716" y="5562"/>
                </a:lnTo>
                <a:lnTo>
                  <a:pt x="9716" y="5126"/>
                </a:lnTo>
                <a:lnTo>
                  <a:pt x="9206" y="5126"/>
                </a:lnTo>
                <a:close/>
                <a:moveTo>
                  <a:pt x="8664" y="5126"/>
                </a:moveTo>
                <a:lnTo>
                  <a:pt x="8664" y="5562"/>
                </a:lnTo>
                <a:lnTo>
                  <a:pt x="9175" y="5562"/>
                </a:lnTo>
                <a:lnTo>
                  <a:pt x="9175" y="5126"/>
                </a:lnTo>
                <a:lnTo>
                  <a:pt x="8664" y="5126"/>
                </a:lnTo>
                <a:close/>
                <a:moveTo>
                  <a:pt x="8122" y="5126"/>
                </a:moveTo>
                <a:lnTo>
                  <a:pt x="8122" y="5562"/>
                </a:lnTo>
                <a:lnTo>
                  <a:pt x="8633" y="5562"/>
                </a:lnTo>
                <a:lnTo>
                  <a:pt x="8633" y="5126"/>
                </a:lnTo>
                <a:lnTo>
                  <a:pt x="8122" y="5126"/>
                </a:lnTo>
                <a:close/>
                <a:moveTo>
                  <a:pt x="7581" y="5126"/>
                </a:moveTo>
                <a:lnTo>
                  <a:pt x="7581" y="5562"/>
                </a:lnTo>
                <a:lnTo>
                  <a:pt x="8091" y="5562"/>
                </a:lnTo>
                <a:lnTo>
                  <a:pt x="8091" y="5126"/>
                </a:lnTo>
                <a:lnTo>
                  <a:pt x="7581" y="5126"/>
                </a:lnTo>
                <a:close/>
                <a:moveTo>
                  <a:pt x="7039" y="5126"/>
                </a:moveTo>
                <a:lnTo>
                  <a:pt x="7039" y="5562"/>
                </a:lnTo>
                <a:lnTo>
                  <a:pt x="7550" y="5562"/>
                </a:lnTo>
                <a:lnTo>
                  <a:pt x="7550" y="5126"/>
                </a:lnTo>
                <a:lnTo>
                  <a:pt x="7039" y="5126"/>
                </a:lnTo>
                <a:close/>
                <a:moveTo>
                  <a:pt x="6497" y="5126"/>
                </a:moveTo>
                <a:lnTo>
                  <a:pt x="6497" y="5562"/>
                </a:lnTo>
                <a:lnTo>
                  <a:pt x="7008" y="5562"/>
                </a:lnTo>
                <a:lnTo>
                  <a:pt x="7008" y="5126"/>
                </a:lnTo>
                <a:lnTo>
                  <a:pt x="6497" y="5126"/>
                </a:lnTo>
                <a:close/>
                <a:moveTo>
                  <a:pt x="5955" y="5126"/>
                </a:moveTo>
                <a:lnTo>
                  <a:pt x="5955" y="5562"/>
                </a:lnTo>
                <a:lnTo>
                  <a:pt x="6466" y="5562"/>
                </a:lnTo>
                <a:lnTo>
                  <a:pt x="6466" y="5126"/>
                </a:lnTo>
                <a:lnTo>
                  <a:pt x="5955" y="5126"/>
                </a:lnTo>
                <a:close/>
                <a:moveTo>
                  <a:pt x="5414" y="5126"/>
                </a:moveTo>
                <a:lnTo>
                  <a:pt x="5414" y="5562"/>
                </a:lnTo>
                <a:lnTo>
                  <a:pt x="5925" y="5562"/>
                </a:lnTo>
                <a:lnTo>
                  <a:pt x="5925" y="5126"/>
                </a:lnTo>
                <a:lnTo>
                  <a:pt x="5414" y="5126"/>
                </a:lnTo>
                <a:close/>
                <a:moveTo>
                  <a:pt x="4872" y="5126"/>
                </a:moveTo>
                <a:lnTo>
                  <a:pt x="4872" y="5562"/>
                </a:lnTo>
                <a:lnTo>
                  <a:pt x="5383" y="5562"/>
                </a:lnTo>
                <a:lnTo>
                  <a:pt x="5383" y="5126"/>
                </a:lnTo>
                <a:lnTo>
                  <a:pt x="4872" y="5126"/>
                </a:lnTo>
                <a:close/>
                <a:moveTo>
                  <a:pt x="4330" y="5126"/>
                </a:moveTo>
                <a:lnTo>
                  <a:pt x="4330" y="5562"/>
                </a:lnTo>
                <a:lnTo>
                  <a:pt x="4841" y="5562"/>
                </a:lnTo>
                <a:lnTo>
                  <a:pt x="4841" y="5126"/>
                </a:lnTo>
                <a:lnTo>
                  <a:pt x="4330" y="5126"/>
                </a:lnTo>
                <a:close/>
                <a:moveTo>
                  <a:pt x="3789" y="5126"/>
                </a:moveTo>
                <a:lnTo>
                  <a:pt x="3789" y="5562"/>
                </a:lnTo>
                <a:lnTo>
                  <a:pt x="4300" y="5562"/>
                </a:lnTo>
                <a:lnTo>
                  <a:pt x="4300" y="5126"/>
                </a:lnTo>
                <a:lnTo>
                  <a:pt x="3789" y="5126"/>
                </a:lnTo>
                <a:close/>
                <a:moveTo>
                  <a:pt x="3247" y="5126"/>
                </a:moveTo>
                <a:lnTo>
                  <a:pt x="3247" y="5562"/>
                </a:lnTo>
                <a:lnTo>
                  <a:pt x="3758" y="5562"/>
                </a:lnTo>
                <a:lnTo>
                  <a:pt x="3758" y="5126"/>
                </a:lnTo>
                <a:lnTo>
                  <a:pt x="3247" y="5126"/>
                </a:lnTo>
                <a:close/>
                <a:moveTo>
                  <a:pt x="2705" y="5126"/>
                </a:moveTo>
                <a:lnTo>
                  <a:pt x="2705" y="5562"/>
                </a:lnTo>
                <a:lnTo>
                  <a:pt x="3216" y="5562"/>
                </a:lnTo>
                <a:lnTo>
                  <a:pt x="3216" y="5126"/>
                </a:lnTo>
                <a:lnTo>
                  <a:pt x="2705" y="5126"/>
                </a:lnTo>
                <a:close/>
                <a:moveTo>
                  <a:pt x="2164" y="5126"/>
                </a:moveTo>
                <a:lnTo>
                  <a:pt x="2164" y="5562"/>
                </a:lnTo>
                <a:lnTo>
                  <a:pt x="2675" y="5562"/>
                </a:lnTo>
                <a:lnTo>
                  <a:pt x="2675" y="5126"/>
                </a:lnTo>
                <a:lnTo>
                  <a:pt x="2164" y="5126"/>
                </a:lnTo>
                <a:close/>
                <a:moveTo>
                  <a:pt x="1622" y="5126"/>
                </a:moveTo>
                <a:lnTo>
                  <a:pt x="1622" y="5562"/>
                </a:lnTo>
                <a:lnTo>
                  <a:pt x="2133" y="5562"/>
                </a:lnTo>
                <a:lnTo>
                  <a:pt x="2133" y="5126"/>
                </a:lnTo>
                <a:lnTo>
                  <a:pt x="1622" y="5126"/>
                </a:lnTo>
                <a:close/>
                <a:moveTo>
                  <a:pt x="1080" y="5126"/>
                </a:moveTo>
                <a:lnTo>
                  <a:pt x="1080" y="5562"/>
                </a:lnTo>
                <a:lnTo>
                  <a:pt x="1591" y="5562"/>
                </a:lnTo>
                <a:lnTo>
                  <a:pt x="1591" y="5126"/>
                </a:lnTo>
                <a:lnTo>
                  <a:pt x="1080" y="5126"/>
                </a:lnTo>
                <a:close/>
                <a:moveTo>
                  <a:pt x="539" y="5126"/>
                </a:moveTo>
                <a:lnTo>
                  <a:pt x="539" y="5562"/>
                </a:lnTo>
                <a:lnTo>
                  <a:pt x="1049" y="5562"/>
                </a:lnTo>
                <a:lnTo>
                  <a:pt x="1049" y="5126"/>
                </a:lnTo>
                <a:lnTo>
                  <a:pt x="539" y="5126"/>
                </a:lnTo>
                <a:close/>
                <a:moveTo>
                  <a:pt x="31" y="5126"/>
                </a:moveTo>
                <a:lnTo>
                  <a:pt x="31" y="5562"/>
                </a:lnTo>
                <a:lnTo>
                  <a:pt x="508" y="5562"/>
                </a:lnTo>
                <a:lnTo>
                  <a:pt x="508" y="5126"/>
                </a:lnTo>
                <a:lnTo>
                  <a:pt x="31" y="5126"/>
                </a:lnTo>
                <a:close/>
                <a:moveTo>
                  <a:pt x="14622" y="4662"/>
                </a:moveTo>
                <a:lnTo>
                  <a:pt x="14622" y="5098"/>
                </a:lnTo>
                <a:lnTo>
                  <a:pt x="15133" y="5098"/>
                </a:lnTo>
                <a:lnTo>
                  <a:pt x="15133" y="4662"/>
                </a:lnTo>
                <a:lnTo>
                  <a:pt x="14622" y="4662"/>
                </a:lnTo>
                <a:close/>
                <a:moveTo>
                  <a:pt x="14081" y="4662"/>
                </a:moveTo>
                <a:lnTo>
                  <a:pt x="14081" y="5098"/>
                </a:lnTo>
                <a:lnTo>
                  <a:pt x="14592" y="5098"/>
                </a:lnTo>
                <a:lnTo>
                  <a:pt x="14592" y="4662"/>
                </a:lnTo>
                <a:lnTo>
                  <a:pt x="14081" y="4662"/>
                </a:lnTo>
                <a:close/>
                <a:moveTo>
                  <a:pt x="13539" y="4662"/>
                </a:moveTo>
                <a:lnTo>
                  <a:pt x="13539" y="5098"/>
                </a:lnTo>
                <a:lnTo>
                  <a:pt x="14050" y="5098"/>
                </a:lnTo>
                <a:lnTo>
                  <a:pt x="14050" y="4662"/>
                </a:lnTo>
                <a:lnTo>
                  <a:pt x="13539" y="4662"/>
                </a:lnTo>
                <a:close/>
                <a:moveTo>
                  <a:pt x="12997" y="4662"/>
                </a:moveTo>
                <a:lnTo>
                  <a:pt x="12997" y="5098"/>
                </a:lnTo>
                <a:lnTo>
                  <a:pt x="13508" y="5098"/>
                </a:lnTo>
                <a:lnTo>
                  <a:pt x="13508" y="4662"/>
                </a:lnTo>
                <a:lnTo>
                  <a:pt x="12997" y="4662"/>
                </a:lnTo>
                <a:close/>
                <a:moveTo>
                  <a:pt x="12456" y="4662"/>
                </a:moveTo>
                <a:lnTo>
                  <a:pt x="12456" y="5098"/>
                </a:lnTo>
                <a:lnTo>
                  <a:pt x="12967" y="5098"/>
                </a:lnTo>
                <a:lnTo>
                  <a:pt x="12967" y="4662"/>
                </a:lnTo>
                <a:lnTo>
                  <a:pt x="12456" y="4662"/>
                </a:lnTo>
                <a:close/>
                <a:moveTo>
                  <a:pt x="11914" y="4662"/>
                </a:moveTo>
                <a:lnTo>
                  <a:pt x="11914" y="5098"/>
                </a:lnTo>
                <a:lnTo>
                  <a:pt x="12425" y="5098"/>
                </a:lnTo>
                <a:lnTo>
                  <a:pt x="12425" y="4662"/>
                </a:lnTo>
                <a:lnTo>
                  <a:pt x="11914" y="4662"/>
                </a:lnTo>
                <a:close/>
                <a:moveTo>
                  <a:pt x="11372" y="4662"/>
                </a:moveTo>
                <a:lnTo>
                  <a:pt x="11372" y="5098"/>
                </a:lnTo>
                <a:lnTo>
                  <a:pt x="11883" y="5098"/>
                </a:lnTo>
                <a:lnTo>
                  <a:pt x="11883" y="4662"/>
                </a:lnTo>
                <a:lnTo>
                  <a:pt x="11372" y="4662"/>
                </a:lnTo>
                <a:close/>
                <a:moveTo>
                  <a:pt x="10831" y="4662"/>
                </a:moveTo>
                <a:lnTo>
                  <a:pt x="10831" y="5098"/>
                </a:lnTo>
                <a:lnTo>
                  <a:pt x="11341" y="5098"/>
                </a:lnTo>
                <a:lnTo>
                  <a:pt x="11341" y="4662"/>
                </a:lnTo>
                <a:lnTo>
                  <a:pt x="10831" y="4662"/>
                </a:lnTo>
                <a:close/>
                <a:moveTo>
                  <a:pt x="10289" y="4662"/>
                </a:moveTo>
                <a:lnTo>
                  <a:pt x="10289" y="5098"/>
                </a:lnTo>
                <a:lnTo>
                  <a:pt x="10800" y="5098"/>
                </a:lnTo>
                <a:lnTo>
                  <a:pt x="10800" y="4662"/>
                </a:lnTo>
                <a:lnTo>
                  <a:pt x="10289" y="4662"/>
                </a:lnTo>
                <a:close/>
                <a:moveTo>
                  <a:pt x="9747" y="4662"/>
                </a:moveTo>
                <a:lnTo>
                  <a:pt x="9747" y="5098"/>
                </a:lnTo>
                <a:lnTo>
                  <a:pt x="10258" y="5098"/>
                </a:lnTo>
                <a:lnTo>
                  <a:pt x="10258" y="4662"/>
                </a:lnTo>
                <a:lnTo>
                  <a:pt x="9747" y="4662"/>
                </a:lnTo>
                <a:close/>
                <a:moveTo>
                  <a:pt x="9206" y="4662"/>
                </a:moveTo>
                <a:lnTo>
                  <a:pt x="9206" y="5098"/>
                </a:lnTo>
                <a:lnTo>
                  <a:pt x="9716" y="5098"/>
                </a:lnTo>
                <a:lnTo>
                  <a:pt x="9716" y="4662"/>
                </a:lnTo>
                <a:lnTo>
                  <a:pt x="9206" y="4662"/>
                </a:lnTo>
                <a:close/>
                <a:moveTo>
                  <a:pt x="8664" y="4662"/>
                </a:moveTo>
                <a:lnTo>
                  <a:pt x="8664" y="5098"/>
                </a:lnTo>
                <a:lnTo>
                  <a:pt x="9175" y="5098"/>
                </a:lnTo>
                <a:lnTo>
                  <a:pt x="9175" y="4662"/>
                </a:lnTo>
                <a:lnTo>
                  <a:pt x="8664" y="4662"/>
                </a:lnTo>
                <a:close/>
                <a:moveTo>
                  <a:pt x="8122" y="4662"/>
                </a:moveTo>
                <a:lnTo>
                  <a:pt x="8122" y="5098"/>
                </a:lnTo>
                <a:lnTo>
                  <a:pt x="8633" y="5098"/>
                </a:lnTo>
                <a:lnTo>
                  <a:pt x="8633" y="4662"/>
                </a:lnTo>
                <a:lnTo>
                  <a:pt x="8122" y="4662"/>
                </a:lnTo>
                <a:close/>
                <a:moveTo>
                  <a:pt x="7581" y="4662"/>
                </a:moveTo>
                <a:lnTo>
                  <a:pt x="7581" y="5098"/>
                </a:lnTo>
                <a:lnTo>
                  <a:pt x="8091" y="5098"/>
                </a:lnTo>
                <a:lnTo>
                  <a:pt x="8091" y="4662"/>
                </a:lnTo>
                <a:lnTo>
                  <a:pt x="7581" y="4662"/>
                </a:lnTo>
                <a:close/>
                <a:moveTo>
                  <a:pt x="7039" y="4662"/>
                </a:moveTo>
                <a:lnTo>
                  <a:pt x="7039" y="5098"/>
                </a:lnTo>
                <a:lnTo>
                  <a:pt x="7550" y="5098"/>
                </a:lnTo>
                <a:lnTo>
                  <a:pt x="7550" y="4662"/>
                </a:lnTo>
                <a:lnTo>
                  <a:pt x="7039" y="4662"/>
                </a:lnTo>
                <a:close/>
                <a:moveTo>
                  <a:pt x="6497" y="4662"/>
                </a:moveTo>
                <a:lnTo>
                  <a:pt x="6497" y="5098"/>
                </a:lnTo>
                <a:lnTo>
                  <a:pt x="7008" y="5098"/>
                </a:lnTo>
                <a:lnTo>
                  <a:pt x="7008" y="4662"/>
                </a:lnTo>
                <a:lnTo>
                  <a:pt x="6497" y="4662"/>
                </a:lnTo>
                <a:close/>
                <a:moveTo>
                  <a:pt x="5955" y="4662"/>
                </a:moveTo>
                <a:lnTo>
                  <a:pt x="5955" y="5098"/>
                </a:lnTo>
                <a:lnTo>
                  <a:pt x="6466" y="5098"/>
                </a:lnTo>
                <a:lnTo>
                  <a:pt x="6466" y="4662"/>
                </a:lnTo>
                <a:lnTo>
                  <a:pt x="5955" y="4662"/>
                </a:lnTo>
                <a:close/>
                <a:moveTo>
                  <a:pt x="5414" y="4662"/>
                </a:moveTo>
                <a:lnTo>
                  <a:pt x="5414" y="5098"/>
                </a:lnTo>
                <a:lnTo>
                  <a:pt x="5925" y="5098"/>
                </a:lnTo>
                <a:lnTo>
                  <a:pt x="5925" y="4662"/>
                </a:lnTo>
                <a:lnTo>
                  <a:pt x="5414" y="4662"/>
                </a:lnTo>
                <a:close/>
                <a:moveTo>
                  <a:pt x="4872" y="4662"/>
                </a:moveTo>
                <a:lnTo>
                  <a:pt x="4872" y="5098"/>
                </a:lnTo>
                <a:lnTo>
                  <a:pt x="5383" y="5098"/>
                </a:lnTo>
                <a:lnTo>
                  <a:pt x="5383" y="4662"/>
                </a:lnTo>
                <a:lnTo>
                  <a:pt x="4872" y="4662"/>
                </a:lnTo>
                <a:close/>
                <a:moveTo>
                  <a:pt x="4330" y="4662"/>
                </a:moveTo>
                <a:lnTo>
                  <a:pt x="4330" y="5098"/>
                </a:lnTo>
                <a:lnTo>
                  <a:pt x="4841" y="5098"/>
                </a:lnTo>
                <a:lnTo>
                  <a:pt x="4841" y="4662"/>
                </a:lnTo>
                <a:lnTo>
                  <a:pt x="4330" y="4662"/>
                </a:lnTo>
                <a:close/>
                <a:moveTo>
                  <a:pt x="3789" y="4662"/>
                </a:moveTo>
                <a:lnTo>
                  <a:pt x="3789" y="5098"/>
                </a:lnTo>
                <a:lnTo>
                  <a:pt x="4300" y="5098"/>
                </a:lnTo>
                <a:lnTo>
                  <a:pt x="4300" y="4662"/>
                </a:lnTo>
                <a:lnTo>
                  <a:pt x="3789" y="4662"/>
                </a:lnTo>
                <a:close/>
                <a:moveTo>
                  <a:pt x="3247" y="4662"/>
                </a:moveTo>
                <a:lnTo>
                  <a:pt x="3247" y="5098"/>
                </a:lnTo>
                <a:lnTo>
                  <a:pt x="3758" y="5098"/>
                </a:lnTo>
                <a:lnTo>
                  <a:pt x="3758" y="4662"/>
                </a:lnTo>
                <a:lnTo>
                  <a:pt x="3247" y="4662"/>
                </a:lnTo>
                <a:close/>
                <a:moveTo>
                  <a:pt x="2705" y="4662"/>
                </a:moveTo>
                <a:lnTo>
                  <a:pt x="2705" y="5098"/>
                </a:lnTo>
                <a:lnTo>
                  <a:pt x="3216" y="5098"/>
                </a:lnTo>
                <a:lnTo>
                  <a:pt x="3216" y="4662"/>
                </a:lnTo>
                <a:lnTo>
                  <a:pt x="2705" y="4662"/>
                </a:lnTo>
                <a:close/>
                <a:moveTo>
                  <a:pt x="2164" y="4662"/>
                </a:moveTo>
                <a:lnTo>
                  <a:pt x="2164" y="5098"/>
                </a:lnTo>
                <a:lnTo>
                  <a:pt x="2675" y="5098"/>
                </a:lnTo>
                <a:lnTo>
                  <a:pt x="2675" y="4662"/>
                </a:lnTo>
                <a:lnTo>
                  <a:pt x="2164" y="4662"/>
                </a:lnTo>
                <a:close/>
                <a:moveTo>
                  <a:pt x="1622" y="4662"/>
                </a:moveTo>
                <a:lnTo>
                  <a:pt x="1622" y="5098"/>
                </a:lnTo>
                <a:lnTo>
                  <a:pt x="2133" y="5098"/>
                </a:lnTo>
                <a:lnTo>
                  <a:pt x="2133" y="4662"/>
                </a:lnTo>
                <a:lnTo>
                  <a:pt x="1622" y="4662"/>
                </a:lnTo>
                <a:close/>
                <a:moveTo>
                  <a:pt x="1080" y="4662"/>
                </a:moveTo>
                <a:lnTo>
                  <a:pt x="1080" y="5098"/>
                </a:lnTo>
                <a:lnTo>
                  <a:pt x="1591" y="5098"/>
                </a:lnTo>
                <a:lnTo>
                  <a:pt x="1591" y="4662"/>
                </a:lnTo>
                <a:lnTo>
                  <a:pt x="1080" y="4662"/>
                </a:lnTo>
                <a:close/>
                <a:moveTo>
                  <a:pt x="539" y="4662"/>
                </a:moveTo>
                <a:lnTo>
                  <a:pt x="539" y="5098"/>
                </a:lnTo>
                <a:lnTo>
                  <a:pt x="1049" y="5098"/>
                </a:lnTo>
                <a:lnTo>
                  <a:pt x="1049" y="4662"/>
                </a:lnTo>
                <a:lnTo>
                  <a:pt x="539" y="4662"/>
                </a:lnTo>
                <a:close/>
                <a:moveTo>
                  <a:pt x="31" y="4662"/>
                </a:moveTo>
                <a:lnTo>
                  <a:pt x="31" y="5098"/>
                </a:lnTo>
                <a:lnTo>
                  <a:pt x="508" y="5098"/>
                </a:lnTo>
                <a:lnTo>
                  <a:pt x="508" y="4662"/>
                </a:lnTo>
                <a:lnTo>
                  <a:pt x="31" y="4662"/>
                </a:lnTo>
                <a:close/>
                <a:moveTo>
                  <a:pt x="14622" y="4199"/>
                </a:moveTo>
                <a:lnTo>
                  <a:pt x="14622" y="4634"/>
                </a:lnTo>
                <a:lnTo>
                  <a:pt x="15133" y="4634"/>
                </a:lnTo>
                <a:lnTo>
                  <a:pt x="15133" y="4199"/>
                </a:lnTo>
                <a:lnTo>
                  <a:pt x="14622" y="4199"/>
                </a:lnTo>
                <a:close/>
                <a:moveTo>
                  <a:pt x="14081" y="4199"/>
                </a:moveTo>
                <a:lnTo>
                  <a:pt x="14081" y="4634"/>
                </a:lnTo>
                <a:lnTo>
                  <a:pt x="14592" y="4634"/>
                </a:lnTo>
                <a:lnTo>
                  <a:pt x="14592" y="4199"/>
                </a:lnTo>
                <a:lnTo>
                  <a:pt x="14081" y="4199"/>
                </a:lnTo>
                <a:close/>
                <a:moveTo>
                  <a:pt x="13539" y="4199"/>
                </a:moveTo>
                <a:lnTo>
                  <a:pt x="13539" y="4634"/>
                </a:lnTo>
                <a:lnTo>
                  <a:pt x="14050" y="4634"/>
                </a:lnTo>
                <a:lnTo>
                  <a:pt x="14050" y="4199"/>
                </a:lnTo>
                <a:lnTo>
                  <a:pt x="13539" y="4199"/>
                </a:lnTo>
                <a:close/>
                <a:moveTo>
                  <a:pt x="12997" y="4199"/>
                </a:moveTo>
                <a:lnTo>
                  <a:pt x="12997" y="4634"/>
                </a:lnTo>
                <a:lnTo>
                  <a:pt x="13508" y="4634"/>
                </a:lnTo>
                <a:lnTo>
                  <a:pt x="13508" y="4199"/>
                </a:lnTo>
                <a:lnTo>
                  <a:pt x="12997" y="4199"/>
                </a:lnTo>
                <a:close/>
                <a:moveTo>
                  <a:pt x="12456" y="4199"/>
                </a:moveTo>
                <a:lnTo>
                  <a:pt x="12456" y="4634"/>
                </a:lnTo>
                <a:lnTo>
                  <a:pt x="12967" y="4634"/>
                </a:lnTo>
                <a:lnTo>
                  <a:pt x="12967" y="4199"/>
                </a:lnTo>
                <a:lnTo>
                  <a:pt x="12456" y="4199"/>
                </a:lnTo>
                <a:close/>
                <a:moveTo>
                  <a:pt x="11914" y="4199"/>
                </a:moveTo>
                <a:lnTo>
                  <a:pt x="11914" y="4634"/>
                </a:lnTo>
                <a:lnTo>
                  <a:pt x="12425" y="4634"/>
                </a:lnTo>
                <a:lnTo>
                  <a:pt x="12425" y="4199"/>
                </a:lnTo>
                <a:lnTo>
                  <a:pt x="11914" y="4199"/>
                </a:lnTo>
                <a:close/>
                <a:moveTo>
                  <a:pt x="11372" y="4199"/>
                </a:moveTo>
                <a:lnTo>
                  <a:pt x="11372" y="4634"/>
                </a:lnTo>
                <a:lnTo>
                  <a:pt x="11883" y="4634"/>
                </a:lnTo>
                <a:lnTo>
                  <a:pt x="11883" y="4199"/>
                </a:lnTo>
                <a:lnTo>
                  <a:pt x="11372" y="4199"/>
                </a:lnTo>
                <a:close/>
                <a:moveTo>
                  <a:pt x="10831" y="4199"/>
                </a:moveTo>
                <a:lnTo>
                  <a:pt x="10831" y="4634"/>
                </a:lnTo>
                <a:lnTo>
                  <a:pt x="11341" y="4634"/>
                </a:lnTo>
                <a:lnTo>
                  <a:pt x="11341" y="4199"/>
                </a:lnTo>
                <a:lnTo>
                  <a:pt x="10831" y="4199"/>
                </a:lnTo>
                <a:close/>
                <a:moveTo>
                  <a:pt x="10289" y="4199"/>
                </a:moveTo>
                <a:lnTo>
                  <a:pt x="10289" y="4634"/>
                </a:lnTo>
                <a:lnTo>
                  <a:pt x="10800" y="4634"/>
                </a:lnTo>
                <a:lnTo>
                  <a:pt x="10800" y="4199"/>
                </a:lnTo>
                <a:lnTo>
                  <a:pt x="10289" y="4199"/>
                </a:lnTo>
                <a:close/>
                <a:moveTo>
                  <a:pt x="9747" y="4199"/>
                </a:moveTo>
                <a:lnTo>
                  <a:pt x="9747" y="4634"/>
                </a:lnTo>
                <a:lnTo>
                  <a:pt x="10258" y="4634"/>
                </a:lnTo>
                <a:lnTo>
                  <a:pt x="10258" y="4199"/>
                </a:lnTo>
                <a:lnTo>
                  <a:pt x="9747" y="4199"/>
                </a:lnTo>
                <a:close/>
                <a:moveTo>
                  <a:pt x="9206" y="4199"/>
                </a:moveTo>
                <a:lnTo>
                  <a:pt x="9206" y="4634"/>
                </a:lnTo>
                <a:lnTo>
                  <a:pt x="9716" y="4634"/>
                </a:lnTo>
                <a:lnTo>
                  <a:pt x="9716" y="4199"/>
                </a:lnTo>
                <a:lnTo>
                  <a:pt x="9206" y="4199"/>
                </a:lnTo>
                <a:close/>
                <a:moveTo>
                  <a:pt x="8664" y="4199"/>
                </a:moveTo>
                <a:lnTo>
                  <a:pt x="8664" y="4634"/>
                </a:lnTo>
                <a:lnTo>
                  <a:pt x="9175" y="4634"/>
                </a:lnTo>
                <a:lnTo>
                  <a:pt x="9175" y="4199"/>
                </a:lnTo>
                <a:lnTo>
                  <a:pt x="8664" y="4199"/>
                </a:lnTo>
                <a:close/>
                <a:moveTo>
                  <a:pt x="8122" y="4199"/>
                </a:moveTo>
                <a:lnTo>
                  <a:pt x="8122" y="4634"/>
                </a:lnTo>
                <a:lnTo>
                  <a:pt x="8633" y="4634"/>
                </a:lnTo>
                <a:lnTo>
                  <a:pt x="8633" y="4199"/>
                </a:lnTo>
                <a:lnTo>
                  <a:pt x="8122" y="4199"/>
                </a:lnTo>
                <a:close/>
                <a:moveTo>
                  <a:pt x="7581" y="4199"/>
                </a:moveTo>
                <a:lnTo>
                  <a:pt x="7581" y="4634"/>
                </a:lnTo>
                <a:lnTo>
                  <a:pt x="8091" y="4634"/>
                </a:lnTo>
                <a:lnTo>
                  <a:pt x="8091" y="4199"/>
                </a:lnTo>
                <a:lnTo>
                  <a:pt x="7581" y="4199"/>
                </a:lnTo>
                <a:close/>
                <a:moveTo>
                  <a:pt x="7039" y="4199"/>
                </a:moveTo>
                <a:lnTo>
                  <a:pt x="7039" y="4634"/>
                </a:lnTo>
                <a:lnTo>
                  <a:pt x="7550" y="4634"/>
                </a:lnTo>
                <a:lnTo>
                  <a:pt x="7550" y="4199"/>
                </a:lnTo>
                <a:lnTo>
                  <a:pt x="7039" y="4199"/>
                </a:lnTo>
                <a:close/>
                <a:moveTo>
                  <a:pt x="6497" y="4199"/>
                </a:moveTo>
                <a:lnTo>
                  <a:pt x="6497" y="4634"/>
                </a:lnTo>
                <a:lnTo>
                  <a:pt x="7008" y="4634"/>
                </a:lnTo>
                <a:lnTo>
                  <a:pt x="7008" y="4199"/>
                </a:lnTo>
                <a:lnTo>
                  <a:pt x="6497" y="4199"/>
                </a:lnTo>
                <a:close/>
                <a:moveTo>
                  <a:pt x="5955" y="4199"/>
                </a:moveTo>
                <a:lnTo>
                  <a:pt x="5955" y="4634"/>
                </a:lnTo>
                <a:lnTo>
                  <a:pt x="6466" y="4634"/>
                </a:lnTo>
                <a:lnTo>
                  <a:pt x="6466" y="4199"/>
                </a:lnTo>
                <a:lnTo>
                  <a:pt x="5955" y="4199"/>
                </a:lnTo>
                <a:close/>
                <a:moveTo>
                  <a:pt x="5414" y="4199"/>
                </a:moveTo>
                <a:lnTo>
                  <a:pt x="5414" y="4634"/>
                </a:lnTo>
                <a:lnTo>
                  <a:pt x="5925" y="4634"/>
                </a:lnTo>
                <a:lnTo>
                  <a:pt x="5925" y="4199"/>
                </a:lnTo>
                <a:lnTo>
                  <a:pt x="5414" y="4199"/>
                </a:lnTo>
                <a:close/>
                <a:moveTo>
                  <a:pt x="4872" y="4199"/>
                </a:moveTo>
                <a:lnTo>
                  <a:pt x="4872" y="4634"/>
                </a:lnTo>
                <a:lnTo>
                  <a:pt x="5383" y="4634"/>
                </a:lnTo>
                <a:lnTo>
                  <a:pt x="5383" y="4199"/>
                </a:lnTo>
                <a:lnTo>
                  <a:pt x="4872" y="4199"/>
                </a:lnTo>
                <a:close/>
                <a:moveTo>
                  <a:pt x="4330" y="4199"/>
                </a:moveTo>
                <a:lnTo>
                  <a:pt x="4330" y="4634"/>
                </a:lnTo>
                <a:lnTo>
                  <a:pt x="4841" y="4634"/>
                </a:lnTo>
                <a:lnTo>
                  <a:pt x="4841" y="4199"/>
                </a:lnTo>
                <a:lnTo>
                  <a:pt x="4330" y="4199"/>
                </a:lnTo>
                <a:close/>
                <a:moveTo>
                  <a:pt x="3789" y="4199"/>
                </a:moveTo>
                <a:lnTo>
                  <a:pt x="3789" y="4634"/>
                </a:lnTo>
                <a:lnTo>
                  <a:pt x="4300" y="4634"/>
                </a:lnTo>
                <a:lnTo>
                  <a:pt x="4300" y="4199"/>
                </a:lnTo>
                <a:lnTo>
                  <a:pt x="3789" y="4199"/>
                </a:lnTo>
                <a:close/>
                <a:moveTo>
                  <a:pt x="3247" y="4199"/>
                </a:moveTo>
                <a:lnTo>
                  <a:pt x="3247" y="4634"/>
                </a:lnTo>
                <a:lnTo>
                  <a:pt x="3758" y="4634"/>
                </a:lnTo>
                <a:lnTo>
                  <a:pt x="3758" y="4199"/>
                </a:lnTo>
                <a:lnTo>
                  <a:pt x="3247" y="4199"/>
                </a:lnTo>
                <a:close/>
                <a:moveTo>
                  <a:pt x="2705" y="4199"/>
                </a:moveTo>
                <a:lnTo>
                  <a:pt x="2705" y="4634"/>
                </a:lnTo>
                <a:lnTo>
                  <a:pt x="3216" y="4634"/>
                </a:lnTo>
                <a:lnTo>
                  <a:pt x="3216" y="4199"/>
                </a:lnTo>
                <a:lnTo>
                  <a:pt x="2705" y="4199"/>
                </a:lnTo>
                <a:close/>
                <a:moveTo>
                  <a:pt x="2164" y="4199"/>
                </a:moveTo>
                <a:lnTo>
                  <a:pt x="2164" y="4634"/>
                </a:lnTo>
                <a:lnTo>
                  <a:pt x="2675" y="4634"/>
                </a:lnTo>
                <a:lnTo>
                  <a:pt x="2675" y="4199"/>
                </a:lnTo>
                <a:lnTo>
                  <a:pt x="2164" y="4199"/>
                </a:lnTo>
                <a:close/>
                <a:moveTo>
                  <a:pt x="1622" y="4199"/>
                </a:moveTo>
                <a:lnTo>
                  <a:pt x="1622" y="4634"/>
                </a:lnTo>
                <a:lnTo>
                  <a:pt x="2133" y="4634"/>
                </a:lnTo>
                <a:lnTo>
                  <a:pt x="2133" y="4199"/>
                </a:lnTo>
                <a:lnTo>
                  <a:pt x="1622" y="4199"/>
                </a:lnTo>
                <a:close/>
                <a:moveTo>
                  <a:pt x="1080" y="4199"/>
                </a:moveTo>
                <a:lnTo>
                  <a:pt x="1080" y="4634"/>
                </a:lnTo>
                <a:lnTo>
                  <a:pt x="1591" y="4634"/>
                </a:lnTo>
                <a:lnTo>
                  <a:pt x="1591" y="4199"/>
                </a:lnTo>
                <a:lnTo>
                  <a:pt x="1080" y="4199"/>
                </a:lnTo>
                <a:close/>
                <a:moveTo>
                  <a:pt x="539" y="4199"/>
                </a:moveTo>
                <a:lnTo>
                  <a:pt x="539" y="4634"/>
                </a:lnTo>
                <a:lnTo>
                  <a:pt x="1049" y="4634"/>
                </a:lnTo>
                <a:lnTo>
                  <a:pt x="1049" y="4199"/>
                </a:lnTo>
                <a:lnTo>
                  <a:pt x="539" y="4199"/>
                </a:lnTo>
                <a:close/>
                <a:moveTo>
                  <a:pt x="31" y="4199"/>
                </a:moveTo>
                <a:lnTo>
                  <a:pt x="31" y="4634"/>
                </a:lnTo>
                <a:lnTo>
                  <a:pt x="508" y="4634"/>
                </a:lnTo>
                <a:lnTo>
                  <a:pt x="508" y="4199"/>
                </a:lnTo>
                <a:lnTo>
                  <a:pt x="31" y="4199"/>
                </a:lnTo>
                <a:close/>
                <a:moveTo>
                  <a:pt x="14622" y="3735"/>
                </a:moveTo>
                <a:lnTo>
                  <a:pt x="14622" y="4170"/>
                </a:lnTo>
                <a:lnTo>
                  <a:pt x="15133" y="4170"/>
                </a:lnTo>
                <a:lnTo>
                  <a:pt x="15133" y="3735"/>
                </a:lnTo>
                <a:lnTo>
                  <a:pt x="14622" y="3735"/>
                </a:lnTo>
                <a:close/>
                <a:moveTo>
                  <a:pt x="14081" y="3735"/>
                </a:moveTo>
                <a:lnTo>
                  <a:pt x="14081" y="4170"/>
                </a:lnTo>
                <a:lnTo>
                  <a:pt x="14592" y="4170"/>
                </a:lnTo>
                <a:lnTo>
                  <a:pt x="14592" y="3735"/>
                </a:lnTo>
                <a:lnTo>
                  <a:pt x="14081" y="3735"/>
                </a:lnTo>
                <a:close/>
                <a:moveTo>
                  <a:pt x="13539" y="3735"/>
                </a:moveTo>
                <a:lnTo>
                  <a:pt x="13539" y="4170"/>
                </a:lnTo>
                <a:lnTo>
                  <a:pt x="14050" y="4170"/>
                </a:lnTo>
                <a:lnTo>
                  <a:pt x="14050" y="3735"/>
                </a:lnTo>
                <a:lnTo>
                  <a:pt x="13539" y="3735"/>
                </a:lnTo>
                <a:close/>
                <a:moveTo>
                  <a:pt x="12997" y="3735"/>
                </a:moveTo>
                <a:lnTo>
                  <a:pt x="12997" y="4170"/>
                </a:lnTo>
                <a:lnTo>
                  <a:pt x="13508" y="4170"/>
                </a:lnTo>
                <a:lnTo>
                  <a:pt x="13508" y="3735"/>
                </a:lnTo>
                <a:lnTo>
                  <a:pt x="12997" y="3735"/>
                </a:lnTo>
                <a:close/>
                <a:moveTo>
                  <a:pt x="12456" y="3735"/>
                </a:moveTo>
                <a:lnTo>
                  <a:pt x="12456" y="4170"/>
                </a:lnTo>
                <a:lnTo>
                  <a:pt x="12967" y="4170"/>
                </a:lnTo>
                <a:lnTo>
                  <a:pt x="12967" y="3735"/>
                </a:lnTo>
                <a:lnTo>
                  <a:pt x="12456" y="3735"/>
                </a:lnTo>
                <a:close/>
                <a:moveTo>
                  <a:pt x="11914" y="3735"/>
                </a:moveTo>
                <a:lnTo>
                  <a:pt x="11914" y="4170"/>
                </a:lnTo>
                <a:lnTo>
                  <a:pt x="12425" y="4170"/>
                </a:lnTo>
                <a:lnTo>
                  <a:pt x="12425" y="3735"/>
                </a:lnTo>
                <a:lnTo>
                  <a:pt x="11914" y="3735"/>
                </a:lnTo>
                <a:close/>
                <a:moveTo>
                  <a:pt x="11372" y="3735"/>
                </a:moveTo>
                <a:lnTo>
                  <a:pt x="11372" y="4170"/>
                </a:lnTo>
                <a:lnTo>
                  <a:pt x="11883" y="4170"/>
                </a:lnTo>
                <a:lnTo>
                  <a:pt x="11883" y="3735"/>
                </a:lnTo>
                <a:lnTo>
                  <a:pt x="11372" y="3735"/>
                </a:lnTo>
                <a:close/>
                <a:moveTo>
                  <a:pt x="10831" y="3735"/>
                </a:moveTo>
                <a:lnTo>
                  <a:pt x="10831" y="4170"/>
                </a:lnTo>
                <a:lnTo>
                  <a:pt x="11341" y="4170"/>
                </a:lnTo>
                <a:lnTo>
                  <a:pt x="11341" y="3735"/>
                </a:lnTo>
                <a:lnTo>
                  <a:pt x="10831" y="3735"/>
                </a:lnTo>
                <a:close/>
                <a:moveTo>
                  <a:pt x="10289" y="3735"/>
                </a:moveTo>
                <a:lnTo>
                  <a:pt x="10289" y="4170"/>
                </a:lnTo>
                <a:lnTo>
                  <a:pt x="10800" y="4170"/>
                </a:lnTo>
                <a:lnTo>
                  <a:pt x="10800" y="3735"/>
                </a:lnTo>
                <a:lnTo>
                  <a:pt x="10289" y="3735"/>
                </a:lnTo>
                <a:close/>
                <a:moveTo>
                  <a:pt x="9747" y="3735"/>
                </a:moveTo>
                <a:lnTo>
                  <a:pt x="9747" y="4170"/>
                </a:lnTo>
                <a:lnTo>
                  <a:pt x="10258" y="4170"/>
                </a:lnTo>
                <a:lnTo>
                  <a:pt x="10258" y="3735"/>
                </a:lnTo>
                <a:lnTo>
                  <a:pt x="9747" y="3735"/>
                </a:lnTo>
                <a:close/>
                <a:moveTo>
                  <a:pt x="9206" y="3735"/>
                </a:moveTo>
                <a:lnTo>
                  <a:pt x="9206" y="4170"/>
                </a:lnTo>
                <a:lnTo>
                  <a:pt x="9716" y="4170"/>
                </a:lnTo>
                <a:lnTo>
                  <a:pt x="9716" y="3735"/>
                </a:lnTo>
                <a:lnTo>
                  <a:pt x="9206" y="3735"/>
                </a:lnTo>
                <a:close/>
                <a:moveTo>
                  <a:pt x="8664" y="3735"/>
                </a:moveTo>
                <a:lnTo>
                  <a:pt x="8664" y="4170"/>
                </a:lnTo>
                <a:lnTo>
                  <a:pt x="9175" y="4170"/>
                </a:lnTo>
                <a:lnTo>
                  <a:pt x="9175" y="3735"/>
                </a:lnTo>
                <a:lnTo>
                  <a:pt x="8664" y="3735"/>
                </a:lnTo>
                <a:close/>
                <a:moveTo>
                  <a:pt x="8122" y="3735"/>
                </a:moveTo>
                <a:lnTo>
                  <a:pt x="8122" y="4170"/>
                </a:lnTo>
                <a:lnTo>
                  <a:pt x="8633" y="4170"/>
                </a:lnTo>
                <a:lnTo>
                  <a:pt x="8633" y="3735"/>
                </a:lnTo>
                <a:lnTo>
                  <a:pt x="8122" y="3735"/>
                </a:lnTo>
                <a:close/>
                <a:moveTo>
                  <a:pt x="7581" y="3735"/>
                </a:moveTo>
                <a:lnTo>
                  <a:pt x="7581" y="4170"/>
                </a:lnTo>
                <a:lnTo>
                  <a:pt x="8091" y="4170"/>
                </a:lnTo>
                <a:lnTo>
                  <a:pt x="8091" y="3735"/>
                </a:lnTo>
                <a:lnTo>
                  <a:pt x="7581" y="3735"/>
                </a:lnTo>
                <a:close/>
                <a:moveTo>
                  <a:pt x="7039" y="3735"/>
                </a:moveTo>
                <a:lnTo>
                  <a:pt x="7039" y="4170"/>
                </a:lnTo>
                <a:lnTo>
                  <a:pt x="7550" y="4170"/>
                </a:lnTo>
                <a:lnTo>
                  <a:pt x="7550" y="3735"/>
                </a:lnTo>
                <a:lnTo>
                  <a:pt x="7039" y="3735"/>
                </a:lnTo>
                <a:close/>
                <a:moveTo>
                  <a:pt x="6497" y="3735"/>
                </a:moveTo>
                <a:lnTo>
                  <a:pt x="6497" y="4170"/>
                </a:lnTo>
                <a:lnTo>
                  <a:pt x="7008" y="4170"/>
                </a:lnTo>
                <a:lnTo>
                  <a:pt x="7008" y="3735"/>
                </a:lnTo>
                <a:lnTo>
                  <a:pt x="6497" y="3735"/>
                </a:lnTo>
                <a:close/>
                <a:moveTo>
                  <a:pt x="5955" y="3735"/>
                </a:moveTo>
                <a:lnTo>
                  <a:pt x="5955" y="4170"/>
                </a:lnTo>
                <a:lnTo>
                  <a:pt x="6466" y="4170"/>
                </a:lnTo>
                <a:lnTo>
                  <a:pt x="6466" y="3735"/>
                </a:lnTo>
                <a:lnTo>
                  <a:pt x="5955" y="3735"/>
                </a:lnTo>
                <a:close/>
                <a:moveTo>
                  <a:pt x="5414" y="3735"/>
                </a:moveTo>
                <a:lnTo>
                  <a:pt x="5414" y="4170"/>
                </a:lnTo>
                <a:lnTo>
                  <a:pt x="5925" y="4170"/>
                </a:lnTo>
                <a:lnTo>
                  <a:pt x="5925" y="3735"/>
                </a:lnTo>
                <a:lnTo>
                  <a:pt x="5414" y="3735"/>
                </a:lnTo>
                <a:close/>
                <a:moveTo>
                  <a:pt x="4872" y="3735"/>
                </a:moveTo>
                <a:lnTo>
                  <a:pt x="4872" y="4170"/>
                </a:lnTo>
                <a:lnTo>
                  <a:pt x="5383" y="4170"/>
                </a:lnTo>
                <a:lnTo>
                  <a:pt x="5383" y="3735"/>
                </a:lnTo>
                <a:lnTo>
                  <a:pt x="4872" y="3735"/>
                </a:lnTo>
                <a:close/>
                <a:moveTo>
                  <a:pt x="4330" y="3735"/>
                </a:moveTo>
                <a:lnTo>
                  <a:pt x="4330" y="4170"/>
                </a:lnTo>
                <a:lnTo>
                  <a:pt x="4841" y="4170"/>
                </a:lnTo>
                <a:lnTo>
                  <a:pt x="4841" y="3735"/>
                </a:lnTo>
                <a:lnTo>
                  <a:pt x="4330" y="3735"/>
                </a:lnTo>
                <a:close/>
                <a:moveTo>
                  <a:pt x="3789" y="3735"/>
                </a:moveTo>
                <a:lnTo>
                  <a:pt x="3789" y="4170"/>
                </a:lnTo>
                <a:lnTo>
                  <a:pt x="4300" y="4170"/>
                </a:lnTo>
                <a:lnTo>
                  <a:pt x="4300" y="3735"/>
                </a:lnTo>
                <a:lnTo>
                  <a:pt x="3789" y="3735"/>
                </a:lnTo>
                <a:close/>
                <a:moveTo>
                  <a:pt x="3247" y="3735"/>
                </a:moveTo>
                <a:lnTo>
                  <a:pt x="3247" y="4170"/>
                </a:lnTo>
                <a:lnTo>
                  <a:pt x="3758" y="4170"/>
                </a:lnTo>
                <a:lnTo>
                  <a:pt x="3758" y="3735"/>
                </a:lnTo>
                <a:lnTo>
                  <a:pt x="3247" y="3735"/>
                </a:lnTo>
                <a:close/>
                <a:moveTo>
                  <a:pt x="2705" y="3735"/>
                </a:moveTo>
                <a:lnTo>
                  <a:pt x="2705" y="4170"/>
                </a:lnTo>
                <a:lnTo>
                  <a:pt x="3216" y="4170"/>
                </a:lnTo>
                <a:lnTo>
                  <a:pt x="3216" y="3735"/>
                </a:lnTo>
                <a:lnTo>
                  <a:pt x="2705" y="3735"/>
                </a:lnTo>
                <a:close/>
                <a:moveTo>
                  <a:pt x="2164" y="3735"/>
                </a:moveTo>
                <a:lnTo>
                  <a:pt x="2164" y="4170"/>
                </a:lnTo>
                <a:lnTo>
                  <a:pt x="2675" y="4170"/>
                </a:lnTo>
                <a:lnTo>
                  <a:pt x="2675" y="3735"/>
                </a:lnTo>
                <a:lnTo>
                  <a:pt x="2164" y="3735"/>
                </a:lnTo>
                <a:close/>
                <a:moveTo>
                  <a:pt x="1622" y="3735"/>
                </a:moveTo>
                <a:lnTo>
                  <a:pt x="1622" y="4170"/>
                </a:lnTo>
                <a:lnTo>
                  <a:pt x="2133" y="4170"/>
                </a:lnTo>
                <a:lnTo>
                  <a:pt x="2133" y="3735"/>
                </a:lnTo>
                <a:lnTo>
                  <a:pt x="1622" y="3735"/>
                </a:lnTo>
                <a:close/>
                <a:moveTo>
                  <a:pt x="1080" y="3735"/>
                </a:moveTo>
                <a:lnTo>
                  <a:pt x="1080" y="4170"/>
                </a:lnTo>
                <a:lnTo>
                  <a:pt x="1591" y="4170"/>
                </a:lnTo>
                <a:lnTo>
                  <a:pt x="1591" y="3735"/>
                </a:lnTo>
                <a:lnTo>
                  <a:pt x="1080" y="3735"/>
                </a:lnTo>
                <a:close/>
                <a:moveTo>
                  <a:pt x="539" y="3735"/>
                </a:moveTo>
                <a:lnTo>
                  <a:pt x="539" y="4170"/>
                </a:lnTo>
                <a:lnTo>
                  <a:pt x="1049" y="4170"/>
                </a:lnTo>
                <a:lnTo>
                  <a:pt x="1049" y="3735"/>
                </a:lnTo>
                <a:lnTo>
                  <a:pt x="539" y="3735"/>
                </a:lnTo>
                <a:close/>
                <a:moveTo>
                  <a:pt x="31" y="3735"/>
                </a:moveTo>
                <a:lnTo>
                  <a:pt x="31" y="4170"/>
                </a:lnTo>
                <a:lnTo>
                  <a:pt x="508" y="4170"/>
                </a:lnTo>
                <a:lnTo>
                  <a:pt x="508" y="3735"/>
                </a:lnTo>
                <a:lnTo>
                  <a:pt x="31" y="3735"/>
                </a:lnTo>
                <a:close/>
                <a:moveTo>
                  <a:pt x="14622" y="3271"/>
                </a:moveTo>
                <a:lnTo>
                  <a:pt x="14622" y="3706"/>
                </a:lnTo>
                <a:lnTo>
                  <a:pt x="15133" y="3706"/>
                </a:lnTo>
                <a:lnTo>
                  <a:pt x="15133" y="3271"/>
                </a:lnTo>
                <a:lnTo>
                  <a:pt x="14622" y="3271"/>
                </a:lnTo>
                <a:close/>
                <a:moveTo>
                  <a:pt x="14081" y="3271"/>
                </a:moveTo>
                <a:lnTo>
                  <a:pt x="14081" y="3706"/>
                </a:lnTo>
                <a:lnTo>
                  <a:pt x="14592" y="3706"/>
                </a:lnTo>
                <a:lnTo>
                  <a:pt x="14592" y="3271"/>
                </a:lnTo>
                <a:lnTo>
                  <a:pt x="14081" y="3271"/>
                </a:lnTo>
                <a:close/>
                <a:moveTo>
                  <a:pt x="13539" y="3271"/>
                </a:moveTo>
                <a:lnTo>
                  <a:pt x="13539" y="3706"/>
                </a:lnTo>
                <a:lnTo>
                  <a:pt x="14050" y="3706"/>
                </a:lnTo>
                <a:lnTo>
                  <a:pt x="14050" y="3271"/>
                </a:lnTo>
                <a:lnTo>
                  <a:pt x="13539" y="3271"/>
                </a:lnTo>
                <a:close/>
                <a:moveTo>
                  <a:pt x="12997" y="3271"/>
                </a:moveTo>
                <a:lnTo>
                  <a:pt x="12997" y="3706"/>
                </a:lnTo>
                <a:lnTo>
                  <a:pt x="13508" y="3706"/>
                </a:lnTo>
                <a:lnTo>
                  <a:pt x="13508" y="3271"/>
                </a:lnTo>
                <a:lnTo>
                  <a:pt x="12997" y="3271"/>
                </a:lnTo>
                <a:close/>
                <a:moveTo>
                  <a:pt x="12456" y="3271"/>
                </a:moveTo>
                <a:lnTo>
                  <a:pt x="12456" y="3706"/>
                </a:lnTo>
                <a:lnTo>
                  <a:pt x="12967" y="3706"/>
                </a:lnTo>
                <a:lnTo>
                  <a:pt x="12967" y="3271"/>
                </a:lnTo>
                <a:lnTo>
                  <a:pt x="12456" y="3271"/>
                </a:lnTo>
                <a:close/>
                <a:moveTo>
                  <a:pt x="11914" y="3271"/>
                </a:moveTo>
                <a:lnTo>
                  <a:pt x="11914" y="3706"/>
                </a:lnTo>
                <a:lnTo>
                  <a:pt x="12425" y="3706"/>
                </a:lnTo>
                <a:lnTo>
                  <a:pt x="12425" y="3271"/>
                </a:lnTo>
                <a:lnTo>
                  <a:pt x="11914" y="3271"/>
                </a:lnTo>
                <a:close/>
                <a:moveTo>
                  <a:pt x="11372" y="3271"/>
                </a:moveTo>
                <a:lnTo>
                  <a:pt x="11372" y="3706"/>
                </a:lnTo>
                <a:lnTo>
                  <a:pt x="11883" y="3706"/>
                </a:lnTo>
                <a:lnTo>
                  <a:pt x="11883" y="3271"/>
                </a:lnTo>
                <a:lnTo>
                  <a:pt x="11372" y="3271"/>
                </a:lnTo>
                <a:close/>
                <a:moveTo>
                  <a:pt x="10831" y="3271"/>
                </a:moveTo>
                <a:lnTo>
                  <a:pt x="10831" y="3706"/>
                </a:lnTo>
                <a:lnTo>
                  <a:pt x="11341" y="3706"/>
                </a:lnTo>
                <a:lnTo>
                  <a:pt x="11341" y="3271"/>
                </a:lnTo>
                <a:lnTo>
                  <a:pt x="10831" y="3271"/>
                </a:lnTo>
                <a:close/>
                <a:moveTo>
                  <a:pt x="10289" y="3271"/>
                </a:moveTo>
                <a:lnTo>
                  <a:pt x="10289" y="3706"/>
                </a:lnTo>
                <a:lnTo>
                  <a:pt x="10800" y="3706"/>
                </a:lnTo>
                <a:lnTo>
                  <a:pt x="10800" y="3271"/>
                </a:lnTo>
                <a:lnTo>
                  <a:pt x="10289" y="3271"/>
                </a:lnTo>
                <a:close/>
                <a:moveTo>
                  <a:pt x="9747" y="3271"/>
                </a:moveTo>
                <a:lnTo>
                  <a:pt x="9747" y="3706"/>
                </a:lnTo>
                <a:lnTo>
                  <a:pt x="10258" y="3706"/>
                </a:lnTo>
                <a:lnTo>
                  <a:pt x="10258" y="3271"/>
                </a:lnTo>
                <a:lnTo>
                  <a:pt x="9747" y="3271"/>
                </a:lnTo>
                <a:close/>
                <a:moveTo>
                  <a:pt x="9206" y="3271"/>
                </a:moveTo>
                <a:lnTo>
                  <a:pt x="9206" y="3706"/>
                </a:lnTo>
                <a:lnTo>
                  <a:pt x="9716" y="3706"/>
                </a:lnTo>
                <a:lnTo>
                  <a:pt x="9716" y="3271"/>
                </a:lnTo>
                <a:lnTo>
                  <a:pt x="9206" y="3271"/>
                </a:lnTo>
                <a:close/>
                <a:moveTo>
                  <a:pt x="8664" y="3271"/>
                </a:moveTo>
                <a:lnTo>
                  <a:pt x="8664" y="3706"/>
                </a:lnTo>
                <a:lnTo>
                  <a:pt x="9175" y="3706"/>
                </a:lnTo>
                <a:lnTo>
                  <a:pt x="9175" y="3271"/>
                </a:lnTo>
                <a:lnTo>
                  <a:pt x="8664" y="3271"/>
                </a:lnTo>
                <a:close/>
                <a:moveTo>
                  <a:pt x="8122" y="3271"/>
                </a:moveTo>
                <a:lnTo>
                  <a:pt x="8122" y="3706"/>
                </a:lnTo>
                <a:lnTo>
                  <a:pt x="8633" y="3706"/>
                </a:lnTo>
                <a:lnTo>
                  <a:pt x="8633" y="3271"/>
                </a:lnTo>
                <a:lnTo>
                  <a:pt x="8122" y="3271"/>
                </a:lnTo>
                <a:close/>
                <a:moveTo>
                  <a:pt x="7581" y="3271"/>
                </a:moveTo>
                <a:lnTo>
                  <a:pt x="7581" y="3706"/>
                </a:lnTo>
                <a:lnTo>
                  <a:pt x="8091" y="3706"/>
                </a:lnTo>
                <a:lnTo>
                  <a:pt x="8091" y="3271"/>
                </a:lnTo>
                <a:lnTo>
                  <a:pt x="7581" y="3271"/>
                </a:lnTo>
                <a:close/>
                <a:moveTo>
                  <a:pt x="7039" y="3271"/>
                </a:moveTo>
                <a:lnTo>
                  <a:pt x="7039" y="3706"/>
                </a:lnTo>
                <a:lnTo>
                  <a:pt x="7550" y="3706"/>
                </a:lnTo>
                <a:lnTo>
                  <a:pt x="7550" y="3271"/>
                </a:lnTo>
                <a:lnTo>
                  <a:pt x="7039" y="3271"/>
                </a:lnTo>
                <a:close/>
                <a:moveTo>
                  <a:pt x="6497" y="3271"/>
                </a:moveTo>
                <a:lnTo>
                  <a:pt x="6497" y="3706"/>
                </a:lnTo>
                <a:lnTo>
                  <a:pt x="7008" y="3706"/>
                </a:lnTo>
                <a:lnTo>
                  <a:pt x="7008" y="3271"/>
                </a:lnTo>
                <a:lnTo>
                  <a:pt x="6497" y="3271"/>
                </a:lnTo>
                <a:close/>
                <a:moveTo>
                  <a:pt x="5955" y="3271"/>
                </a:moveTo>
                <a:lnTo>
                  <a:pt x="5955" y="3706"/>
                </a:lnTo>
                <a:lnTo>
                  <a:pt x="6466" y="3706"/>
                </a:lnTo>
                <a:lnTo>
                  <a:pt x="6466" y="3271"/>
                </a:lnTo>
                <a:lnTo>
                  <a:pt x="5955" y="3271"/>
                </a:lnTo>
                <a:close/>
                <a:moveTo>
                  <a:pt x="5414" y="3271"/>
                </a:moveTo>
                <a:lnTo>
                  <a:pt x="5414" y="3706"/>
                </a:lnTo>
                <a:lnTo>
                  <a:pt x="5925" y="3706"/>
                </a:lnTo>
                <a:lnTo>
                  <a:pt x="5925" y="3271"/>
                </a:lnTo>
                <a:lnTo>
                  <a:pt x="5414" y="3271"/>
                </a:lnTo>
                <a:close/>
                <a:moveTo>
                  <a:pt x="4872" y="3271"/>
                </a:moveTo>
                <a:lnTo>
                  <a:pt x="4872" y="3706"/>
                </a:lnTo>
                <a:lnTo>
                  <a:pt x="5383" y="3706"/>
                </a:lnTo>
                <a:lnTo>
                  <a:pt x="5383" y="3271"/>
                </a:lnTo>
                <a:lnTo>
                  <a:pt x="4872" y="3271"/>
                </a:lnTo>
                <a:close/>
                <a:moveTo>
                  <a:pt x="4330" y="3271"/>
                </a:moveTo>
                <a:lnTo>
                  <a:pt x="4330" y="3706"/>
                </a:lnTo>
                <a:lnTo>
                  <a:pt x="4841" y="3706"/>
                </a:lnTo>
                <a:lnTo>
                  <a:pt x="4841" y="3271"/>
                </a:lnTo>
                <a:lnTo>
                  <a:pt x="4330" y="3271"/>
                </a:lnTo>
                <a:close/>
                <a:moveTo>
                  <a:pt x="3789" y="3271"/>
                </a:moveTo>
                <a:lnTo>
                  <a:pt x="3789" y="3706"/>
                </a:lnTo>
                <a:lnTo>
                  <a:pt x="4300" y="3706"/>
                </a:lnTo>
                <a:lnTo>
                  <a:pt x="4300" y="3271"/>
                </a:lnTo>
                <a:lnTo>
                  <a:pt x="3789" y="3271"/>
                </a:lnTo>
                <a:close/>
                <a:moveTo>
                  <a:pt x="3247" y="3271"/>
                </a:moveTo>
                <a:lnTo>
                  <a:pt x="3247" y="3706"/>
                </a:lnTo>
                <a:lnTo>
                  <a:pt x="3758" y="3706"/>
                </a:lnTo>
                <a:lnTo>
                  <a:pt x="3758" y="3271"/>
                </a:lnTo>
                <a:lnTo>
                  <a:pt x="3247" y="3271"/>
                </a:lnTo>
                <a:close/>
                <a:moveTo>
                  <a:pt x="2705" y="3271"/>
                </a:moveTo>
                <a:lnTo>
                  <a:pt x="2705" y="3706"/>
                </a:lnTo>
                <a:lnTo>
                  <a:pt x="3216" y="3706"/>
                </a:lnTo>
                <a:lnTo>
                  <a:pt x="3216" y="3271"/>
                </a:lnTo>
                <a:lnTo>
                  <a:pt x="2705" y="3271"/>
                </a:lnTo>
                <a:close/>
                <a:moveTo>
                  <a:pt x="2164" y="3271"/>
                </a:moveTo>
                <a:lnTo>
                  <a:pt x="2164" y="3706"/>
                </a:lnTo>
                <a:lnTo>
                  <a:pt x="2675" y="3706"/>
                </a:lnTo>
                <a:lnTo>
                  <a:pt x="2675" y="3271"/>
                </a:lnTo>
                <a:lnTo>
                  <a:pt x="2164" y="3271"/>
                </a:lnTo>
                <a:close/>
                <a:moveTo>
                  <a:pt x="1622" y="3271"/>
                </a:moveTo>
                <a:lnTo>
                  <a:pt x="1622" y="3706"/>
                </a:lnTo>
                <a:lnTo>
                  <a:pt x="2133" y="3706"/>
                </a:lnTo>
                <a:lnTo>
                  <a:pt x="2133" y="3271"/>
                </a:lnTo>
                <a:lnTo>
                  <a:pt x="1622" y="3271"/>
                </a:lnTo>
                <a:close/>
                <a:moveTo>
                  <a:pt x="1080" y="3271"/>
                </a:moveTo>
                <a:lnTo>
                  <a:pt x="1080" y="3706"/>
                </a:lnTo>
                <a:lnTo>
                  <a:pt x="1591" y="3706"/>
                </a:lnTo>
                <a:lnTo>
                  <a:pt x="1591" y="3271"/>
                </a:lnTo>
                <a:lnTo>
                  <a:pt x="1080" y="3271"/>
                </a:lnTo>
                <a:close/>
                <a:moveTo>
                  <a:pt x="539" y="3271"/>
                </a:moveTo>
                <a:lnTo>
                  <a:pt x="539" y="3706"/>
                </a:lnTo>
                <a:lnTo>
                  <a:pt x="1049" y="3706"/>
                </a:lnTo>
                <a:lnTo>
                  <a:pt x="1049" y="3271"/>
                </a:lnTo>
                <a:lnTo>
                  <a:pt x="539" y="3271"/>
                </a:lnTo>
                <a:close/>
                <a:moveTo>
                  <a:pt x="31" y="3271"/>
                </a:moveTo>
                <a:lnTo>
                  <a:pt x="31" y="3706"/>
                </a:lnTo>
                <a:lnTo>
                  <a:pt x="508" y="3706"/>
                </a:lnTo>
                <a:lnTo>
                  <a:pt x="508" y="3271"/>
                </a:lnTo>
                <a:lnTo>
                  <a:pt x="31" y="3271"/>
                </a:lnTo>
                <a:close/>
                <a:moveTo>
                  <a:pt x="14622" y="2807"/>
                </a:moveTo>
                <a:lnTo>
                  <a:pt x="14622" y="3243"/>
                </a:lnTo>
                <a:lnTo>
                  <a:pt x="15133" y="3243"/>
                </a:lnTo>
                <a:lnTo>
                  <a:pt x="15133" y="2807"/>
                </a:lnTo>
                <a:lnTo>
                  <a:pt x="14622" y="2807"/>
                </a:lnTo>
                <a:close/>
                <a:moveTo>
                  <a:pt x="14081" y="2807"/>
                </a:moveTo>
                <a:lnTo>
                  <a:pt x="14081" y="3243"/>
                </a:lnTo>
                <a:lnTo>
                  <a:pt x="14592" y="3243"/>
                </a:lnTo>
                <a:lnTo>
                  <a:pt x="14592" y="2807"/>
                </a:lnTo>
                <a:lnTo>
                  <a:pt x="14081" y="2807"/>
                </a:lnTo>
                <a:close/>
                <a:moveTo>
                  <a:pt x="13539" y="2807"/>
                </a:moveTo>
                <a:lnTo>
                  <a:pt x="13539" y="3243"/>
                </a:lnTo>
                <a:lnTo>
                  <a:pt x="14050" y="3243"/>
                </a:lnTo>
                <a:lnTo>
                  <a:pt x="14050" y="2807"/>
                </a:lnTo>
                <a:lnTo>
                  <a:pt x="13539" y="2807"/>
                </a:lnTo>
                <a:close/>
                <a:moveTo>
                  <a:pt x="12997" y="2807"/>
                </a:moveTo>
                <a:lnTo>
                  <a:pt x="12997" y="3243"/>
                </a:lnTo>
                <a:lnTo>
                  <a:pt x="13508" y="3243"/>
                </a:lnTo>
                <a:lnTo>
                  <a:pt x="13508" y="2807"/>
                </a:lnTo>
                <a:lnTo>
                  <a:pt x="12997" y="2807"/>
                </a:lnTo>
                <a:close/>
                <a:moveTo>
                  <a:pt x="12456" y="2807"/>
                </a:moveTo>
                <a:lnTo>
                  <a:pt x="12456" y="3243"/>
                </a:lnTo>
                <a:lnTo>
                  <a:pt x="12967" y="3243"/>
                </a:lnTo>
                <a:lnTo>
                  <a:pt x="12967" y="2807"/>
                </a:lnTo>
                <a:lnTo>
                  <a:pt x="12456" y="2807"/>
                </a:lnTo>
                <a:close/>
                <a:moveTo>
                  <a:pt x="11914" y="2807"/>
                </a:moveTo>
                <a:lnTo>
                  <a:pt x="11914" y="3243"/>
                </a:lnTo>
                <a:lnTo>
                  <a:pt x="12425" y="3243"/>
                </a:lnTo>
                <a:lnTo>
                  <a:pt x="12425" y="2807"/>
                </a:lnTo>
                <a:lnTo>
                  <a:pt x="11914" y="2807"/>
                </a:lnTo>
                <a:close/>
                <a:moveTo>
                  <a:pt x="11372" y="2807"/>
                </a:moveTo>
                <a:lnTo>
                  <a:pt x="11372" y="3243"/>
                </a:lnTo>
                <a:lnTo>
                  <a:pt x="11883" y="3243"/>
                </a:lnTo>
                <a:lnTo>
                  <a:pt x="11883" y="2807"/>
                </a:lnTo>
                <a:lnTo>
                  <a:pt x="11372" y="2807"/>
                </a:lnTo>
                <a:close/>
                <a:moveTo>
                  <a:pt x="10831" y="2807"/>
                </a:moveTo>
                <a:lnTo>
                  <a:pt x="10831" y="3243"/>
                </a:lnTo>
                <a:lnTo>
                  <a:pt x="11341" y="3243"/>
                </a:lnTo>
                <a:lnTo>
                  <a:pt x="11341" y="2807"/>
                </a:lnTo>
                <a:lnTo>
                  <a:pt x="10831" y="2807"/>
                </a:lnTo>
                <a:close/>
                <a:moveTo>
                  <a:pt x="10289" y="2807"/>
                </a:moveTo>
                <a:lnTo>
                  <a:pt x="10289" y="3243"/>
                </a:lnTo>
                <a:lnTo>
                  <a:pt x="10800" y="3243"/>
                </a:lnTo>
                <a:lnTo>
                  <a:pt x="10800" y="2807"/>
                </a:lnTo>
                <a:lnTo>
                  <a:pt x="10289" y="2807"/>
                </a:lnTo>
                <a:close/>
                <a:moveTo>
                  <a:pt x="9747" y="2807"/>
                </a:moveTo>
                <a:lnTo>
                  <a:pt x="9747" y="3243"/>
                </a:lnTo>
                <a:lnTo>
                  <a:pt x="10258" y="3243"/>
                </a:lnTo>
                <a:lnTo>
                  <a:pt x="10258" y="2807"/>
                </a:lnTo>
                <a:lnTo>
                  <a:pt x="9747" y="2807"/>
                </a:lnTo>
                <a:close/>
                <a:moveTo>
                  <a:pt x="9206" y="2807"/>
                </a:moveTo>
                <a:lnTo>
                  <a:pt x="9206" y="3243"/>
                </a:lnTo>
                <a:lnTo>
                  <a:pt x="9716" y="3243"/>
                </a:lnTo>
                <a:lnTo>
                  <a:pt x="9716" y="2807"/>
                </a:lnTo>
                <a:lnTo>
                  <a:pt x="9206" y="2807"/>
                </a:lnTo>
                <a:close/>
                <a:moveTo>
                  <a:pt x="8664" y="2807"/>
                </a:moveTo>
                <a:lnTo>
                  <a:pt x="8664" y="3243"/>
                </a:lnTo>
                <a:lnTo>
                  <a:pt x="9175" y="3243"/>
                </a:lnTo>
                <a:lnTo>
                  <a:pt x="9175" y="2807"/>
                </a:lnTo>
                <a:lnTo>
                  <a:pt x="8664" y="2807"/>
                </a:lnTo>
                <a:close/>
                <a:moveTo>
                  <a:pt x="8122" y="2807"/>
                </a:moveTo>
                <a:lnTo>
                  <a:pt x="8122" y="3243"/>
                </a:lnTo>
                <a:lnTo>
                  <a:pt x="8633" y="3243"/>
                </a:lnTo>
                <a:lnTo>
                  <a:pt x="8633" y="2807"/>
                </a:lnTo>
                <a:lnTo>
                  <a:pt x="8122" y="2807"/>
                </a:lnTo>
                <a:close/>
                <a:moveTo>
                  <a:pt x="7581" y="2807"/>
                </a:moveTo>
                <a:lnTo>
                  <a:pt x="7581" y="3243"/>
                </a:lnTo>
                <a:lnTo>
                  <a:pt x="8091" y="3243"/>
                </a:lnTo>
                <a:lnTo>
                  <a:pt x="8091" y="2807"/>
                </a:lnTo>
                <a:lnTo>
                  <a:pt x="7581" y="2807"/>
                </a:lnTo>
                <a:close/>
                <a:moveTo>
                  <a:pt x="7039" y="2807"/>
                </a:moveTo>
                <a:lnTo>
                  <a:pt x="7039" y="3243"/>
                </a:lnTo>
                <a:lnTo>
                  <a:pt x="7550" y="3243"/>
                </a:lnTo>
                <a:lnTo>
                  <a:pt x="7550" y="2807"/>
                </a:lnTo>
                <a:lnTo>
                  <a:pt x="7039" y="2807"/>
                </a:lnTo>
                <a:close/>
                <a:moveTo>
                  <a:pt x="6497" y="2807"/>
                </a:moveTo>
                <a:lnTo>
                  <a:pt x="6497" y="3243"/>
                </a:lnTo>
                <a:lnTo>
                  <a:pt x="7008" y="3243"/>
                </a:lnTo>
                <a:lnTo>
                  <a:pt x="7008" y="2807"/>
                </a:lnTo>
                <a:lnTo>
                  <a:pt x="6497" y="2807"/>
                </a:lnTo>
                <a:close/>
                <a:moveTo>
                  <a:pt x="5955" y="2807"/>
                </a:moveTo>
                <a:lnTo>
                  <a:pt x="5955" y="3243"/>
                </a:lnTo>
                <a:lnTo>
                  <a:pt x="6466" y="3243"/>
                </a:lnTo>
                <a:lnTo>
                  <a:pt x="6466" y="2807"/>
                </a:lnTo>
                <a:lnTo>
                  <a:pt x="5955" y="2807"/>
                </a:lnTo>
                <a:close/>
                <a:moveTo>
                  <a:pt x="5414" y="2807"/>
                </a:moveTo>
                <a:lnTo>
                  <a:pt x="5414" y="3243"/>
                </a:lnTo>
                <a:lnTo>
                  <a:pt x="5925" y="3243"/>
                </a:lnTo>
                <a:lnTo>
                  <a:pt x="5925" y="2807"/>
                </a:lnTo>
                <a:lnTo>
                  <a:pt x="5414" y="2807"/>
                </a:lnTo>
                <a:close/>
                <a:moveTo>
                  <a:pt x="4872" y="2807"/>
                </a:moveTo>
                <a:lnTo>
                  <a:pt x="4872" y="3243"/>
                </a:lnTo>
                <a:lnTo>
                  <a:pt x="5383" y="3243"/>
                </a:lnTo>
                <a:lnTo>
                  <a:pt x="5383" y="2807"/>
                </a:lnTo>
                <a:lnTo>
                  <a:pt x="4872" y="2807"/>
                </a:lnTo>
                <a:close/>
                <a:moveTo>
                  <a:pt x="4330" y="2807"/>
                </a:moveTo>
                <a:lnTo>
                  <a:pt x="4330" y="3243"/>
                </a:lnTo>
                <a:lnTo>
                  <a:pt x="4841" y="3243"/>
                </a:lnTo>
                <a:lnTo>
                  <a:pt x="4841" y="2807"/>
                </a:lnTo>
                <a:lnTo>
                  <a:pt x="4330" y="2807"/>
                </a:lnTo>
                <a:close/>
                <a:moveTo>
                  <a:pt x="3789" y="2807"/>
                </a:moveTo>
                <a:lnTo>
                  <a:pt x="3789" y="3243"/>
                </a:lnTo>
                <a:lnTo>
                  <a:pt x="4300" y="3243"/>
                </a:lnTo>
                <a:lnTo>
                  <a:pt x="4300" y="2807"/>
                </a:lnTo>
                <a:lnTo>
                  <a:pt x="3789" y="2807"/>
                </a:lnTo>
                <a:close/>
                <a:moveTo>
                  <a:pt x="3247" y="2807"/>
                </a:moveTo>
                <a:lnTo>
                  <a:pt x="3247" y="3243"/>
                </a:lnTo>
                <a:lnTo>
                  <a:pt x="3758" y="3243"/>
                </a:lnTo>
                <a:lnTo>
                  <a:pt x="3758" y="2807"/>
                </a:lnTo>
                <a:lnTo>
                  <a:pt x="3247" y="2807"/>
                </a:lnTo>
                <a:close/>
                <a:moveTo>
                  <a:pt x="2705" y="2807"/>
                </a:moveTo>
                <a:lnTo>
                  <a:pt x="2705" y="3243"/>
                </a:lnTo>
                <a:lnTo>
                  <a:pt x="3216" y="3243"/>
                </a:lnTo>
                <a:lnTo>
                  <a:pt x="3216" y="2807"/>
                </a:lnTo>
                <a:lnTo>
                  <a:pt x="2705" y="2807"/>
                </a:lnTo>
                <a:close/>
                <a:moveTo>
                  <a:pt x="2164" y="2807"/>
                </a:moveTo>
                <a:lnTo>
                  <a:pt x="2164" y="3243"/>
                </a:lnTo>
                <a:lnTo>
                  <a:pt x="2675" y="3243"/>
                </a:lnTo>
                <a:lnTo>
                  <a:pt x="2675" y="2807"/>
                </a:lnTo>
                <a:lnTo>
                  <a:pt x="2164" y="2807"/>
                </a:lnTo>
                <a:close/>
                <a:moveTo>
                  <a:pt x="1622" y="2807"/>
                </a:moveTo>
                <a:lnTo>
                  <a:pt x="1622" y="3243"/>
                </a:lnTo>
                <a:lnTo>
                  <a:pt x="2133" y="3243"/>
                </a:lnTo>
                <a:lnTo>
                  <a:pt x="2133" y="2807"/>
                </a:lnTo>
                <a:lnTo>
                  <a:pt x="1622" y="2807"/>
                </a:lnTo>
                <a:close/>
                <a:moveTo>
                  <a:pt x="1080" y="2807"/>
                </a:moveTo>
                <a:lnTo>
                  <a:pt x="1080" y="3243"/>
                </a:lnTo>
                <a:lnTo>
                  <a:pt x="1591" y="3243"/>
                </a:lnTo>
                <a:lnTo>
                  <a:pt x="1591" y="2807"/>
                </a:lnTo>
                <a:lnTo>
                  <a:pt x="1080" y="2807"/>
                </a:lnTo>
                <a:close/>
                <a:moveTo>
                  <a:pt x="539" y="2807"/>
                </a:moveTo>
                <a:lnTo>
                  <a:pt x="539" y="3243"/>
                </a:lnTo>
                <a:lnTo>
                  <a:pt x="1049" y="3243"/>
                </a:lnTo>
                <a:lnTo>
                  <a:pt x="1049" y="2807"/>
                </a:lnTo>
                <a:lnTo>
                  <a:pt x="539" y="2807"/>
                </a:lnTo>
                <a:close/>
                <a:moveTo>
                  <a:pt x="31" y="2807"/>
                </a:moveTo>
                <a:lnTo>
                  <a:pt x="31" y="3243"/>
                </a:lnTo>
                <a:lnTo>
                  <a:pt x="508" y="3243"/>
                </a:lnTo>
                <a:lnTo>
                  <a:pt x="508" y="2807"/>
                </a:lnTo>
                <a:lnTo>
                  <a:pt x="31" y="2807"/>
                </a:lnTo>
                <a:close/>
                <a:moveTo>
                  <a:pt x="14622" y="2343"/>
                </a:moveTo>
                <a:lnTo>
                  <a:pt x="14622" y="2779"/>
                </a:lnTo>
                <a:lnTo>
                  <a:pt x="15133" y="2779"/>
                </a:lnTo>
                <a:lnTo>
                  <a:pt x="15133" y="2343"/>
                </a:lnTo>
                <a:lnTo>
                  <a:pt x="14622" y="2343"/>
                </a:lnTo>
                <a:close/>
                <a:moveTo>
                  <a:pt x="14081" y="2343"/>
                </a:moveTo>
                <a:lnTo>
                  <a:pt x="14081" y="2779"/>
                </a:lnTo>
                <a:lnTo>
                  <a:pt x="14592" y="2779"/>
                </a:lnTo>
                <a:lnTo>
                  <a:pt x="14592" y="2343"/>
                </a:lnTo>
                <a:lnTo>
                  <a:pt x="14081" y="2343"/>
                </a:lnTo>
                <a:close/>
                <a:moveTo>
                  <a:pt x="13539" y="2343"/>
                </a:moveTo>
                <a:lnTo>
                  <a:pt x="13539" y="2779"/>
                </a:lnTo>
                <a:lnTo>
                  <a:pt x="14050" y="2779"/>
                </a:lnTo>
                <a:lnTo>
                  <a:pt x="14050" y="2343"/>
                </a:lnTo>
                <a:lnTo>
                  <a:pt x="13539" y="2343"/>
                </a:lnTo>
                <a:close/>
                <a:moveTo>
                  <a:pt x="12997" y="2343"/>
                </a:moveTo>
                <a:lnTo>
                  <a:pt x="12997" y="2779"/>
                </a:lnTo>
                <a:lnTo>
                  <a:pt x="13508" y="2779"/>
                </a:lnTo>
                <a:lnTo>
                  <a:pt x="13508" y="2343"/>
                </a:lnTo>
                <a:lnTo>
                  <a:pt x="12997" y="2343"/>
                </a:lnTo>
                <a:close/>
                <a:moveTo>
                  <a:pt x="12456" y="2343"/>
                </a:moveTo>
                <a:lnTo>
                  <a:pt x="12456" y="2779"/>
                </a:lnTo>
                <a:lnTo>
                  <a:pt x="12967" y="2779"/>
                </a:lnTo>
                <a:lnTo>
                  <a:pt x="12967" y="2343"/>
                </a:lnTo>
                <a:lnTo>
                  <a:pt x="12456" y="2343"/>
                </a:lnTo>
                <a:close/>
                <a:moveTo>
                  <a:pt x="11914" y="2343"/>
                </a:moveTo>
                <a:lnTo>
                  <a:pt x="11914" y="2779"/>
                </a:lnTo>
                <a:lnTo>
                  <a:pt x="12425" y="2779"/>
                </a:lnTo>
                <a:lnTo>
                  <a:pt x="12425" y="2343"/>
                </a:lnTo>
                <a:lnTo>
                  <a:pt x="11914" y="2343"/>
                </a:lnTo>
                <a:close/>
                <a:moveTo>
                  <a:pt x="11372" y="2343"/>
                </a:moveTo>
                <a:lnTo>
                  <a:pt x="11372" y="2779"/>
                </a:lnTo>
                <a:lnTo>
                  <a:pt x="11883" y="2779"/>
                </a:lnTo>
                <a:lnTo>
                  <a:pt x="11883" y="2343"/>
                </a:lnTo>
                <a:lnTo>
                  <a:pt x="11372" y="2343"/>
                </a:lnTo>
                <a:close/>
                <a:moveTo>
                  <a:pt x="10831" y="2343"/>
                </a:moveTo>
                <a:lnTo>
                  <a:pt x="10831" y="2779"/>
                </a:lnTo>
                <a:lnTo>
                  <a:pt x="11341" y="2779"/>
                </a:lnTo>
                <a:lnTo>
                  <a:pt x="11341" y="2343"/>
                </a:lnTo>
                <a:lnTo>
                  <a:pt x="10831" y="2343"/>
                </a:lnTo>
                <a:close/>
                <a:moveTo>
                  <a:pt x="10289" y="2343"/>
                </a:moveTo>
                <a:lnTo>
                  <a:pt x="10289" y="2779"/>
                </a:lnTo>
                <a:lnTo>
                  <a:pt x="10800" y="2779"/>
                </a:lnTo>
                <a:lnTo>
                  <a:pt x="10800" y="2343"/>
                </a:lnTo>
                <a:lnTo>
                  <a:pt x="10289" y="2343"/>
                </a:lnTo>
                <a:close/>
                <a:moveTo>
                  <a:pt x="9747" y="2343"/>
                </a:moveTo>
                <a:lnTo>
                  <a:pt x="9747" y="2779"/>
                </a:lnTo>
                <a:lnTo>
                  <a:pt x="10258" y="2779"/>
                </a:lnTo>
                <a:lnTo>
                  <a:pt x="10258" y="2343"/>
                </a:lnTo>
                <a:lnTo>
                  <a:pt x="9747" y="2343"/>
                </a:lnTo>
                <a:close/>
                <a:moveTo>
                  <a:pt x="9206" y="2343"/>
                </a:moveTo>
                <a:lnTo>
                  <a:pt x="9206" y="2779"/>
                </a:lnTo>
                <a:lnTo>
                  <a:pt x="9716" y="2779"/>
                </a:lnTo>
                <a:lnTo>
                  <a:pt x="9716" y="2343"/>
                </a:lnTo>
                <a:lnTo>
                  <a:pt x="9206" y="2343"/>
                </a:lnTo>
                <a:close/>
                <a:moveTo>
                  <a:pt x="8664" y="2343"/>
                </a:moveTo>
                <a:lnTo>
                  <a:pt x="8664" y="2779"/>
                </a:lnTo>
                <a:lnTo>
                  <a:pt x="9175" y="2779"/>
                </a:lnTo>
                <a:lnTo>
                  <a:pt x="9175" y="2343"/>
                </a:lnTo>
                <a:lnTo>
                  <a:pt x="8664" y="2343"/>
                </a:lnTo>
                <a:close/>
                <a:moveTo>
                  <a:pt x="8122" y="2343"/>
                </a:moveTo>
                <a:lnTo>
                  <a:pt x="8122" y="2779"/>
                </a:lnTo>
                <a:lnTo>
                  <a:pt x="8633" y="2779"/>
                </a:lnTo>
                <a:lnTo>
                  <a:pt x="8633" y="2343"/>
                </a:lnTo>
                <a:lnTo>
                  <a:pt x="8122" y="2343"/>
                </a:lnTo>
                <a:close/>
                <a:moveTo>
                  <a:pt x="7581" y="2343"/>
                </a:moveTo>
                <a:lnTo>
                  <a:pt x="7581" y="2779"/>
                </a:lnTo>
                <a:lnTo>
                  <a:pt x="8091" y="2779"/>
                </a:lnTo>
                <a:lnTo>
                  <a:pt x="8091" y="2343"/>
                </a:lnTo>
                <a:lnTo>
                  <a:pt x="7581" y="2343"/>
                </a:lnTo>
                <a:close/>
                <a:moveTo>
                  <a:pt x="7039" y="2343"/>
                </a:moveTo>
                <a:lnTo>
                  <a:pt x="7039" y="2779"/>
                </a:lnTo>
                <a:lnTo>
                  <a:pt x="7550" y="2779"/>
                </a:lnTo>
                <a:lnTo>
                  <a:pt x="7550" y="2343"/>
                </a:lnTo>
                <a:lnTo>
                  <a:pt x="7039" y="2343"/>
                </a:lnTo>
                <a:close/>
                <a:moveTo>
                  <a:pt x="6497" y="2343"/>
                </a:moveTo>
                <a:lnTo>
                  <a:pt x="6497" y="2779"/>
                </a:lnTo>
                <a:lnTo>
                  <a:pt x="7008" y="2779"/>
                </a:lnTo>
                <a:lnTo>
                  <a:pt x="7008" y="2343"/>
                </a:lnTo>
                <a:lnTo>
                  <a:pt x="6497" y="2343"/>
                </a:lnTo>
                <a:close/>
                <a:moveTo>
                  <a:pt x="5955" y="2343"/>
                </a:moveTo>
                <a:lnTo>
                  <a:pt x="5955" y="2779"/>
                </a:lnTo>
                <a:lnTo>
                  <a:pt x="6466" y="2779"/>
                </a:lnTo>
                <a:lnTo>
                  <a:pt x="6466" y="2343"/>
                </a:lnTo>
                <a:lnTo>
                  <a:pt x="5955" y="2343"/>
                </a:lnTo>
                <a:close/>
                <a:moveTo>
                  <a:pt x="5414" y="2343"/>
                </a:moveTo>
                <a:lnTo>
                  <a:pt x="5414" y="2779"/>
                </a:lnTo>
                <a:lnTo>
                  <a:pt x="5925" y="2779"/>
                </a:lnTo>
                <a:lnTo>
                  <a:pt x="5925" y="2343"/>
                </a:lnTo>
                <a:lnTo>
                  <a:pt x="5414" y="2343"/>
                </a:lnTo>
                <a:close/>
                <a:moveTo>
                  <a:pt x="4872" y="2343"/>
                </a:moveTo>
                <a:lnTo>
                  <a:pt x="4872" y="2779"/>
                </a:lnTo>
                <a:lnTo>
                  <a:pt x="5383" y="2779"/>
                </a:lnTo>
                <a:lnTo>
                  <a:pt x="5383" y="2343"/>
                </a:lnTo>
                <a:lnTo>
                  <a:pt x="4872" y="2343"/>
                </a:lnTo>
                <a:close/>
                <a:moveTo>
                  <a:pt x="4330" y="2343"/>
                </a:moveTo>
                <a:lnTo>
                  <a:pt x="4330" y="2779"/>
                </a:lnTo>
                <a:lnTo>
                  <a:pt x="4841" y="2779"/>
                </a:lnTo>
                <a:lnTo>
                  <a:pt x="4841" y="2343"/>
                </a:lnTo>
                <a:lnTo>
                  <a:pt x="4330" y="2343"/>
                </a:lnTo>
                <a:close/>
                <a:moveTo>
                  <a:pt x="3789" y="2343"/>
                </a:moveTo>
                <a:lnTo>
                  <a:pt x="3789" y="2779"/>
                </a:lnTo>
                <a:lnTo>
                  <a:pt x="4300" y="2779"/>
                </a:lnTo>
                <a:lnTo>
                  <a:pt x="4300" y="2343"/>
                </a:lnTo>
                <a:lnTo>
                  <a:pt x="3789" y="2343"/>
                </a:lnTo>
                <a:close/>
                <a:moveTo>
                  <a:pt x="3247" y="2343"/>
                </a:moveTo>
                <a:lnTo>
                  <a:pt x="3247" y="2779"/>
                </a:lnTo>
                <a:lnTo>
                  <a:pt x="3758" y="2779"/>
                </a:lnTo>
                <a:lnTo>
                  <a:pt x="3758" y="2343"/>
                </a:lnTo>
                <a:lnTo>
                  <a:pt x="3247" y="2343"/>
                </a:lnTo>
                <a:close/>
                <a:moveTo>
                  <a:pt x="2705" y="2343"/>
                </a:moveTo>
                <a:lnTo>
                  <a:pt x="2705" y="2779"/>
                </a:lnTo>
                <a:lnTo>
                  <a:pt x="3216" y="2779"/>
                </a:lnTo>
                <a:lnTo>
                  <a:pt x="3216" y="2343"/>
                </a:lnTo>
                <a:lnTo>
                  <a:pt x="2705" y="2343"/>
                </a:lnTo>
                <a:close/>
                <a:moveTo>
                  <a:pt x="2164" y="2343"/>
                </a:moveTo>
                <a:lnTo>
                  <a:pt x="2164" y="2779"/>
                </a:lnTo>
                <a:lnTo>
                  <a:pt x="2675" y="2779"/>
                </a:lnTo>
                <a:lnTo>
                  <a:pt x="2675" y="2343"/>
                </a:lnTo>
                <a:lnTo>
                  <a:pt x="2164" y="2343"/>
                </a:lnTo>
                <a:close/>
                <a:moveTo>
                  <a:pt x="1622" y="2343"/>
                </a:moveTo>
                <a:lnTo>
                  <a:pt x="1622" y="2779"/>
                </a:lnTo>
                <a:lnTo>
                  <a:pt x="2133" y="2779"/>
                </a:lnTo>
                <a:lnTo>
                  <a:pt x="2133" y="2343"/>
                </a:lnTo>
                <a:lnTo>
                  <a:pt x="1622" y="2343"/>
                </a:lnTo>
                <a:close/>
                <a:moveTo>
                  <a:pt x="1080" y="2343"/>
                </a:moveTo>
                <a:lnTo>
                  <a:pt x="1080" y="2779"/>
                </a:lnTo>
                <a:lnTo>
                  <a:pt x="1591" y="2779"/>
                </a:lnTo>
                <a:lnTo>
                  <a:pt x="1591" y="2343"/>
                </a:lnTo>
                <a:lnTo>
                  <a:pt x="1080" y="2343"/>
                </a:lnTo>
                <a:close/>
                <a:moveTo>
                  <a:pt x="539" y="2343"/>
                </a:moveTo>
                <a:lnTo>
                  <a:pt x="539" y="2779"/>
                </a:lnTo>
                <a:lnTo>
                  <a:pt x="1049" y="2779"/>
                </a:lnTo>
                <a:lnTo>
                  <a:pt x="1049" y="2343"/>
                </a:lnTo>
                <a:lnTo>
                  <a:pt x="539" y="2343"/>
                </a:lnTo>
                <a:close/>
                <a:moveTo>
                  <a:pt x="31" y="2343"/>
                </a:moveTo>
                <a:lnTo>
                  <a:pt x="31" y="2779"/>
                </a:lnTo>
                <a:lnTo>
                  <a:pt x="508" y="2779"/>
                </a:lnTo>
                <a:lnTo>
                  <a:pt x="508" y="2343"/>
                </a:lnTo>
                <a:lnTo>
                  <a:pt x="31" y="2343"/>
                </a:lnTo>
                <a:close/>
                <a:moveTo>
                  <a:pt x="14622" y="1879"/>
                </a:moveTo>
                <a:lnTo>
                  <a:pt x="14622" y="2315"/>
                </a:lnTo>
                <a:lnTo>
                  <a:pt x="15133" y="2315"/>
                </a:lnTo>
                <a:lnTo>
                  <a:pt x="15133" y="1879"/>
                </a:lnTo>
                <a:lnTo>
                  <a:pt x="14622" y="1879"/>
                </a:lnTo>
                <a:close/>
                <a:moveTo>
                  <a:pt x="14081" y="1879"/>
                </a:moveTo>
                <a:lnTo>
                  <a:pt x="14081" y="2315"/>
                </a:lnTo>
                <a:lnTo>
                  <a:pt x="14592" y="2315"/>
                </a:lnTo>
                <a:lnTo>
                  <a:pt x="14592" y="1879"/>
                </a:lnTo>
                <a:lnTo>
                  <a:pt x="14081" y="1879"/>
                </a:lnTo>
                <a:close/>
                <a:moveTo>
                  <a:pt x="13539" y="1879"/>
                </a:moveTo>
                <a:lnTo>
                  <a:pt x="13539" y="2315"/>
                </a:lnTo>
                <a:lnTo>
                  <a:pt x="14050" y="2315"/>
                </a:lnTo>
                <a:lnTo>
                  <a:pt x="14050" y="1879"/>
                </a:lnTo>
                <a:lnTo>
                  <a:pt x="13539" y="1879"/>
                </a:lnTo>
                <a:close/>
                <a:moveTo>
                  <a:pt x="12997" y="1879"/>
                </a:moveTo>
                <a:lnTo>
                  <a:pt x="12997" y="2315"/>
                </a:lnTo>
                <a:lnTo>
                  <a:pt x="13508" y="2315"/>
                </a:lnTo>
                <a:lnTo>
                  <a:pt x="13508" y="1879"/>
                </a:lnTo>
                <a:lnTo>
                  <a:pt x="12997" y="1879"/>
                </a:lnTo>
                <a:close/>
                <a:moveTo>
                  <a:pt x="12456" y="1879"/>
                </a:moveTo>
                <a:lnTo>
                  <a:pt x="12456" y="2315"/>
                </a:lnTo>
                <a:lnTo>
                  <a:pt x="12967" y="2315"/>
                </a:lnTo>
                <a:lnTo>
                  <a:pt x="12967" y="1879"/>
                </a:lnTo>
                <a:lnTo>
                  <a:pt x="12456" y="1879"/>
                </a:lnTo>
                <a:close/>
                <a:moveTo>
                  <a:pt x="11914" y="1879"/>
                </a:moveTo>
                <a:lnTo>
                  <a:pt x="11914" y="2315"/>
                </a:lnTo>
                <a:lnTo>
                  <a:pt x="12425" y="2315"/>
                </a:lnTo>
                <a:lnTo>
                  <a:pt x="12425" y="1879"/>
                </a:lnTo>
                <a:lnTo>
                  <a:pt x="11914" y="1879"/>
                </a:lnTo>
                <a:close/>
                <a:moveTo>
                  <a:pt x="11372" y="1879"/>
                </a:moveTo>
                <a:lnTo>
                  <a:pt x="11372" y="2315"/>
                </a:lnTo>
                <a:lnTo>
                  <a:pt x="11883" y="2315"/>
                </a:lnTo>
                <a:lnTo>
                  <a:pt x="11883" y="1879"/>
                </a:lnTo>
                <a:lnTo>
                  <a:pt x="11372" y="1879"/>
                </a:lnTo>
                <a:close/>
                <a:moveTo>
                  <a:pt x="10831" y="1879"/>
                </a:moveTo>
                <a:lnTo>
                  <a:pt x="10831" y="2315"/>
                </a:lnTo>
                <a:lnTo>
                  <a:pt x="11341" y="2315"/>
                </a:lnTo>
                <a:lnTo>
                  <a:pt x="11341" y="1879"/>
                </a:lnTo>
                <a:lnTo>
                  <a:pt x="10831" y="1879"/>
                </a:lnTo>
                <a:close/>
                <a:moveTo>
                  <a:pt x="10289" y="1879"/>
                </a:moveTo>
                <a:lnTo>
                  <a:pt x="10289" y="2315"/>
                </a:lnTo>
                <a:lnTo>
                  <a:pt x="10800" y="2315"/>
                </a:lnTo>
                <a:lnTo>
                  <a:pt x="10800" y="1879"/>
                </a:lnTo>
                <a:lnTo>
                  <a:pt x="10289" y="1879"/>
                </a:lnTo>
                <a:close/>
                <a:moveTo>
                  <a:pt x="9747" y="1879"/>
                </a:moveTo>
                <a:lnTo>
                  <a:pt x="9747" y="2315"/>
                </a:lnTo>
                <a:lnTo>
                  <a:pt x="10258" y="2315"/>
                </a:lnTo>
                <a:lnTo>
                  <a:pt x="10258" y="1879"/>
                </a:lnTo>
                <a:lnTo>
                  <a:pt x="9747" y="1879"/>
                </a:lnTo>
                <a:close/>
                <a:moveTo>
                  <a:pt x="9206" y="1879"/>
                </a:moveTo>
                <a:lnTo>
                  <a:pt x="9206" y="2315"/>
                </a:lnTo>
                <a:lnTo>
                  <a:pt x="9716" y="2315"/>
                </a:lnTo>
                <a:lnTo>
                  <a:pt x="9716" y="1879"/>
                </a:lnTo>
                <a:lnTo>
                  <a:pt x="9206" y="1879"/>
                </a:lnTo>
                <a:close/>
                <a:moveTo>
                  <a:pt x="8664" y="1879"/>
                </a:moveTo>
                <a:lnTo>
                  <a:pt x="8664" y="2315"/>
                </a:lnTo>
                <a:lnTo>
                  <a:pt x="9175" y="2315"/>
                </a:lnTo>
                <a:lnTo>
                  <a:pt x="9175" y="1879"/>
                </a:lnTo>
                <a:lnTo>
                  <a:pt x="8664" y="1879"/>
                </a:lnTo>
                <a:close/>
                <a:moveTo>
                  <a:pt x="8122" y="1879"/>
                </a:moveTo>
                <a:lnTo>
                  <a:pt x="8122" y="2315"/>
                </a:lnTo>
                <a:lnTo>
                  <a:pt x="8633" y="2315"/>
                </a:lnTo>
                <a:lnTo>
                  <a:pt x="8633" y="1879"/>
                </a:lnTo>
                <a:lnTo>
                  <a:pt x="8122" y="1879"/>
                </a:lnTo>
                <a:close/>
                <a:moveTo>
                  <a:pt x="7581" y="1879"/>
                </a:moveTo>
                <a:lnTo>
                  <a:pt x="7581" y="2315"/>
                </a:lnTo>
                <a:lnTo>
                  <a:pt x="8091" y="2315"/>
                </a:lnTo>
                <a:lnTo>
                  <a:pt x="8091" y="1879"/>
                </a:lnTo>
                <a:lnTo>
                  <a:pt x="7581" y="1879"/>
                </a:lnTo>
                <a:close/>
                <a:moveTo>
                  <a:pt x="7039" y="1879"/>
                </a:moveTo>
                <a:lnTo>
                  <a:pt x="7039" y="2315"/>
                </a:lnTo>
                <a:lnTo>
                  <a:pt x="7550" y="2315"/>
                </a:lnTo>
                <a:lnTo>
                  <a:pt x="7550" y="1879"/>
                </a:lnTo>
                <a:lnTo>
                  <a:pt x="7039" y="1879"/>
                </a:lnTo>
                <a:close/>
                <a:moveTo>
                  <a:pt x="6497" y="1879"/>
                </a:moveTo>
                <a:lnTo>
                  <a:pt x="6497" y="2315"/>
                </a:lnTo>
                <a:lnTo>
                  <a:pt x="7008" y="2315"/>
                </a:lnTo>
                <a:lnTo>
                  <a:pt x="7008" y="1879"/>
                </a:lnTo>
                <a:lnTo>
                  <a:pt x="6497" y="1879"/>
                </a:lnTo>
                <a:close/>
                <a:moveTo>
                  <a:pt x="5955" y="1879"/>
                </a:moveTo>
                <a:lnTo>
                  <a:pt x="5955" y="2315"/>
                </a:lnTo>
                <a:lnTo>
                  <a:pt x="6466" y="2315"/>
                </a:lnTo>
                <a:lnTo>
                  <a:pt x="6466" y="1879"/>
                </a:lnTo>
                <a:lnTo>
                  <a:pt x="5955" y="1879"/>
                </a:lnTo>
                <a:close/>
                <a:moveTo>
                  <a:pt x="5414" y="1879"/>
                </a:moveTo>
                <a:lnTo>
                  <a:pt x="5414" y="2315"/>
                </a:lnTo>
                <a:lnTo>
                  <a:pt x="5925" y="2315"/>
                </a:lnTo>
                <a:lnTo>
                  <a:pt x="5925" y="1879"/>
                </a:lnTo>
                <a:lnTo>
                  <a:pt x="5414" y="1879"/>
                </a:lnTo>
                <a:close/>
                <a:moveTo>
                  <a:pt x="4872" y="1879"/>
                </a:moveTo>
                <a:lnTo>
                  <a:pt x="4872" y="2315"/>
                </a:lnTo>
                <a:lnTo>
                  <a:pt x="5383" y="2315"/>
                </a:lnTo>
                <a:lnTo>
                  <a:pt x="5383" y="1879"/>
                </a:lnTo>
                <a:lnTo>
                  <a:pt x="4872" y="1879"/>
                </a:lnTo>
                <a:close/>
                <a:moveTo>
                  <a:pt x="4330" y="1879"/>
                </a:moveTo>
                <a:lnTo>
                  <a:pt x="4330" y="2315"/>
                </a:lnTo>
                <a:lnTo>
                  <a:pt x="4841" y="2315"/>
                </a:lnTo>
                <a:lnTo>
                  <a:pt x="4841" y="1879"/>
                </a:lnTo>
                <a:lnTo>
                  <a:pt x="4330" y="1879"/>
                </a:lnTo>
                <a:close/>
                <a:moveTo>
                  <a:pt x="3789" y="1879"/>
                </a:moveTo>
                <a:lnTo>
                  <a:pt x="3789" y="2315"/>
                </a:lnTo>
                <a:lnTo>
                  <a:pt x="4300" y="2315"/>
                </a:lnTo>
                <a:lnTo>
                  <a:pt x="4300" y="1879"/>
                </a:lnTo>
                <a:lnTo>
                  <a:pt x="3789" y="1879"/>
                </a:lnTo>
                <a:close/>
                <a:moveTo>
                  <a:pt x="3247" y="1879"/>
                </a:moveTo>
                <a:lnTo>
                  <a:pt x="3247" y="2315"/>
                </a:lnTo>
                <a:lnTo>
                  <a:pt x="3758" y="2315"/>
                </a:lnTo>
                <a:lnTo>
                  <a:pt x="3758" y="1879"/>
                </a:lnTo>
                <a:lnTo>
                  <a:pt x="3247" y="1879"/>
                </a:lnTo>
                <a:close/>
                <a:moveTo>
                  <a:pt x="2705" y="1879"/>
                </a:moveTo>
                <a:lnTo>
                  <a:pt x="2705" y="2315"/>
                </a:lnTo>
                <a:lnTo>
                  <a:pt x="3216" y="2315"/>
                </a:lnTo>
                <a:lnTo>
                  <a:pt x="3216" y="1879"/>
                </a:lnTo>
                <a:lnTo>
                  <a:pt x="2705" y="1879"/>
                </a:lnTo>
                <a:close/>
                <a:moveTo>
                  <a:pt x="2164" y="1879"/>
                </a:moveTo>
                <a:lnTo>
                  <a:pt x="2164" y="2315"/>
                </a:lnTo>
                <a:lnTo>
                  <a:pt x="2675" y="2315"/>
                </a:lnTo>
                <a:lnTo>
                  <a:pt x="2675" y="1879"/>
                </a:lnTo>
                <a:lnTo>
                  <a:pt x="2164" y="1879"/>
                </a:lnTo>
                <a:close/>
                <a:moveTo>
                  <a:pt x="1622" y="1879"/>
                </a:moveTo>
                <a:lnTo>
                  <a:pt x="1622" y="2315"/>
                </a:lnTo>
                <a:lnTo>
                  <a:pt x="2133" y="2315"/>
                </a:lnTo>
                <a:lnTo>
                  <a:pt x="2133" y="1879"/>
                </a:lnTo>
                <a:lnTo>
                  <a:pt x="1622" y="1879"/>
                </a:lnTo>
                <a:close/>
                <a:moveTo>
                  <a:pt x="1080" y="1879"/>
                </a:moveTo>
                <a:lnTo>
                  <a:pt x="1080" y="2315"/>
                </a:lnTo>
                <a:lnTo>
                  <a:pt x="1591" y="2315"/>
                </a:lnTo>
                <a:lnTo>
                  <a:pt x="1591" y="1879"/>
                </a:lnTo>
                <a:lnTo>
                  <a:pt x="1080" y="1879"/>
                </a:lnTo>
                <a:close/>
                <a:moveTo>
                  <a:pt x="539" y="1879"/>
                </a:moveTo>
                <a:lnTo>
                  <a:pt x="539" y="2315"/>
                </a:lnTo>
                <a:lnTo>
                  <a:pt x="1049" y="2315"/>
                </a:lnTo>
                <a:lnTo>
                  <a:pt x="1049" y="1879"/>
                </a:lnTo>
                <a:lnTo>
                  <a:pt x="539" y="1879"/>
                </a:lnTo>
                <a:close/>
                <a:moveTo>
                  <a:pt x="31" y="1879"/>
                </a:moveTo>
                <a:lnTo>
                  <a:pt x="31" y="2315"/>
                </a:lnTo>
                <a:lnTo>
                  <a:pt x="508" y="2315"/>
                </a:lnTo>
                <a:lnTo>
                  <a:pt x="508" y="1879"/>
                </a:lnTo>
                <a:lnTo>
                  <a:pt x="31" y="1879"/>
                </a:lnTo>
                <a:close/>
                <a:moveTo>
                  <a:pt x="14622" y="1416"/>
                </a:moveTo>
                <a:lnTo>
                  <a:pt x="14622" y="1851"/>
                </a:lnTo>
                <a:lnTo>
                  <a:pt x="15133" y="1851"/>
                </a:lnTo>
                <a:lnTo>
                  <a:pt x="15133" y="1416"/>
                </a:lnTo>
                <a:lnTo>
                  <a:pt x="14622" y="1416"/>
                </a:lnTo>
                <a:close/>
                <a:moveTo>
                  <a:pt x="14081" y="1416"/>
                </a:moveTo>
                <a:lnTo>
                  <a:pt x="14081" y="1851"/>
                </a:lnTo>
                <a:lnTo>
                  <a:pt x="14592" y="1851"/>
                </a:lnTo>
                <a:lnTo>
                  <a:pt x="14592" y="1416"/>
                </a:lnTo>
                <a:lnTo>
                  <a:pt x="14081" y="1416"/>
                </a:lnTo>
                <a:close/>
                <a:moveTo>
                  <a:pt x="13539" y="1416"/>
                </a:moveTo>
                <a:lnTo>
                  <a:pt x="13539" y="1851"/>
                </a:lnTo>
                <a:lnTo>
                  <a:pt x="14050" y="1851"/>
                </a:lnTo>
                <a:lnTo>
                  <a:pt x="14050" y="1416"/>
                </a:lnTo>
                <a:lnTo>
                  <a:pt x="13539" y="1416"/>
                </a:lnTo>
                <a:close/>
                <a:moveTo>
                  <a:pt x="12997" y="1416"/>
                </a:moveTo>
                <a:lnTo>
                  <a:pt x="12997" y="1851"/>
                </a:lnTo>
                <a:lnTo>
                  <a:pt x="13508" y="1851"/>
                </a:lnTo>
                <a:lnTo>
                  <a:pt x="13508" y="1416"/>
                </a:lnTo>
                <a:lnTo>
                  <a:pt x="12997" y="1416"/>
                </a:lnTo>
                <a:close/>
                <a:moveTo>
                  <a:pt x="12456" y="1416"/>
                </a:moveTo>
                <a:lnTo>
                  <a:pt x="12456" y="1851"/>
                </a:lnTo>
                <a:lnTo>
                  <a:pt x="12967" y="1851"/>
                </a:lnTo>
                <a:lnTo>
                  <a:pt x="12967" y="1416"/>
                </a:lnTo>
                <a:lnTo>
                  <a:pt x="12456" y="1416"/>
                </a:lnTo>
                <a:close/>
                <a:moveTo>
                  <a:pt x="11914" y="1416"/>
                </a:moveTo>
                <a:lnTo>
                  <a:pt x="11914" y="1851"/>
                </a:lnTo>
                <a:lnTo>
                  <a:pt x="12425" y="1851"/>
                </a:lnTo>
                <a:lnTo>
                  <a:pt x="12425" y="1416"/>
                </a:lnTo>
                <a:lnTo>
                  <a:pt x="11914" y="1416"/>
                </a:lnTo>
                <a:close/>
                <a:moveTo>
                  <a:pt x="11372" y="1416"/>
                </a:moveTo>
                <a:lnTo>
                  <a:pt x="11372" y="1851"/>
                </a:lnTo>
                <a:lnTo>
                  <a:pt x="11883" y="1851"/>
                </a:lnTo>
                <a:lnTo>
                  <a:pt x="11883" y="1416"/>
                </a:lnTo>
                <a:lnTo>
                  <a:pt x="11372" y="1416"/>
                </a:lnTo>
                <a:close/>
                <a:moveTo>
                  <a:pt x="10831" y="1416"/>
                </a:moveTo>
                <a:lnTo>
                  <a:pt x="10831" y="1851"/>
                </a:lnTo>
                <a:lnTo>
                  <a:pt x="11341" y="1851"/>
                </a:lnTo>
                <a:lnTo>
                  <a:pt x="11341" y="1416"/>
                </a:lnTo>
                <a:lnTo>
                  <a:pt x="10831" y="1416"/>
                </a:lnTo>
                <a:close/>
                <a:moveTo>
                  <a:pt x="10289" y="1416"/>
                </a:moveTo>
                <a:lnTo>
                  <a:pt x="10289" y="1851"/>
                </a:lnTo>
                <a:lnTo>
                  <a:pt x="10800" y="1851"/>
                </a:lnTo>
                <a:lnTo>
                  <a:pt x="10800" y="1416"/>
                </a:lnTo>
                <a:lnTo>
                  <a:pt x="10289" y="1416"/>
                </a:lnTo>
                <a:close/>
                <a:moveTo>
                  <a:pt x="9747" y="1416"/>
                </a:moveTo>
                <a:lnTo>
                  <a:pt x="9747" y="1851"/>
                </a:lnTo>
                <a:lnTo>
                  <a:pt x="10258" y="1851"/>
                </a:lnTo>
                <a:lnTo>
                  <a:pt x="10258" y="1416"/>
                </a:lnTo>
                <a:lnTo>
                  <a:pt x="9747" y="1416"/>
                </a:lnTo>
                <a:close/>
                <a:moveTo>
                  <a:pt x="9206" y="1416"/>
                </a:moveTo>
                <a:lnTo>
                  <a:pt x="9206" y="1851"/>
                </a:lnTo>
                <a:lnTo>
                  <a:pt x="9716" y="1851"/>
                </a:lnTo>
                <a:lnTo>
                  <a:pt x="9716" y="1416"/>
                </a:lnTo>
                <a:lnTo>
                  <a:pt x="9206" y="1416"/>
                </a:lnTo>
                <a:close/>
                <a:moveTo>
                  <a:pt x="8664" y="1416"/>
                </a:moveTo>
                <a:lnTo>
                  <a:pt x="8664" y="1851"/>
                </a:lnTo>
                <a:lnTo>
                  <a:pt x="9175" y="1851"/>
                </a:lnTo>
                <a:lnTo>
                  <a:pt x="9175" y="1416"/>
                </a:lnTo>
                <a:lnTo>
                  <a:pt x="8664" y="1416"/>
                </a:lnTo>
                <a:close/>
                <a:moveTo>
                  <a:pt x="8122" y="1416"/>
                </a:moveTo>
                <a:lnTo>
                  <a:pt x="8122" y="1851"/>
                </a:lnTo>
                <a:lnTo>
                  <a:pt x="8633" y="1851"/>
                </a:lnTo>
                <a:lnTo>
                  <a:pt x="8633" y="1416"/>
                </a:lnTo>
                <a:lnTo>
                  <a:pt x="8122" y="1416"/>
                </a:lnTo>
                <a:close/>
                <a:moveTo>
                  <a:pt x="7581" y="1416"/>
                </a:moveTo>
                <a:lnTo>
                  <a:pt x="7581" y="1851"/>
                </a:lnTo>
                <a:lnTo>
                  <a:pt x="8091" y="1851"/>
                </a:lnTo>
                <a:lnTo>
                  <a:pt x="8091" y="1416"/>
                </a:lnTo>
                <a:lnTo>
                  <a:pt x="7581" y="1416"/>
                </a:lnTo>
                <a:close/>
                <a:moveTo>
                  <a:pt x="7039" y="1416"/>
                </a:moveTo>
                <a:lnTo>
                  <a:pt x="7039" y="1851"/>
                </a:lnTo>
                <a:lnTo>
                  <a:pt x="7550" y="1851"/>
                </a:lnTo>
                <a:lnTo>
                  <a:pt x="7550" y="1416"/>
                </a:lnTo>
                <a:lnTo>
                  <a:pt x="7039" y="1416"/>
                </a:lnTo>
                <a:close/>
                <a:moveTo>
                  <a:pt x="6497" y="1416"/>
                </a:moveTo>
                <a:lnTo>
                  <a:pt x="6497" y="1851"/>
                </a:lnTo>
                <a:lnTo>
                  <a:pt x="7008" y="1851"/>
                </a:lnTo>
                <a:lnTo>
                  <a:pt x="7008" y="1416"/>
                </a:lnTo>
                <a:lnTo>
                  <a:pt x="6497" y="1416"/>
                </a:lnTo>
                <a:close/>
                <a:moveTo>
                  <a:pt x="5955" y="1416"/>
                </a:moveTo>
                <a:lnTo>
                  <a:pt x="5955" y="1851"/>
                </a:lnTo>
                <a:lnTo>
                  <a:pt x="6466" y="1851"/>
                </a:lnTo>
                <a:lnTo>
                  <a:pt x="6466" y="1416"/>
                </a:lnTo>
                <a:lnTo>
                  <a:pt x="5955" y="1416"/>
                </a:lnTo>
                <a:close/>
                <a:moveTo>
                  <a:pt x="5414" y="1416"/>
                </a:moveTo>
                <a:lnTo>
                  <a:pt x="5414" y="1851"/>
                </a:lnTo>
                <a:lnTo>
                  <a:pt x="5925" y="1851"/>
                </a:lnTo>
                <a:lnTo>
                  <a:pt x="5925" y="1416"/>
                </a:lnTo>
                <a:lnTo>
                  <a:pt x="5414" y="1416"/>
                </a:lnTo>
                <a:close/>
                <a:moveTo>
                  <a:pt x="4872" y="1416"/>
                </a:moveTo>
                <a:lnTo>
                  <a:pt x="4872" y="1851"/>
                </a:lnTo>
                <a:lnTo>
                  <a:pt x="5383" y="1851"/>
                </a:lnTo>
                <a:lnTo>
                  <a:pt x="5383" y="1416"/>
                </a:lnTo>
                <a:lnTo>
                  <a:pt x="4872" y="1416"/>
                </a:lnTo>
                <a:close/>
                <a:moveTo>
                  <a:pt x="4330" y="1416"/>
                </a:moveTo>
                <a:lnTo>
                  <a:pt x="4330" y="1851"/>
                </a:lnTo>
                <a:lnTo>
                  <a:pt x="4841" y="1851"/>
                </a:lnTo>
                <a:lnTo>
                  <a:pt x="4841" y="1416"/>
                </a:lnTo>
                <a:lnTo>
                  <a:pt x="4330" y="1416"/>
                </a:lnTo>
                <a:close/>
                <a:moveTo>
                  <a:pt x="3789" y="1416"/>
                </a:moveTo>
                <a:lnTo>
                  <a:pt x="3789" y="1851"/>
                </a:lnTo>
                <a:lnTo>
                  <a:pt x="4300" y="1851"/>
                </a:lnTo>
                <a:lnTo>
                  <a:pt x="4300" y="1416"/>
                </a:lnTo>
                <a:lnTo>
                  <a:pt x="3789" y="1416"/>
                </a:lnTo>
                <a:close/>
                <a:moveTo>
                  <a:pt x="3247" y="1416"/>
                </a:moveTo>
                <a:lnTo>
                  <a:pt x="3247" y="1851"/>
                </a:lnTo>
                <a:lnTo>
                  <a:pt x="3758" y="1851"/>
                </a:lnTo>
                <a:lnTo>
                  <a:pt x="3758" y="1416"/>
                </a:lnTo>
                <a:lnTo>
                  <a:pt x="3247" y="1416"/>
                </a:lnTo>
                <a:close/>
                <a:moveTo>
                  <a:pt x="2705" y="1416"/>
                </a:moveTo>
                <a:lnTo>
                  <a:pt x="2705" y="1851"/>
                </a:lnTo>
                <a:lnTo>
                  <a:pt x="3216" y="1851"/>
                </a:lnTo>
                <a:lnTo>
                  <a:pt x="3216" y="1416"/>
                </a:lnTo>
                <a:lnTo>
                  <a:pt x="2705" y="1416"/>
                </a:lnTo>
                <a:close/>
                <a:moveTo>
                  <a:pt x="2164" y="1416"/>
                </a:moveTo>
                <a:lnTo>
                  <a:pt x="2164" y="1851"/>
                </a:lnTo>
                <a:lnTo>
                  <a:pt x="2675" y="1851"/>
                </a:lnTo>
                <a:lnTo>
                  <a:pt x="2675" y="1416"/>
                </a:lnTo>
                <a:lnTo>
                  <a:pt x="2164" y="1416"/>
                </a:lnTo>
                <a:close/>
                <a:moveTo>
                  <a:pt x="1622" y="1416"/>
                </a:moveTo>
                <a:lnTo>
                  <a:pt x="1622" y="1851"/>
                </a:lnTo>
                <a:lnTo>
                  <a:pt x="2133" y="1851"/>
                </a:lnTo>
                <a:lnTo>
                  <a:pt x="2133" y="1416"/>
                </a:lnTo>
                <a:lnTo>
                  <a:pt x="1622" y="1416"/>
                </a:lnTo>
                <a:close/>
                <a:moveTo>
                  <a:pt x="1080" y="1416"/>
                </a:moveTo>
                <a:lnTo>
                  <a:pt x="1080" y="1851"/>
                </a:lnTo>
                <a:lnTo>
                  <a:pt x="1591" y="1851"/>
                </a:lnTo>
                <a:lnTo>
                  <a:pt x="1591" y="1416"/>
                </a:lnTo>
                <a:lnTo>
                  <a:pt x="1080" y="1416"/>
                </a:lnTo>
                <a:close/>
                <a:moveTo>
                  <a:pt x="539" y="1416"/>
                </a:moveTo>
                <a:lnTo>
                  <a:pt x="539" y="1851"/>
                </a:lnTo>
                <a:lnTo>
                  <a:pt x="1049" y="1851"/>
                </a:lnTo>
                <a:lnTo>
                  <a:pt x="1049" y="1416"/>
                </a:lnTo>
                <a:lnTo>
                  <a:pt x="539" y="1416"/>
                </a:lnTo>
                <a:close/>
                <a:moveTo>
                  <a:pt x="31" y="1416"/>
                </a:moveTo>
                <a:lnTo>
                  <a:pt x="31" y="1851"/>
                </a:lnTo>
                <a:lnTo>
                  <a:pt x="508" y="1851"/>
                </a:lnTo>
                <a:lnTo>
                  <a:pt x="508" y="1416"/>
                </a:lnTo>
                <a:lnTo>
                  <a:pt x="31" y="1416"/>
                </a:lnTo>
                <a:close/>
                <a:moveTo>
                  <a:pt x="14622" y="952"/>
                </a:moveTo>
                <a:lnTo>
                  <a:pt x="14622" y="1387"/>
                </a:lnTo>
                <a:lnTo>
                  <a:pt x="15133" y="1387"/>
                </a:lnTo>
                <a:lnTo>
                  <a:pt x="15133" y="952"/>
                </a:lnTo>
                <a:lnTo>
                  <a:pt x="14622" y="952"/>
                </a:lnTo>
                <a:close/>
                <a:moveTo>
                  <a:pt x="14081" y="952"/>
                </a:moveTo>
                <a:lnTo>
                  <a:pt x="14081" y="1387"/>
                </a:lnTo>
                <a:lnTo>
                  <a:pt x="14592" y="1387"/>
                </a:lnTo>
                <a:lnTo>
                  <a:pt x="14592" y="952"/>
                </a:lnTo>
                <a:lnTo>
                  <a:pt x="14081" y="952"/>
                </a:lnTo>
                <a:close/>
                <a:moveTo>
                  <a:pt x="13539" y="952"/>
                </a:moveTo>
                <a:lnTo>
                  <a:pt x="13539" y="1387"/>
                </a:lnTo>
                <a:lnTo>
                  <a:pt x="14050" y="1387"/>
                </a:lnTo>
                <a:lnTo>
                  <a:pt x="14050" y="952"/>
                </a:lnTo>
                <a:lnTo>
                  <a:pt x="13539" y="952"/>
                </a:lnTo>
                <a:close/>
                <a:moveTo>
                  <a:pt x="12997" y="952"/>
                </a:moveTo>
                <a:lnTo>
                  <a:pt x="12997" y="1387"/>
                </a:lnTo>
                <a:lnTo>
                  <a:pt x="13508" y="1387"/>
                </a:lnTo>
                <a:lnTo>
                  <a:pt x="13508" y="952"/>
                </a:lnTo>
                <a:lnTo>
                  <a:pt x="12997" y="952"/>
                </a:lnTo>
                <a:close/>
                <a:moveTo>
                  <a:pt x="12456" y="952"/>
                </a:moveTo>
                <a:lnTo>
                  <a:pt x="12456" y="1387"/>
                </a:lnTo>
                <a:lnTo>
                  <a:pt x="12967" y="1387"/>
                </a:lnTo>
                <a:lnTo>
                  <a:pt x="12967" y="952"/>
                </a:lnTo>
                <a:lnTo>
                  <a:pt x="12456" y="952"/>
                </a:lnTo>
                <a:close/>
                <a:moveTo>
                  <a:pt x="11914" y="952"/>
                </a:moveTo>
                <a:lnTo>
                  <a:pt x="11914" y="1387"/>
                </a:lnTo>
                <a:lnTo>
                  <a:pt x="12425" y="1387"/>
                </a:lnTo>
                <a:lnTo>
                  <a:pt x="12425" y="952"/>
                </a:lnTo>
                <a:lnTo>
                  <a:pt x="11914" y="952"/>
                </a:lnTo>
                <a:close/>
                <a:moveTo>
                  <a:pt x="11372" y="952"/>
                </a:moveTo>
                <a:lnTo>
                  <a:pt x="11372" y="1387"/>
                </a:lnTo>
                <a:lnTo>
                  <a:pt x="11883" y="1387"/>
                </a:lnTo>
                <a:lnTo>
                  <a:pt x="11883" y="952"/>
                </a:lnTo>
                <a:lnTo>
                  <a:pt x="11372" y="952"/>
                </a:lnTo>
                <a:close/>
                <a:moveTo>
                  <a:pt x="10831" y="952"/>
                </a:moveTo>
                <a:lnTo>
                  <a:pt x="10831" y="1387"/>
                </a:lnTo>
                <a:lnTo>
                  <a:pt x="11341" y="1387"/>
                </a:lnTo>
                <a:lnTo>
                  <a:pt x="11341" y="952"/>
                </a:lnTo>
                <a:lnTo>
                  <a:pt x="10831" y="952"/>
                </a:lnTo>
                <a:close/>
                <a:moveTo>
                  <a:pt x="10289" y="952"/>
                </a:moveTo>
                <a:lnTo>
                  <a:pt x="10289" y="1387"/>
                </a:lnTo>
                <a:lnTo>
                  <a:pt x="10800" y="1387"/>
                </a:lnTo>
                <a:lnTo>
                  <a:pt x="10800" y="952"/>
                </a:lnTo>
                <a:lnTo>
                  <a:pt x="10289" y="952"/>
                </a:lnTo>
                <a:close/>
                <a:moveTo>
                  <a:pt x="9747" y="952"/>
                </a:moveTo>
                <a:lnTo>
                  <a:pt x="9747" y="1387"/>
                </a:lnTo>
                <a:lnTo>
                  <a:pt x="10258" y="1387"/>
                </a:lnTo>
                <a:lnTo>
                  <a:pt x="10258" y="952"/>
                </a:lnTo>
                <a:lnTo>
                  <a:pt x="9747" y="952"/>
                </a:lnTo>
                <a:close/>
                <a:moveTo>
                  <a:pt x="9206" y="952"/>
                </a:moveTo>
                <a:lnTo>
                  <a:pt x="9206" y="1387"/>
                </a:lnTo>
                <a:lnTo>
                  <a:pt x="9716" y="1387"/>
                </a:lnTo>
                <a:lnTo>
                  <a:pt x="9716" y="952"/>
                </a:lnTo>
                <a:lnTo>
                  <a:pt x="9206" y="952"/>
                </a:lnTo>
                <a:close/>
                <a:moveTo>
                  <a:pt x="8664" y="952"/>
                </a:moveTo>
                <a:lnTo>
                  <a:pt x="8664" y="1387"/>
                </a:lnTo>
                <a:lnTo>
                  <a:pt x="9175" y="1387"/>
                </a:lnTo>
                <a:lnTo>
                  <a:pt x="9175" y="952"/>
                </a:lnTo>
                <a:lnTo>
                  <a:pt x="8664" y="952"/>
                </a:lnTo>
                <a:close/>
                <a:moveTo>
                  <a:pt x="8122" y="952"/>
                </a:moveTo>
                <a:lnTo>
                  <a:pt x="8122" y="1387"/>
                </a:lnTo>
                <a:lnTo>
                  <a:pt x="8633" y="1387"/>
                </a:lnTo>
                <a:lnTo>
                  <a:pt x="8633" y="952"/>
                </a:lnTo>
                <a:lnTo>
                  <a:pt x="8122" y="952"/>
                </a:lnTo>
                <a:close/>
                <a:moveTo>
                  <a:pt x="7581" y="952"/>
                </a:moveTo>
                <a:lnTo>
                  <a:pt x="7581" y="1387"/>
                </a:lnTo>
                <a:lnTo>
                  <a:pt x="8091" y="1387"/>
                </a:lnTo>
                <a:lnTo>
                  <a:pt x="8091" y="952"/>
                </a:lnTo>
                <a:lnTo>
                  <a:pt x="7581" y="952"/>
                </a:lnTo>
                <a:close/>
                <a:moveTo>
                  <a:pt x="7039" y="952"/>
                </a:moveTo>
                <a:lnTo>
                  <a:pt x="7039" y="1387"/>
                </a:lnTo>
                <a:lnTo>
                  <a:pt x="7550" y="1387"/>
                </a:lnTo>
                <a:lnTo>
                  <a:pt x="7550" y="952"/>
                </a:lnTo>
                <a:lnTo>
                  <a:pt x="7039" y="952"/>
                </a:lnTo>
                <a:close/>
                <a:moveTo>
                  <a:pt x="6497" y="952"/>
                </a:moveTo>
                <a:lnTo>
                  <a:pt x="6497" y="1387"/>
                </a:lnTo>
                <a:lnTo>
                  <a:pt x="7008" y="1387"/>
                </a:lnTo>
                <a:lnTo>
                  <a:pt x="7008" y="952"/>
                </a:lnTo>
                <a:lnTo>
                  <a:pt x="6497" y="952"/>
                </a:lnTo>
                <a:close/>
                <a:moveTo>
                  <a:pt x="5955" y="952"/>
                </a:moveTo>
                <a:lnTo>
                  <a:pt x="5955" y="1387"/>
                </a:lnTo>
                <a:lnTo>
                  <a:pt x="6466" y="1387"/>
                </a:lnTo>
                <a:lnTo>
                  <a:pt x="6466" y="952"/>
                </a:lnTo>
                <a:lnTo>
                  <a:pt x="5955" y="952"/>
                </a:lnTo>
                <a:close/>
                <a:moveTo>
                  <a:pt x="5414" y="952"/>
                </a:moveTo>
                <a:lnTo>
                  <a:pt x="5414" y="1387"/>
                </a:lnTo>
                <a:lnTo>
                  <a:pt x="5925" y="1387"/>
                </a:lnTo>
                <a:lnTo>
                  <a:pt x="5925" y="952"/>
                </a:lnTo>
                <a:lnTo>
                  <a:pt x="5414" y="952"/>
                </a:lnTo>
                <a:close/>
                <a:moveTo>
                  <a:pt x="4872" y="952"/>
                </a:moveTo>
                <a:lnTo>
                  <a:pt x="4872" y="1387"/>
                </a:lnTo>
                <a:lnTo>
                  <a:pt x="5383" y="1387"/>
                </a:lnTo>
                <a:lnTo>
                  <a:pt x="5383" y="952"/>
                </a:lnTo>
                <a:lnTo>
                  <a:pt x="4872" y="952"/>
                </a:lnTo>
                <a:close/>
                <a:moveTo>
                  <a:pt x="4330" y="952"/>
                </a:moveTo>
                <a:lnTo>
                  <a:pt x="4330" y="1387"/>
                </a:lnTo>
                <a:lnTo>
                  <a:pt x="4841" y="1387"/>
                </a:lnTo>
                <a:lnTo>
                  <a:pt x="4841" y="952"/>
                </a:lnTo>
                <a:lnTo>
                  <a:pt x="4330" y="952"/>
                </a:lnTo>
                <a:close/>
                <a:moveTo>
                  <a:pt x="3789" y="952"/>
                </a:moveTo>
                <a:lnTo>
                  <a:pt x="3789" y="1387"/>
                </a:lnTo>
                <a:lnTo>
                  <a:pt x="4300" y="1387"/>
                </a:lnTo>
                <a:lnTo>
                  <a:pt x="4300" y="952"/>
                </a:lnTo>
                <a:lnTo>
                  <a:pt x="3789" y="952"/>
                </a:lnTo>
                <a:close/>
                <a:moveTo>
                  <a:pt x="3247" y="952"/>
                </a:moveTo>
                <a:lnTo>
                  <a:pt x="3247" y="1387"/>
                </a:lnTo>
                <a:lnTo>
                  <a:pt x="3758" y="1387"/>
                </a:lnTo>
                <a:lnTo>
                  <a:pt x="3758" y="952"/>
                </a:lnTo>
                <a:lnTo>
                  <a:pt x="3247" y="952"/>
                </a:lnTo>
                <a:close/>
                <a:moveTo>
                  <a:pt x="2705" y="952"/>
                </a:moveTo>
                <a:lnTo>
                  <a:pt x="2705" y="1387"/>
                </a:lnTo>
                <a:lnTo>
                  <a:pt x="3216" y="1387"/>
                </a:lnTo>
                <a:lnTo>
                  <a:pt x="3216" y="952"/>
                </a:lnTo>
                <a:lnTo>
                  <a:pt x="2705" y="952"/>
                </a:lnTo>
                <a:close/>
                <a:moveTo>
                  <a:pt x="2164" y="952"/>
                </a:moveTo>
                <a:lnTo>
                  <a:pt x="2164" y="1387"/>
                </a:lnTo>
                <a:lnTo>
                  <a:pt x="2675" y="1387"/>
                </a:lnTo>
                <a:lnTo>
                  <a:pt x="2675" y="952"/>
                </a:lnTo>
                <a:lnTo>
                  <a:pt x="2164" y="952"/>
                </a:lnTo>
                <a:close/>
                <a:moveTo>
                  <a:pt x="1622" y="952"/>
                </a:moveTo>
                <a:lnTo>
                  <a:pt x="1622" y="1387"/>
                </a:lnTo>
                <a:lnTo>
                  <a:pt x="2133" y="1387"/>
                </a:lnTo>
                <a:lnTo>
                  <a:pt x="2133" y="952"/>
                </a:lnTo>
                <a:lnTo>
                  <a:pt x="1622" y="952"/>
                </a:lnTo>
                <a:close/>
                <a:moveTo>
                  <a:pt x="1080" y="952"/>
                </a:moveTo>
                <a:lnTo>
                  <a:pt x="1080" y="1387"/>
                </a:lnTo>
                <a:lnTo>
                  <a:pt x="1591" y="1387"/>
                </a:lnTo>
                <a:lnTo>
                  <a:pt x="1591" y="952"/>
                </a:lnTo>
                <a:lnTo>
                  <a:pt x="1080" y="952"/>
                </a:lnTo>
                <a:close/>
                <a:moveTo>
                  <a:pt x="539" y="952"/>
                </a:moveTo>
                <a:lnTo>
                  <a:pt x="539" y="1387"/>
                </a:lnTo>
                <a:lnTo>
                  <a:pt x="1049" y="1387"/>
                </a:lnTo>
                <a:lnTo>
                  <a:pt x="1049" y="952"/>
                </a:lnTo>
                <a:lnTo>
                  <a:pt x="539" y="952"/>
                </a:lnTo>
                <a:close/>
                <a:moveTo>
                  <a:pt x="31" y="952"/>
                </a:moveTo>
                <a:lnTo>
                  <a:pt x="31" y="1387"/>
                </a:lnTo>
                <a:lnTo>
                  <a:pt x="508" y="1387"/>
                </a:lnTo>
                <a:lnTo>
                  <a:pt x="508" y="952"/>
                </a:lnTo>
                <a:lnTo>
                  <a:pt x="31" y="952"/>
                </a:lnTo>
                <a:close/>
                <a:moveTo>
                  <a:pt x="14622" y="488"/>
                </a:moveTo>
                <a:lnTo>
                  <a:pt x="14622" y="923"/>
                </a:lnTo>
                <a:lnTo>
                  <a:pt x="15133" y="923"/>
                </a:lnTo>
                <a:lnTo>
                  <a:pt x="15133" y="488"/>
                </a:lnTo>
                <a:lnTo>
                  <a:pt x="14622" y="488"/>
                </a:lnTo>
                <a:close/>
                <a:moveTo>
                  <a:pt x="14081" y="488"/>
                </a:moveTo>
                <a:lnTo>
                  <a:pt x="14081" y="923"/>
                </a:lnTo>
                <a:lnTo>
                  <a:pt x="14592" y="923"/>
                </a:lnTo>
                <a:lnTo>
                  <a:pt x="14592" y="488"/>
                </a:lnTo>
                <a:lnTo>
                  <a:pt x="14081" y="488"/>
                </a:lnTo>
                <a:close/>
                <a:moveTo>
                  <a:pt x="13539" y="488"/>
                </a:moveTo>
                <a:lnTo>
                  <a:pt x="13539" y="923"/>
                </a:lnTo>
                <a:lnTo>
                  <a:pt x="14050" y="923"/>
                </a:lnTo>
                <a:lnTo>
                  <a:pt x="14050" y="488"/>
                </a:lnTo>
                <a:lnTo>
                  <a:pt x="13539" y="488"/>
                </a:lnTo>
                <a:close/>
                <a:moveTo>
                  <a:pt x="12997" y="488"/>
                </a:moveTo>
                <a:lnTo>
                  <a:pt x="12997" y="923"/>
                </a:lnTo>
                <a:lnTo>
                  <a:pt x="13508" y="923"/>
                </a:lnTo>
                <a:lnTo>
                  <a:pt x="13508" y="488"/>
                </a:lnTo>
                <a:lnTo>
                  <a:pt x="12997" y="488"/>
                </a:lnTo>
                <a:close/>
                <a:moveTo>
                  <a:pt x="12456" y="488"/>
                </a:moveTo>
                <a:lnTo>
                  <a:pt x="12456" y="923"/>
                </a:lnTo>
                <a:lnTo>
                  <a:pt x="12967" y="923"/>
                </a:lnTo>
                <a:lnTo>
                  <a:pt x="12967" y="488"/>
                </a:lnTo>
                <a:lnTo>
                  <a:pt x="12456" y="488"/>
                </a:lnTo>
                <a:close/>
                <a:moveTo>
                  <a:pt x="11914" y="488"/>
                </a:moveTo>
                <a:lnTo>
                  <a:pt x="11914" y="923"/>
                </a:lnTo>
                <a:lnTo>
                  <a:pt x="12425" y="923"/>
                </a:lnTo>
                <a:lnTo>
                  <a:pt x="12425" y="488"/>
                </a:lnTo>
                <a:lnTo>
                  <a:pt x="11914" y="488"/>
                </a:lnTo>
                <a:close/>
                <a:moveTo>
                  <a:pt x="11372" y="488"/>
                </a:moveTo>
                <a:lnTo>
                  <a:pt x="11372" y="923"/>
                </a:lnTo>
                <a:lnTo>
                  <a:pt x="11883" y="923"/>
                </a:lnTo>
                <a:lnTo>
                  <a:pt x="11883" y="488"/>
                </a:lnTo>
                <a:lnTo>
                  <a:pt x="11372" y="488"/>
                </a:lnTo>
                <a:close/>
                <a:moveTo>
                  <a:pt x="10831" y="488"/>
                </a:moveTo>
                <a:lnTo>
                  <a:pt x="10831" y="923"/>
                </a:lnTo>
                <a:lnTo>
                  <a:pt x="11341" y="923"/>
                </a:lnTo>
                <a:lnTo>
                  <a:pt x="11341" y="488"/>
                </a:lnTo>
                <a:lnTo>
                  <a:pt x="10831" y="488"/>
                </a:lnTo>
                <a:close/>
                <a:moveTo>
                  <a:pt x="10289" y="488"/>
                </a:moveTo>
                <a:lnTo>
                  <a:pt x="10289" y="923"/>
                </a:lnTo>
                <a:lnTo>
                  <a:pt x="10800" y="923"/>
                </a:lnTo>
                <a:lnTo>
                  <a:pt x="10800" y="488"/>
                </a:lnTo>
                <a:lnTo>
                  <a:pt x="10289" y="488"/>
                </a:lnTo>
                <a:close/>
                <a:moveTo>
                  <a:pt x="9747" y="488"/>
                </a:moveTo>
                <a:lnTo>
                  <a:pt x="9747" y="923"/>
                </a:lnTo>
                <a:lnTo>
                  <a:pt x="10258" y="923"/>
                </a:lnTo>
                <a:lnTo>
                  <a:pt x="10258" y="488"/>
                </a:lnTo>
                <a:lnTo>
                  <a:pt x="9747" y="488"/>
                </a:lnTo>
                <a:close/>
                <a:moveTo>
                  <a:pt x="9206" y="488"/>
                </a:moveTo>
                <a:lnTo>
                  <a:pt x="9206" y="923"/>
                </a:lnTo>
                <a:lnTo>
                  <a:pt x="9716" y="923"/>
                </a:lnTo>
                <a:lnTo>
                  <a:pt x="9716" y="488"/>
                </a:lnTo>
                <a:lnTo>
                  <a:pt x="9206" y="488"/>
                </a:lnTo>
                <a:close/>
                <a:moveTo>
                  <a:pt x="8664" y="488"/>
                </a:moveTo>
                <a:lnTo>
                  <a:pt x="8664" y="923"/>
                </a:lnTo>
                <a:lnTo>
                  <a:pt x="9175" y="923"/>
                </a:lnTo>
                <a:lnTo>
                  <a:pt x="9175" y="488"/>
                </a:lnTo>
                <a:lnTo>
                  <a:pt x="8664" y="488"/>
                </a:lnTo>
                <a:close/>
                <a:moveTo>
                  <a:pt x="8122" y="488"/>
                </a:moveTo>
                <a:lnTo>
                  <a:pt x="8122" y="923"/>
                </a:lnTo>
                <a:lnTo>
                  <a:pt x="8633" y="923"/>
                </a:lnTo>
                <a:lnTo>
                  <a:pt x="8633" y="488"/>
                </a:lnTo>
                <a:lnTo>
                  <a:pt x="8122" y="488"/>
                </a:lnTo>
                <a:close/>
                <a:moveTo>
                  <a:pt x="7581" y="488"/>
                </a:moveTo>
                <a:lnTo>
                  <a:pt x="7581" y="923"/>
                </a:lnTo>
                <a:lnTo>
                  <a:pt x="8091" y="923"/>
                </a:lnTo>
                <a:lnTo>
                  <a:pt x="8091" y="488"/>
                </a:lnTo>
                <a:lnTo>
                  <a:pt x="7581" y="488"/>
                </a:lnTo>
                <a:close/>
                <a:moveTo>
                  <a:pt x="7039" y="488"/>
                </a:moveTo>
                <a:lnTo>
                  <a:pt x="7039" y="923"/>
                </a:lnTo>
                <a:lnTo>
                  <a:pt x="7550" y="923"/>
                </a:lnTo>
                <a:lnTo>
                  <a:pt x="7550" y="488"/>
                </a:lnTo>
                <a:lnTo>
                  <a:pt x="7039" y="488"/>
                </a:lnTo>
                <a:close/>
                <a:moveTo>
                  <a:pt x="6497" y="488"/>
                </a:moveTo>
                <a:lnTo>
                  <a:pt x="6497" y="923"/>
                </a:lnTo>
                <a:lnTo>
                  <a:pt x="7008" y="923"/>
                </a:lnTo>
                <a:lnTo>
                  <a:pt x="7008" y="488"/>
                </a:lnTo>
                <a:lnTo>
                  <a:pt x="6497" y="488"/>
                </a:lnTo>
                <a:close/>
                <a:moveTo>
                  <a:pt x="5955" y="488"/>
                </a:moveTo>
                <a:lnTo>
                  <a:pt x="5955" y="923"/>
                </a:lnTo>
                <a:lnTo>
                  <a:pt x="6466" y="923"/>
                </a:lnTo>
                <a:lnTo>
                  <a:pt x="6466" y="488"/>
                </a:lnTo>
                <a:lnTo>
                  <a:pt x="5955" y="488"/>
                </a:lnTo>
                <a:close/>
                <a:moveTo>
                  <a:pt x="5414" y="488"/>
                </a:moveTo>
                <a:lnTo>
                  <a:pt x="5414" y="923"/>
                </a:lnTo>
                <a:lnTo>
                  <a:pt x="5925" y="923"/>
                </a:lnTo>
                <a:lnTo>
                  <a:pt x="5925" y="488"/>
                </a:lnTo>
                <a:lnTo>
                  <a:pt x="5414" y="488"/>
                </a:lnTo>
                <a:close/>
                <a:moveTo>
                  <a:pt x="4872" y="488"/>
                </a:moveTo>
                <a:lnTo>
                  <a:pt x="4872" y="923"/>
                </a:lnTo>
                <a:lnTo>
                  <a:pt x="5383" y="923"/>
                </a:lnTo>
                <a:lnTo>
                  <a:pt x="5383" y="488"/>
                </a:lnTo>
                <a:lnTo>
                  <a:pt x="4872" y="488"/>
                </a:lnTo>
                <a:close/>
                <a:moveTo>
                  <a:pt x="4330" y="488"/>
                </a:moveTo>
                <a:lnTo>
                  <a:pt x="4330" y="923"/>
                </a:lnTo>
                <a:lnTo>
                  <a:pt x="4841" y="923"/>
                </a:lnTo>
                <a:lnTo>
                  <a:pt x="4841" y="488"/>
                </a:lnTo>
                <a:lnTo>
                  <a:pt x="4330" y="488"/>
                </a:lnTo>
                <a:close/>
                <a:moveTo>
                  <a:pt x="3789" y="488"/>
                </a:moveTo>
                <a:lnTo>
                  <a:pt x="3789" y="923"/>
                </a:lnTo>
                <a:lnTo>
                  <a:pt x="4300" y="923"/>
                </a:lnTo>
                <a:lnTo>
                  <a:pt x="4300" y="488"/>
                </a:lnTo>
                <a:lnTo>
                  <a:pt x="3789" y="488"/>
                </a:lnTo>
                <a:close/>
                <a:moveTo>
                  <a:pt x="3247" y="488"/>
                </a:moveTo>
                <a:lnTo>
                  <a:pt x="3247" y="923"/>
                </a:lnTo>
                <a:lnTo>
                  <a:pt x="3758" y="923"/>
                </a:lnTo>
                <a:lnTo>
                  <a:pt x="3758" y="488"/>
                </a:lnTo>
                <a:lnTo>
                  <a:pt x="3247" y="488"/>
                </a:lnTo>
                <a:close/>
                <a:moveTo>
                  <a:pt x="2705" y="488"/>
                </a:moveTo>
                <a:lnTo>
                  <a:pt x="2705" y="923"/>
                </a:lnTo>
                <a:lnTo>
                  <a:pt x="3216" y="923"/>
                </a:lnTo>
                <a:lnTo>
                  <a:pt x="3216" y="488"/>
                </a:lnTo>
                <a:lnTo>
                  <a:pt x="2705" y="488"/>
                </a:lnTo>
                <a:close/>
                <a:moveTo>
                  <a:pt x="2164" y="488"/>
                </a:moveTo>
                <a:lnTo>
                  <a:pt x="2164" y="923"/>
                </a:lnTo>
                <a:lnTo>
                  <a:pt x="2675" y="923"/>
                </a:lnTo>
                <a:lnTo>
                  <a:pt x="2675" y="488"/>
                </a:lnTo>
                <a:lnTo>
                  <a:pt x="2164" y="488"/>
                </a:lnTo>
                <a:close/>
                <a:moveTo>
                  <a:pt x="1622" y="488"/>
                </a:moveTo>
                <a:lnTo>
                  <a:pt x="1622" y="923"/>
                </a:lnTo>
                <a:lnTo>
                  <a:pt x="2133" y="923"/>
                </a:lnTo>
                <a:lnTo>
                  <a:pt x="2133" y="488"/>
                </a:lnTo>
                <a:lnTo>
                  <a:pt x="1622" y="488"/>
                </a:lnTo>
                <a:close/>
                <a:moveTo>
                  <a:pt x="1080" y="488"/>
                </a:moveTo>
                <a:lnTo>
                  <a:pt x="1080" y="923"/>
                </a:lnTo>
                <a:lnTo>
                  <a:pt x="1591" y="923"/>
                </a:lnTo>
                <a:lnTo>
                  <a:pt x="1591" y="488"/>
                </a:lnTo>
                <a:lnTo>
                  <a:pt x="1080" y="488"/>
                </a:lnTo>
                <a:close/>
                <a:moveTo>
                  <a:pt x="539" y="488"/>
                </a:moveTo>
                <a:lnTo>
                  <a:pt x="539" y="923"/>
                </a:lnTo>
                <a:lnTo>
                  <a:pt x="1049" y="923"/>
                </a:lnTo>
                <a:lnTo>
                  <a:pt x="1049" y="488"/>
                </a:lnTo>
                <a:lnTo>
                  <a:pt x="539" y="488"/>
                </a:lnTo>
                <a:close/>
                <a:moveTo>
                  <a:pt x="31" y="488"/>
                </a:moveTo>
                <a:lnTo>
                  <a:pt x="31" y="923"/>
                </a:lnTo>
                <a:lnTo>
                  <a:pt x="508" y="923"/>
                </a:lnTo>
                <a:lnTo>
                  <a:pt x="508" y="488"/>
                </a:lnTo>
                <a:lnTo>
                  <a:pt x="31" y="488"/>
                </a:lnTo>
                <a:close/>
                <a:moveTo>
                  <a:pt x="0" y="0"/>
                </a:moveTo>
                <a:lnTo>
                  <a:pt x="31" y="0"/>
                </a:lnTo>
                <a:lnTo>
                  <a:pt x="31" y="460"/>
                </a:lnTo>
                <a:lnTo>
                  <a:pt x="508" y="460"/>
                </a:lnTo>
                <a:lnTo>
                  <a:pt x="508" y="0"/>
                </a:lnTo>
                <a:lnTo>
                  <a:pt x="539" y="0"/>
                </a:lnTo>
                <a:lnTo>
                  <a:pt x="539" y="460"/>
                </a:lnTo>
                <a:lnTo>
                  <a:pt x="1049" y="460"/>
                </a:lnTo>
                <a:lnTo>
                  <a:pt x="1049" y="0"/>
                </a:lnTo>
                <a:lnTo>
                  <a:pt x="1080" y="0"/>
                </a:lnTo>
                <a:lnTo>
                  <a:pt x="1080" y="460"/>
                </a:lnTo>
                <a:lnTo>
                  <a:pt x="1591" y="460"/>
                </a:lnTo>
                <a:lnTo>
                  <a:pt x="1591" y="0"/>
                </a:lnTo>
                <a:lnTo>
                  <a:pt x="1622" y="0"/>
                </a:lnTo>
                <a:lnTo>
                  <a:pt x="1622" y="460"/>
                </a:lnTo>
                <a:lnTo>
                  <a:pt x="2133" y="460"/>
                </a:lnTo>
                <a:lnTo>
                  <a:pt x="2133" y="0"/>
                </a:lnTo>
                <a:lnTo>
                  <a:pt x="2164" y="0"/>
                </a:lnTo>
                <a:lnTo>
                  <a:pt x="2164" y="460"/>
                </a:lnTo>
                <a:lnTo>
                  <a:pt x="2675" y="460"/>
                </a:lnTo>
                <a:lnTo>
                  <a:pt x="2675" y="0"/>
                </a:lnTo>
                <a:lnTo>
                  <a:pt x="2705" y="0"/>
                </a:lnTo>
                <a:lnTo>
                  <a:pt x="2705" y="460"/>
                </a:lnTo>
                <a:lnTo>
                  <a:pt x="3216" y="460"/>
                </a:lnTo>
                <a:lnTo>
                  <a:pt x="3216" y="0"/>
                </a:lnTo>
                <a:lnTo>
                  <a:pt x="3247" y="0"/>
                </a:lnTo>
                <a:lnTo>
                  <a:pt x="3247" y="460"/>
                </a:lnTo>
                <a:lnTo>
                  <a:pt x="3758" y="460"/>
                </a:lnTo>
                <a:lnTo>
                  <a:pt x="3758" y="0"/>
                </a:lnTo>
                <a:lnTo>
                  <a:pt x="3789" y="0"/>
                </a:lnTo>
                <a:lnTo>
                  <a:pt x="3789" y="460"/>
                </a:lnTo>
                <a:lnTo>
                  <a:pt x="4300" y="460"/>
                </a:lnTo>
                <a:lnTo>
                  <a:pt x="4300" y="0"/>
                </a:lnTo>
                <a:lnTo>
                  <a:pt x="4330" y="0"/>
                </a:lnTo>
                <a:lnTo>
                  <a:pt x="4330" y="460"/>
                </a:lnTo>
                <a:lnTo>
                  <a:pt x="4841" y="460"/>
                </a:lnTo>
                <a:lnTo>
                  <a:pt x="4841" y="0"/>
                </a:lnTo>
                <a:lnTo>
                  <a:pt x="4872" y="0"/>
                </a:lnTo>
                <a:lnTo>
                  <a:pt x="4872" y="460"/>
                </a:lnTo>
                <a:lnTo>
                  <a:pt x="5383" y="460"/>
                </a:lnTo>
                <a:lnTo>
                  <a:pt x="5383" y="0"/>
                </a:lnTo>
                <a:lnTo>
                  <a:pt x="5414" y="0"/>
                </a:lnTo>
                <a:lnTo>
                  <a:pt x="5414" y="460"/>
                </a:lnTo>
                <a:lnTo>
                  <a:pt x="5925" y="460"/>
                </a:lnTo>
                <a:lnTo>
                  <a:pt x="5925" y="0"/>
                </a:lnTo>
                <a:lnTo>
                  <a:pt x="5955" y="0"/>
                </a:lnTo>
                <a:lnTo>
                  <a:pt x="5955" y="460"/>
                </a:lnTo>
                <a:lnTo>
                  <a:pt x="6466" y="460"/>
                </a:lnTo>
                <a:lnTo>
                  <a:pt x="6466" y="0"/>
                </a:lnTo>
                <a:lnTo>
                  <a:pt x="6497" y="0"/>
                </a:lnTo>
                <a:lnTo>
                  <a:pt x="6497" y="460"/>
                </a:lnTo>
                <a:lnTo>
                  <a:pt x="7008" y="460"/>
                </a:lnTo>
                <a:lnTo>
                  <a:pt x="7008" y="0"/>
                </a:lnTo>
                <a:lnTo>
                  <a:pt x="7039" y="0"/>
                </a:lnTo>
                <a:lnTo>
                  <a:pt x="7039" y="460"/>
                </a:lnTo>
                <a:lnTo>
                  <a:pt x="7550" y="460"/>
                </a:lnTo>
                <a:lnTo>
                  <a:pt x="7550" y="0"/>
                </a:lnTo>
                <a:lnTo>
                  <a:pt x="7581" y="0"/>
                </a:lnTo>
                <a:lnTo>
                  <a:pt x="7581" y="460"/>
                </a:lnTo>
                <a:lnTo>
                  <a:pt x="8091" y="460"/>
                </a:lnTo>
                <a:lnTo>
                  <a:pt x="8091" y="0"/>
                </a:lnTo>
                <a:lnTo>
                  <a:pt x="8122" y="0"/>
                </a:lnTo>
                <a:lnTo>
                  <a:pt x="8122" y="460"/>
                </a:lnTo>
                <a:lnTo>
                  <a:pt x="8633" y="460"/>
                </a:lnTo>
                <a:lnTo>
                  <a:pt x="8633" y="0"/>
                </a:lnTo>
                <a:lnTo>
                  <a:pt x="8664" y="0"/>
                </a:lnTo>
                <a:lnTo>
                  <a:pt x="8664" y="460"/>
                </a:lnTo>
                <a:lnTo>
                  <a:pt x="9175" y="460"/>
                </a:lnTo>
                <a:lnTo>
                  <a:pt x="9175" y="0"/>
                </a:lnTo>
                <a:lnTo>
                  <a:pt x="9206" y="0"/>
                </a:lnTo>
                <a:lnTo>
                  <a:pt x="9206" y="460"/>
                </a:lnTo>
                <a:lnTo>
                  <a:pt x="9716" y="460"/>
                </a:lnTo>
                <a:lnTo>
                  <a:pt x="9716" y="0"/>
                </a:lnTo>
                <a:lnTo>
                  <a:pt x="9747" y="0"/>
                </a:lnTo>
                <a:lnTo>
                  <a:pt x="9747" y="460"/>
                </a:lnTo>
                <a:lnTo>
                  <a:pt x="10258" y="460"/>
                </a:lnTo>
                <a:lnTo>
                  <a:pt x="10258" y="0"/>
                </a:lnTo>
                <a:lnTo>
                  <a:pt x="10289" y="0"/>
                </a:lnTo>
                <a:lnTo>
                  <a:pt x="10289" y="460"/>
                </a:lnTo>
                <a:lnTo>
                  <a:pt x="10800" y="460"/>
                </a:lnTo>
                <a:lnTo>
                  <a:pt x="10800" y="0"/>
                </a:lnTo>
                <a:lnTo>
                  <a:pt x="10831" y="0"/>
                </a:lnTo>
                <a:lnTo>
                  <a:pt x="10831" y="460"/>
                </a:lnTo>
                <a:lnTo>
                  <a:pt x="11341" y="460"/>
                </a:lnTo>
                <a:lnTo>
                  <a:pt x="11341" y="0"/>
                </a:lnTo>
                <a:lnTo>
                  <a:pt x="11372" y="0"/>
                </a:lnTo>
                <a:lnTo>
                  <a:pt x="11372" y="460"/>
                </a:lnTo>
                <a:lnTo>
                  <a:pt x="11883" y="460"/>
                </a:lnTo>
                <a:lnTo>
                  <a:pt x="11883" y="0"/>
                </a:lnTo>
                <a:lnTo>
                  <a:pt x="11914" y="0"/>
                </a:lnTo>
                <a:lnTo>
                  <a:pt x="11914" y="460"/>
                </a:lnTo>
                <a:lnTo>
                  <a:pt x="12425" y="460"/>
                </a:lnTo>
                <a:lnTo>
                  <a:pt x="12425" y="0"/>
                </a:lnTo>
                <a:lnTo>
                  <a:pt x="12456" y="0"/>
                </a:lnTo>
                <a:lnTo>
                  <a:pt x="12456" y="460"/>
                </a:lnTo>
                <a:lnTo>
                  <a:pt x="12967" y="460"/>
                </a:lnTo>
                <a:lnTo>
                  <a:pt x="12967" y="0"/>
                </a:lnTo>
                <a:lnTo>
                  <a:pt x="12997" y="0"/>
                </a:lnTo>
                <a:lnTo>
                  <a:pt x="12997" y="460"/>
                </a:lnTo>
                <a:lnTo>
                  <a:pt x="13508" y="460"/>
                </a:lnTo>
                <a:lnTo>
                  <a:pt x="13508" y="0"/>
                </a:lnTo>
                <a:lnTo>
                  <a:pt x="13539" y="0"/>
                </a:lnTo>
                <a:lnTo>
                  <a:pt x="13539" y="460"/>
                </a:lnTo>
                <a:lnTo>
                  <a:pt x="14050" y="460"/>
                </a:lnTo>
                <a:lnTo>
                  <a:pt x="14050" y="0"/>
                </a:lnTo>
                <a:lnTo>
                  <a:pt x="14081" y="0"/>
                </a:lnTo>
                <a:lnTo>
                  <a:pt x="14081" y="460"/>
                </a:lnTo>
                <a:lnTo>
                  <a:pt x="14592" y="460"/>
                </a:lnTo>
                <a:lnTo>
                  <a:pt x="14592" y="0"/>
                </a:lnTo>
                <a:lnTo>
                  <a:pt x="14622" y="0"/>
                </a:lnTo>
                <a:lnTo>
                  <a:pt x="14622" y="460"/>
                </a:lnTo>
                <a:lnTo>
                  <a:pt x="15133" y="460"/>
                </a:lnTo>
                <a:lnTo>
                  <a:pt x="15133" y="0"/>
                </a:lnTo>
                <a:lnTo>
                  <a:pt x="15164" y="0"/>
                </a:lnTo>
                <a:lnTo>
                  <a:pt x="15164" y="5228"/>
                </a:lnTo>
                <a:lnTo>
                  <a:pt x="15133" y="5257"/>
                </a:lnTo>
                <a:lnTo>
                  <a:pt x="15133" y="5126"/>
                </a:lnTo>
                <a:lnTo>
                  <a:pt x="14622" y="5126"/>
                </a:lnTo>
                <a:lnTo>
                  <a:pt x="14622" y="5562"/>
                </a:lnTo>
                <a:lnTo>
                  <a:pt x="14810" y="5562"/>
                </a:lnTo>
                <a:lnTo>
                  <a:pt x="14780" y="5590"/>
                </a:lnTo>
                <a:lnTo>
                  <a:pt x="14622" y="5590"/>
                </a:lnTo>
                <a:lnTo>
                  <a:pt x="14622" y="5739"/>
                </a:lnTo>
                <a:lnTo>
                  <a:pt x="14592" y="5768"/>
                </a:lnTo>
                <a:lnTo>
                  <a:pt x="14592" y="5590"/>
                </a:lnTo>
                <a:lnTo>
                  <a:pt x="14081" y="5590"/>
                </a:lnTo>
                <a:lnTo>
                  <a:pt x="14081" y="6026"/>
                </a:lnTo>
                <a:lnTo>
                  <a:pt x="14319" y="6026"/>
                </a:lnTo>
                <a:lnTo>
                  <a:pt x="14289" y="6054"/>
                </a:lnTo>
                <a:lnTo>
                  <a:pt x="14081" y="6054"/>
                </a:lnTo>
                <a:lnTo>
                  <a:pt x="14081" y="6251"/>
                </a:lnTo>
                <a:lnTo>
                  <a:pt x="14050" y="6280"/>
                </a:lnTo>
                <a:lnTo>
                  <a:pt x="14050" y="6054"/>
                </a:lnTo>
                <a:lnTo>
                  <a:pt x="13539" y="6054"/>
                </a:lnTo>
                <a:lnTo>
                  <a:pt x="13539" y="6460"/>
                </a:lnTo>
                <a:lnTo>
                  <a:pt x="13508" y="6460"/>
                </a:lnTo>
                <a:lnTo>
                  <a:pt x="13508" y="6054"/>
                </a:lnTo>
                <a:lnTo>
                  <a:pt x="12997" y="6054"/>
                </a:lnTo>
                <a:lnTo>
                  <a:pt x="12997" y="6460"/>
                </a:lnTo>
                <a:lnTo>
                  <a:pt x="12967" y="6460"/>
                </a:lnTo>
                <a:lnTo>
                  <a:pt x="12967" y="6054"/>
                </a:lnTo>
                <a:lnTo>
                  <a:pt x="12456" y="6054"/>
                </a:lnTo>
                <a:lnTo>
                  <a:pt x="12456" y="6460"/>
                </a:lnTo>
                <a:lnTo>
                  <a:pt x="12425" y="6460"/>
                </a:lnTo>
                <a:lnTo>
                  <a:pt x="12425" y="6054"/>
                </a:lnTo>
                <a:lnTo>
                  <a:pt x="11914" y="6054"/>
                </a:lnTo>
                <a:lnTo>
                  <a:pt x="11914" y="6460"/>
                </a:lnTo>
                <a:lnTo>
                  <a:pt x="11883" y="6460"/>
                </a:lnTo>
                <a:lnTo>
                  <a:pt x="11883" y="6054"/>
                </a:lnTo>
                <a:lnTo>
                  <a:pt x="11372" y="6054"/>
                </a:lnTo>
                <a:lnTo>
                  <a:pt x="11372" y="6460"/>
                </a:lnTo>
                <a:lnTo>
                  <a:pt x="11341" y="6460"/>
                </a:lnTo>
                <a:lnTo>
                  <a:pt x="11341" y="6054"/>
                </a:lnTo>
                <a:lnTo>
                  <a:pt x="10831" y="6054"/>
                </a:lnTo>
                <a:lnTo>
                  <a:pt x="10831" y="6460"/>
                </a:lnTo>
                <a:lnTo>
                  <a:pt x="10800" y="6460"/>
                </a:lnTo>
                <a:lnTo>
                  <a:pt x="10800" y="6054"/>
                </a:lnTo>
                <a:lnTo>
                  <a:pt x="10289" y="6054"/>
                </a:lnTo>
                <a:lnTo>
                  <a:pt x="10289" y="6460"/>
                </a:lnTo>
                <a:lnTo>
                  <a:pt x="10258" y="6460"/>
                </a:lnTo>
                <a:lnTo>
                  <a:pt x="10258" y="6054"/>
                </a:lnTo>
                <a:lnTo>
                  <a:pt x="9747" y="6054"/>
                </a:lnTo>
                <a:lnTo>
                  <a:pt x="9747" y="6460"/>
                </a:lnTo>
                <a:lnTo>
                  <a:pt x="9716" y="6460"/>
                </a:lnTo>
                <a:lnTo>
                  <a:pt x="9716" y="6054"/>
                </a:lnTo>
                <a:lnTo>
                  <a:pt x="9206" y="6054"/>
                </a:lnTo>
                <a:lnTo>
                  <a:pt x="9206" y="6460"/>
                </a:lnTo>
                <a:lnTo>
                  <a:pt x="9175" y="6460"/>
                </a:lnTo>
                <a:lnTo>
                  <a:pt x="9175" y="6054"/>
                </a:lnTo>
                <a:lnTo>
                  <a:pt x="8664" y="6054"/>
                </a:lnTo>
                <a:lnTo>
                  <a:pt x="8664" y="6460"/>
                </a:lnTo>
                <a:lnTo>
                  <a:pt x="8633" y="6460"/>
                </a:lnTo>
                <a:lnTo>
                  <a:pt x="8633" y="6054"/>
                </a:lnTo>
                <a:lnTo>
                  <a:pt x="8122" y="6054"/>
                </a:lnTo>
                <a:lnTo>
                  <a:pt x="8122" y="6460"/>
                </a:lnTo>
                <a:lnTo>
                  <a:pt x="8091" y="6460"/>
                </a:lnTo>
                <a:lnTo>
                  <a:pt x="8091" y="6054"/>
                </a:lnTo>
                <a:lnTo>
                  <a:pt x="7581" y="6054"/>
                </a:lnTo>
                <a:lnTo>
                  <a:pt x="7581" y="6460"/>
                </a:lnTo>
                <a:lnTo>
                  <a:pt x="7550" y="6460"/>
                </a:lnTo>
                <a:lnTo>
                  <a:pt x="7550" y="6054"/>
                </a:lnTo>
                <a:lnTo>
                  <a:pt x="7039" y="6054"/>
                </a:lnTo>
                <a:lnTo>
                  <a:pt x="7039" y="6460"/>
                </a:lnTo>
                <a:lnTo>
                  <a:pt x="7008" y="6460"/>
                </a:lnTo>
                <a:lnTo>
                  <a:pt x="7008" y="6054"/>
                </a:lnTo>
                <a:lnTo>
                  <a:pt x="6497" y="6054"/>
                </a:lnTo>
                <a:lnTo>
                  <a:pt x="6497" y="6460"/>
                </a:lnTo>
                <a:lnTo>
                  <a:pt x="6466" y="6460"/>
                </a:lnTo>
                <a:lnTo>
                  <a:pt x="6466" y="6054"/>
                </a:lnTo>
                <a:lnTo>
                  <a:pt x="5955" y="6054"/>
                </a:lnTo>
                <a:lnTo>
                  <a:pt x="5955" y="6460"/>
                </a:lnTo>
                <a:lnTo>
                  <a:pt x="5925" y="6460"/>
                </a:lnTo>
                <a:lnTo>
                  <a:pt x="5925" y="6054"/>
                </a:lnTo>
                <a:lnTo>
                  <a:pt x="5414" y="6054"/>
                </a:lnTo>
                <a:lnTo>
                  <a:pt x="5414" y="6460"/>
                </a:lnTo>
                <a:lnTo>
                  <a:pt x="5383" y="6460"/>
                </a:lnTo>
                <a:lnTo>
                  <a:pt x="5383" y="6054"/>
                </a:lnTo>
                <a:lnTo>
                  <a:pt x="4872" y="6054"/>
                </a:lnTo>
                <a:lnTo>
                  <a:pt x="4872" y="6460"/>
                </a:lnTo>
                <a:lnTo>
                  <a:pt x="4841" y="6460"/>
                </a:lnTo>
                <a:lnTo>
                  <a:pt x="4841" y="6054"/>
                </a:lnTo>
                <a:lnTo>
                  <a:pt x="4330" y="6054"/>
                </a:lnTo>
                <a:lnTo>
                  <a:pt x="4330" y="6460"/>
                </a:lnTo>
                <a:lnTo>
                  <a:pt x="4300" y="6460"/>
                </a:lnTo>
                <a:lnTo>
                  <a:pt x="4300" y="6054"/>
                </a:lnTo>
                <a:lnTo>
                  <a:pt x="3789" y="6054"/>
                </a:lnTo>
                <a:lnTo>
                  <a:pt x="3789" y="6460"/>
                </a:lnTo>
                <a:lnTo>
                  <a:pt x="3758" y="6460"/>
                </a:lnTo>
                <a:lnTo>
                  <a:pt x="3758" y="6054"/>
                </a:lnTo>
                <a:lnTo>
                  <a:pt x="3247" y="6054"/>
                </a:lnTo>
                <a:lnTo>
                  <a:pt x="3247" y="6460"/>
                </a:lnTo>
                <a:lnTo>
                  <a:pt x="3216" y="6460"/>
                </a:lnTo>
                <a:lnTo>
                  <a:pt x="3216" y="6054"/>
                </a:lnTo>
                <a:lnTo>
                  <a:pt x="2705" y="6054"/>
                </a:lnTo>
                <a:lnTo>
                  <a:pt x="2705" y="6460"/>
                </a:lnTo>
                <a:lnTo>
                  <a:pt x="2675" y="6460"/>
                </a:lnTo>
                <a:lnTo>
                  <a:pt x="2675" y="6054"/>
                </a:lnTo>
                <a:lnTo>
                  <a:pt x="2164" y="6054"/>
                </a:lnTo>
                <a:lnTo>
                  <a:pt x="2164" y="6460"/>
                </a:lnTo>
                <a:lnTo>
                  <a:pt x="2133" y="6460"/>
                </a:lnTo>
                <a:lnTo>
                  <a:pt x="2133" y="6054"/>
                </a:lnTo>
                <a:lnTo>
                  <a:pt x="1622" y="6054"/>
                </a:lnTo>
                <a:lnTo>
                  <a:pt x="1622" y="6460"/>
                </a:lnTo>
                <a:lnTo>
                  <a:pt x="1591" y="6460"/>
                </a:lnTo>
                <a:lnTo>
                  <a:pt x="1591" y="6054"/>
                </a:lnTo>
                <a:lnTo>
                  <a:pt x="1080" y="6054"/>
                </a:lnTo>
                <a:lnTo>
                  <a:pt x="1080" y="6460"/>
                </a:lnTo>
                <a:lnTo>
                  <a:pt x="1049" y="6460"/>
                </a:lnTo>
                <a:lnTo>
                  <a:pt x="1049" y="6054"/>
                </a:lnTo>
                <a:lnTo>
                  <a:pt x="539" y="6054"/>
                </a:lnTo>
                <a:lnTo>
                  <a:pt x="539" y="6460"/>
                </a:lnTo>
                <a:lnTo>
                  <a:pt x="508" y="6460"/>
                </a:lnTo>
                <a:lnTo>
                  <a:pt x="508" y="6054"/>
                </a:lnTo>
                <a:lnTo>
                  <a:pt x="31" y="6054"/>
                </a:lnTo>
                <a:lnTo>
                  <a:pt x="31" y="6460"/>
                </a:lnTo>
                <a:lnTo>
                  <a:pt x="0" y="6460"/>
                </a:lnTo>
                <a:lnTo>
                  <a:pt x="0" y="0"/>
                </a:lnTo>
                <a:close/>
              </a:path>
            </a:pathLst>
          </a:custGeom>
          <a:solidFill>
            <a:schemeClr val="accent1">
              <a:alpha val="5000"/>
            </a:schemeClr>
          </a:solidFill>
          <a:ln w="9525" cap="flat">
            <a:noFill/>
            <a:prstDash val="solid"/>
            <a:miter/>
          </a:ln>
        </p:spPr>
        <p:txBody>
          <a:bodyPr rot="0" spcFirstLastPara="0" vertOverflow="overflow" horzOverflow="overflow" vert="horz" wrap="square" lIns="91430" tIns="45715" rIns="91430" bIns="45715"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0" name="任意多边形: 形状 359"/>
          <p:cNvSpPr/>
          <p:nvPr>
            <p:custDataLst>
              <p:tags r:id="rId4"/>
            </p:custDataLst>
          </p:nvPr>
        </p:nvSpPr>
        <p:spPr>
          <a:xfrm>
            <a:off x="10783717" y="5510313"/>
            <a:ext cx="800017" cy="800017"/>
          </a:xfrm>
          <a:custGeom>
            <a:avLst/>
            <a:gdLst>
              <a:gd name="connsiteX0" fmla="*/ 0 w 800100"/>
              <a:gd name="connsiteY0" fmla="*/ 0 h 800100"/>
              <a:gd name="connsiteX1" fmla="*/ 800100 w 800100"/>
              <a:gd name="connsiteY1" fmla="*/ 0 h 800100"/>
              <a:gd name="connsiteX2" fmla="*/ 0 w 800100"/>
              <a:gd name="connsiteY2" fmla="*/ 800100 h 800100"/>
              <a:gd name="connsiteX3" fmla="*/ 0 w 800100"/>
              <a:gd name="connsiteY3" fmla="*/ 0 h 800100"/>
            </a:gdLst>
            <a:ahLst/>
            <a:cxnLst>
              <a:cxn ang="0">
                <a:pos x="connsiteX0" y="connsiteY0"/>
              </a:cxn>
              <a:cxn ang="0">
                <a:pos x="connsiteX1" y="connsiteY1"/>
              </a:cxn>
              <a:cxn ang="0">
                <a:pos x="connsiteX2" y="connsiteY2"/>
              </a:cxn>
              <a:cxn ang="0">
                <a:pos x="connsiteX3" y="connsiteY3"/>
              </a:cxn>
            </a:cxnLst>
            <a:rect l="l" t="t" r="r" b="b"/>
            <a:pathLst>
              <a:path w="800100" h="800100">
                <a:moveTo>
                  <a:pt x="0" y="0"/>
                </a:moveTo>
                <a:lnTo>
                  <a:pt x="800100" y="0"/>
                </a:lnTo>
                <a:lnTo>
                  <a:pt x="0" y="800100"/>
                </a:lnTo>
                <a:lnTo>
                  <a:pt x="0" y="0"/>
                </a:lnTo>
                <a:close/>
              </a:path>
            </a:pathLst>
          </a:cu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任意多边形: 形状 356"/>
          <p:cNvSpPr/>
          <p:nvPr>
            <p:custDataLst>
              <p:tags r:id="rId5"/>
            </p:custDataLst>
          </p:nvPr>
        </p:nvSpPr>
        <p:spPr>
          <a:xfrm>
            <a:off x="676839" y="1811823"/>
            <a:ext cx="10903084" cy="446104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719924" rIns="719924" rtlCol="0" anchor="ctr"/>
          <a:lstStyle/>
          <a:p>
            <a:pPr indent="0" fontAlgn="auto">
              <a:lnSpc>
                <a:spcPct val="130000"/>
              </a:lnSpc>
            </a:pPr>
            <a:endParaRPr lang="zh-CN" altLang="en-US" kern="0" spc="0" dirty="0">
              <a:ln>
                <a:noFill/>
                <a:prstDash val="sysDot"/>
              </a:ln>
              <a:solidFill>
                <a:srgbClr val="262626"/>
              </a:solidFill>
              <a:latin typeface="+mn-ea"/>
              <a:ea typeface="+mn-ea"/>
              <a:sym typeface="+mn-ea"/>
            </a:endParaRPr>
          </a:p>
        </p:txBody>
      </p:sp>
      <p:sp>
        <p:nvSpPr>
          <p:cNvPr id="22" name="矩形: 圆角 21"/>
          <p:cNvSpPr/>
          <p:nvPr>
            <p:custDataLst>
              <p:tags r:id="rId6"/>
            </p:custDataLst>
          </p:nvPr>
        </p:nvSpPr>
        <p:spPr>
          <a:xfrm>
            <a:off x="672395" y="1718488"/>
            <a:ext cx="10903719" cy="443184"/>
          </a:xfrm>
          <a:prstGeom prst="roundRect">
            <a:avLst>
              <a:gd name="adj" fmla="val 0"/>
            </a:avLst>
          </a:prstGeom>
          <a:solidFill>
            <a:schemeClr val="accent1">
              <a:lumMod val="20000"/>
              <a:lumOff val="80000"/>
            </a:schemeClr>
          </a:solidFill>
          <a:ln w="254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custDataLst>
              <p:tags r:id="rId7"/>
            </p:custDataLst>
          </p:nvPr>
        </p:nvSpPr>
        <p:spPr>
          <a:xfrm flipH="1">
            <a:off x="10308151" y="1776902"/>
            <a:ext cx="107939" cy="107939"/>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弧形 2"/>
          <p:cNvSpPr/>
          <p:nvPr>
            <p:custDataLst>
              <p:tags r:id="rId8"/>
            </p:custDataLst>
          </p:nvPr>
        </p:nvSpPr>
        <p:spPr>
          <a:xfrm flipH="1">
            <a:off x="10256721" y="1581342"/>
            <a:ext cx="179686" cy="248259"/>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椭圆 3"/>
          <p:cNvSpPr/>
          <p:nvPr>
            <p:custDataLst>
              <p:tags r:id="rId9"/>
            </p:custDataLst>
          </p:nvPr>
        </p:nvSpPr>
        <p:spPr>
          <a:xfrm flipH="1">
            <a:off x="9705599" y="1776902"/>
            <a:ext cx="107939" cy="107939"/>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弧形 4"/>
          <p:cNvSpPr/>
          <p:nvPr>
            <p:custDataLst>
              <p:tags r:id="rId10"/>
            </p:custDataLst>
          </p:nvPr>
        </p:nvSpPr>
        <p:spPr>
          <a:xfrm flipH="1">
            <a:off x="9654169" y="1581342"/>
            <a:ext cx="179686" cy="248259"/>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椭圆 5"/>
          <p:cNvSpPr/>
          <p:nvPr>
            <p:custDataLst>
              <p:tags r:id="rId11"/>
            </p:custDataLst>
          </p:nvPr>
        </p:nvSpPr>
        <p:spPr>
          <a:xfrm flipH="1">
            <a:off x="9103047" y="1776902"/>
            <a:ext cx="107939" cy="107939"/>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弧形 6"/>
          <p:cNvSpPr/>
          <p:nvPr>
            <p:custDataLst>
              <p:tags r:id="rId12"/>
            </p:custDataLst>
          </p:nvPr>
        </p:nvSpPr>
        <p:spPr>
          <a:xfrm flipH="1">
            <a:off x="9051617" y="1581342"/>
            <a:ext cx="179686" cy="248259"/>
          </a:xfrm>
          <a:prstGeom prst="arc">
            <a:avLst>
              <a:gd name="adj1" fmla="val 4337702"/>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椭圆 8"/>
          <p:cNvSpPr/>
          <p:nvPr>
            <p:custDataLst>
              <p:tags r:id="rId13"/>
            </p:custDataLst>
          </p:nvPr>
        </p:nvSpPr>
        <p:spPr>
          <a:xfrm>
            <a:off x="1599398" y="1776902"/>
            <a:ext cx="107939" cy="107939"/>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弧形 9"/>
          <p:cNvSpPr/>
          <p:nvPr>
            <p:custDataLst>
              <p:tags r:id="rId14"/>
            </p:custDataLst>
          </p:nvPr>
        </p:nvSpPr>
        <p:spPr>
          <a:xfrm>
            <a:off x="1575906" y="1581342"/>
            <a:ext cx="179686" cy="248259"/>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p:custDataLst>
              <p:tags r:id="rId15"/>
            </p:custDataLst>
          </p:nvPr>
        </p:nvSpPr>
        <p:spPr>
          <a:xfrm>
            <a:off x="2201951" y="1776902"/>
            <a:ext cx="107939" cy="107939"/>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弧形 18"/>
          <p:cNvSpPr/>
          <p:nvPr>
            <p:custDataLst>
              <p:tags r:id="rId16"/>
            </p:custDataLst>
          </p:nvPr>
        </p:nvSpPr>
        <p:spPr>
          <a:xfrm>
            <a:off x="2179093" y="1581342"/>
            <a:ext cx="179686" cy="248259"/>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椭圆 19"/>
          <p:cNvSpPr/>
          <p:nvPr>
            <p:custDataLst>
              <p:tags r:id="rId17"/>
            </p:custDataLst>
          </p:nvPr>
        </p:nvSpPr>
        <p:spPr>
          <a:xfrm>
            <a:off x="2804503" y="1776902"/>
            <a:ext cx="107939" cy="107939"/>
          </a:xfrm>
          <a:prstGeom prst="ellipse">
            <a:avLst/>
          </a:prstGeom>
          <a:noFill/>
          <a:ln w="15875">
            <a:solidFill>
              <a:schemeClr val="accent1">
                <a:alpha val="7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弧形 20"/>
          <p:cNvSpPr/>
          <p:nvPr>
            <p:custDataLst>
              <p:tags r:id="rId18"/>
            </p:custDataLst>
          </p:nvPr>
        </p:nvSpPr>
        <p:spPr>
          <a:xfrm>
            <a:off x="2780375" y="1581342"/>
            <a:ext cx="179686" cy="248259"/>
          </a:xfrm>
          <a:prstGeom prst="arc">
            <a:avLst>
              <a:gd name="adj1" fmla="val 4272007"/>
              <a:gd name="adj2" fmla="val 0"/>
            </a:avLst>
          </a:prstGeom>
          <a:noFill/>
          <a:ln w="44450">
            <a:gradFill flip="none" rotWithShape="1">
              <a:gsLst>
                <a:gs pos="0">
                  <a:schemeClr val="accent1">
                    <a:lumMod val="60000"/>
                    <a:lumOff val="4000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custDataLst>
              <p:tags r:id="rId19"/>
            </p:custDataLst>
          </p:nvPr>
        </p:nvSpPr>
        <p:spPr>
          <a:xfrm>
            <a:off x="1414636" y="1801609"/>
            <a:ext cx="9408450" cy="3779126"/>
          </a:xfrm>
          <a:prstGeom prst="rect">
            <a:avLst/>
          </a:prstGeom>
          <a:noFill/>
        </p:spPr>
        <p:txBody>
          <a:bodyPr wrap="square" rtlCol="0" anchor="ctr" anchorCtr="0">
            <a:noAutofit/>
          </a:bodyPr>
          <a:lstStyle/>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第一节  气相色谱法的分类和一般流程</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一、气相色谱法的分类和特点</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(一) GC分类 </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1. 按固定相分 </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2. 按分离原理分</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3. 按操作形式分</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气液色谱(gas-liquid chromatography;GLC)</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气固色谱(gas-solid chromatography;GSC)</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分配色谱——GLC</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吸附色谱——GSC</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填充柱色谱  (内径 2～4mm)</a:t>
            </a:r>
            <a:endParaRPr lang="zh-CN" altLang="en-US" kern="0" dirty="0">
              <a:ln>
                <a:noFill/>
                <a:prstDash val="sysDot"/>
              </a:ln>
              <a:solidFill>
                <a:schemeClr val="tx1">
                  <a:lumMod val="85000"/>
                  <a:lumOff val="15000"/>
                </a:schemeClr>
              </a:solidFill>
              <a:latin typeface="+mn-ea"/>
              <a:sym typeface="+mn-ea"/>
            </a:endParaRPr>
          </a:p>
          <a:p>
            <a:pPr indent="0" algn="just" fontAlgn="auto">
              <a:lnSpc>
                <a:spcPct val="150000"/>
              </a:lnSpc>
            </a:pPr>
            <a:r>
              <a:rPr lang="zh-CN" altLang="en-US" kern="0" dirty="0">
                <a:ln>
                  <a:noFill/>
                  <a:prstDash val="sysDot"/>
                </a:ln>
                <a:solidFill>
                  <a:schemeClr val="tx1">
                    <a:lumMod val="85000"/>
                    <a:lumOff val="15000"/>
                  </a:schemeClr>
                </a:solidFill>
                <a:latin typeface="+mn-ea"/>
                <a:sym typeface="+mn-ea"/>
              </a:rPr>
              <a:t>毛细管柱色谱(内径 0.1～1.0mm) ---开口和填充</a:t>
            </a:r>
            <a:endParaRPr lang="zh-CN" altLang="en-US" kern="0" dirty="0">
              <a:ln>
                <a:noFill/>
                <a:prstDash val="sysDot"/>
              </a:ln>
              <a:solidFill>
                <a:schemeClr val="tx1">
                  <a:lumMod val="85000"/>
                  <a:lumOff val="15000"/>
                </a:schemeClr>
              </a:solidFill>
              <a:latin typeface="+mn-ea"/>
              <a:sym typeface="+mn-ea"/>
            </a:endParaRPr>
          </a:p>
        </p:txBody>
      </p:sp>
    </p:spTree>
    <p:custDataLst>
      <p:tags r:id="rId20"/>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xfrm>
            <a:off x="239713" y="908050"/>
            <a:ext cx="10361612" cy="533400"/>
          </a:xfrm>
          <a:ln/>
        </p:spPr>
        <p:txBody>
          <a:bodyPr vert="horz" wrap="square" lIns="91428" tIns="45715" rIns="91428" bIns="45715" anchor="b" anchorCtr="0"/>
          <a:p>
            <a:pPr eaLnBrk="1" hangingPunct="1"/>
            <a:r>
              <a:rPr lang="en-US" altLang="zh-CN" sz="2800" b="1" dirty="0">
                <a:solidFill>
                  <a:schemeClr val="tx1"/>
                </a:solidFill>
              </a:rPr>
              <a:t>3. </a:t>
            </a:r>
            <a:r>
              <a:rPr lang="zh-CN" altLang="en-US" sz="2800" b="1" dirty="0">
                <a:solidFill>
                  <a:schemeClr val="tx1"/>
                </a:solidFill>
              </a:rPr>
              <a:t>影响氢焰检测器灵敏度的因素</a:t>
            </a:r>
            <a:r>
              <a:rPr lang="zh-CN" altLang="en-US" dirty="0">
                <a:solidFill>
                  <a:schemeClr val="tx1"/>
                </a:solidFill>
                <a:latin typeface="宋体" panose="02010600030101010101" pitchFamily="2" charset="-122"/>
              </a:rPr>
              <a:t> </a:t>
            </a:r>
            <a:endParaRPr lang="zh-CN" altLang="en-US" dirty="0">
              <a:solidFill>
                <a:schemeClr val="tx1"/>
              </a:solidFill>
              <a:latin typeface="宋体" panose="02010600030101010101" pitchFamily="2" charset="-122"/>
            </a:endParaRPr>
          </a:p>
        </p:txBody>
      </p:sp>
      <p:sp>
        <p:nvSpPr>
          <p:cNvPr id="33795" name="Text Box 3"/>
          <p:cNvSpPr txBox="1"/>
          <p:nvPr/>
        </p:nvSpPr>
        <p:spPr>
          <a:xfrm>
            <a:off x="814388" y="2420938"/>
            <a:ext cx="10944225" cy="3670300"/>
          </a:xfrm>
          <a:prstGeom prst="rect">
            <a:avLst/>
          </a:prstGeom>
          <a:noFill/>
          <a:ln w="9525">
            <a:noFill/>
          </a:ln>
        </p:spPr>
        <p:txBody>
          <a:bodyPr lIns="91428" tIns="45715" rIns="91428" bIns="45715" anchor="t" anchorCtr="0">
            <a:spAutoFit/>
          </a:bodyPr>
          <a:p>
            <a:pPr algn="just" eaLnBrk="0" hangingPunct="0">
              <a:lnSpc>
                <a:spcPct val="140000"/>
              </a:lnSpc>
              <a:buClrTx/>
              <a:buFontTx/>
            </a:pPr>
            <a:r>
              <a:rPr lang="en-US" altLang="zh-CN" dirty="0">
                <a:solidFill>
                  <a:srgbClr val="0000CC"/>
                </a:solidFill>
                <a:latin typeface="宋体" panose="02010600030101010101" pitchFamily="2" charset="-122"/>
                <a:ea typeface="宋体" panose="02010600030101010101" pitchFamily="2" charset="-122"/>
              </a:rPr>
              <a:t>①</a:t>
            </a:r>
            <a:r>
              <a:rPr lang="zh-CN" altLang="en-US" b="1" dirty="0">
                <a:solidFill>
                  <a:srgbClr val="0000CC"/>
                </a:solidFill>
                <a:latin typeface="宋体" panose="02010600030101010101" pitchFamily="2" charset="-122"/>
                <a:ea typeface="宋体" panose="02010600030101010101" pitchFamily="2" charset="-122"/>
              </a:rPr>
              <a:t>各种气体流速和配比的选择</a:t>
            </a:r>
            <a:endParaRPr lang="zh-CN" altLang="en-US" sz="2800" b="1" dirty="0">
              <a:solidFill>
                <a:srgbClr val="0000CC"/>
              </a:solidFill>
              <a:latin typeface="宋体" panose="02010600030101010101" pitchFamily="2" charset="-122"/>
              <a:ea typeface="宋体" panose="02010600030101010101" pitchFamily="2" charset="-122"/>
            </a:endParaRPr>
          </a:p>
          <a:p>
            <a:pPr algn="just" eaLnBrk="0" hangingPunct="0">
              <a:lnSpc>
                <a:spcPct val="140000"/>
              </a:lnSpc>
              <a:buClrTx/>
              <a:buFontTx/>
            </a:pPr>
            <a:r>
              <a:rPr lang="zh-CN" altLang="zh-CN" b="1" dirty="0">
                <a:solidFill>
                  <a:srgbClr val="0000CC"/>
                </a:solidFill>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N</a:t>
            </a:r>
            <a:r>
              <a:rPr lang="en-US" altLang="zh-CN" baseline="-15000" dirty="0">
                <a:latin typeface="Times New Roman" panose="02020603050405020304" pitchFamily="18" charset="0"/>
                <a:ea typeface="宋体" panose="02010600030101010101" pitchFamily="2" charset="-122"/>
              </a:rPr>
              <a:t>2</a:t>
            </a:r>
            <a:r>
              <a:rPr lang="zh-CN" altLang="en-US" dirty="0">
                <a:latin typeface="宋体" panose="02010600030101010101" pitchFamily="2" charset="-122"/>
                <a:ea typeface="宋体" panose="02010600030101010101" pitchFamily="2" charset="-122"/>
              </a:rPr>
              <a:t>流速的选择主要考虑分离效能，       </a:t>
            </a:r>
            <a:endParaRPr lang="zh-CN" altLang="en-US" dirty="0">
              <a:latin typeface="宋体" panose="02010600030101010101" pitchFamily="2" charset="-122"/>
              <a:ea typeface="宋体" panose="02010600030101010101" pitchFamily="2" charset="-122"/>
            </a:endParaRPr>
          </a:p>
          <a:p>
            <a:pPr algn="just" eaLnBrk="0" hangingPunct="0">
              <a:lnSpc>
                <a:spcPct val="140000"/>
              </a:lnSpc>
              <a:buClrTx/>
              <a:buFontTx/>
            </a:pPr>
            <a:r>
              <a:rPr lang="zh-CN" altLang="en-US" dirty="0">
                <a:latin typeface="宋体" panose="02010600030101010101" pitchFamily="2" charset="-122"/>
                <a:ea typeface="宋体" panose="02010600030101010101" pitchFamily="2" charset="-122"/>
              </a:rPr>
              <a:t>  </a:t>
            </a:r>
            <a:r>
              <a:rPr lang="en-US" altLang="zh-CN" dirty="0">
                <a:latin typeface="Times New Roman" panose="02020603050405020304" pitchFamily="18" charset="0"/>
                <a:ea typeface="宋体" panose="02010600030101010101" pitchFamily="2" charset="-122"/>
              </a:rPr>
              <a:t>N</a:t>
            </a:r>
            <a:r>
              <a:rPr lang="en-US" altLang="zh-CN" baseline="-15000" dirty="0">
                <a:latin typeface="Times New Roman" panose="02020603050405020304" pitchFamily="18" charset="0"/>
                <a:ea typeface="宋体" panose="02010600030101010101" pitchFamily="2" charset="-122"/>
              </a:rPr>
              <a:t>2</a:t>
            </a:r>
            <a:r>
              <a:rPr lang="en-US" altLang="zh-CN"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sym typeface="Symbol" panose="05050102010706020507" pitchFamily="18" charset="2"/>
              </a:rPr>
              <a:t> </a:t>
            </a:r>
            <a:r>
              <a:rPr lang="en-US" altLang="zh-CN" dirty="0">
                <a:latin typeface="Times New Roman" panose="02020603050405020304" pitchFamily="18" charset="0"/>
                <a:ea typeface="宋体" panose="02010600030101010101" pitchFamily="2" charset="-122"/>
              </a:rPr>
              <a:t>H</a:t>
            </a:r>
            <a:r>
              <a:rPr lang="en-US" altLang="zh-CN" baseline="-15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 </a:t>
            </a:r>
            <a:r>
              <a:rPr lang="zh-CN" altLang="zh-CN" dirty="0">
                <a:latin typeface="宋体" panose="02010600030101010101" pitchFamily="2" charset="-122"/>
                <a:ea typeface="宋体" panose="02010600030101010101" pitchFamily="2" charset="-122"/>
                <a:sym typeface="Symbol" panose="05050102010706020507" pitchFamily="18" charset="2"/>
              </a:rPr>
              <a:t> </a:t>
            </a:r>
            <a:r>
              <a:rPr lang="zh-CN" altLang="en-US" dirty="0">
                <a:latin typeface="宋体" panose="02010600030101010101" pitchFamily="2" charset="-122"/>
                <a:ea typeface="宋体" panose="02010600030101010101" pitchFamily="2" charset="-122"/>
              </a:rPr>
              <a:t>空气</a:t>
            </a:r>
            <a:r>
              <a:rPr lang="en-US" altLang="zh-CN" dirty="0">
                <a:latin typeface="宋体" panose="02010600030101010101" pitchFamily="2" charset="-122"/>
                <a:ea typeface="宋体" panose="02010600030101010101" pitchFamily="2" charset="-122"/>
              </a:rPr>
              <a:t>= 1 </a:t>
            </a:r>
            <a:r>
              <a:rPr lang="en-US" altLang="zh-CN" dirty="0">
                <a:latin typeface="宋体" panose="02010600030101010101" pitchFamily="2" charset="-122"/>
                <a:ea typeface="宋体" panose="02010600030101010101" pitchFamily="2" charset="-122"/>
                <a:sym typeface="Symbol" panose="05050102010706020507" pitchFamily="18" charset="2"/>
              </a:rPr>
              <a:t></a:t>
            </a:r>
            <a:r>
              <a:rPr lang="en-US" altLang="zh-CN" dirty="0">
                <a:latin typeface="宋体" panose="02010600030101010101" pitchFamily="2" charset="-122"/>
                <a:ea typeface="宋体" panose="02010600030101010101" pitchFamily="2" charset="-122"/>
              </a:rPr>
              <a:t> 1</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 </a:t>
            </a:r>
            <a:r>
              <a:rPr lang="en-US" altLang="zh-CN" dirty="0">
                <a:latin typeface="宋体" panose="02010600030101010101" pitchFamily="2" charset="-122"/>
                <a:ea typeface="宋体" panose="02010600030101010101" pitchFamily="2" charset="-122"/>
                <a:sym typeface="Symbol" panose="05050102010706020507" pitchFamily="18" charset="2"/>
              </a:rPr>
              <a:t></a:t>
            </a:r>
            <a:r>
              <a:rPr lang="en-US" altLang="zh-CN" dirty="0">
                <a:latin typeface="宋体" panose="02010600030101010101" pitchFamily="2" charset="-122"/>
                <a:ea typeface="宋体" panose="02010600030101010101" pitchFamily="2" charset="-122"/>
              </a:rPr>
              <a:t> 1.5 </a:t>
            </a:r>
            <a:r>
              <a:rPr lang="zh-CN" altLang="zh-CN" dirty="0">
                <a:latin typeface="宋体" panose="02010600030101010101" pitchFamily="2" charset="-122"/>
                <a:ea typeface="宋体" panose="02010600030101010101" pitchFamily="2" charset="-122"/>
                <a:sym typeface="Symbol" panose="05050102010706020507" pitchFamily="18" charset="2"/>
              </a:rPr>
              <a:t></a:t>
            </a:r>
            <a:r>
              <a:rPr lang="en-US" altLang="zh-CN" dirty="0">
                <a:latin typeface="宋体" panose="02010600030101010101" pitchFamily="2" charset="-122"/>
                <a:ea typeface="宋体" panose="02010600030101010101" pitchFamily="2" charset="-122"/>
              </a:rPr>
              <a:t> 10</a:t>
            </a:r>
            <a:endParaRPr lang="en-US" altLang="zh-CN" dirty="0">
              <a:latin typeface="宋体" panose="02010600030101010101" pitchFamily="2" charset="-122"/>
              <a:ea typeface="宋体" panose="02010600030101010101" pitchFamily="2" charset="-122"/>
            </a:endParaRPr>
          </a:p>
          <a:p>
            <a:pPr algn="just" eaLnBrk="0" hangingPunct="0">
              <a:lnSpc>
                <a:spcPct val="140000"/>
              </a:lnSpc>
              <a:buClrTx/>
              <a:buFontTx/>
            </a:pPr>
            <a:r>
              <a:rPr lang="en-US" altLang="zh-CN" b="1" dirty="0">
                <a:solidFill>
                  <a:srgbClr val="0000CC"/>
                </a:solidFill>
                <a:latin typeface="宋体" panose="02010600030101010101" pitchFamily="2" charset="-122"/>
                <a:ea typeface="宋体" panose="02010600030101010101" pitchFamily="2" charset="-122"/>
              </a:rPr>
              <a:t>②</a:t>
            </a:r>
            <a:r>
              <a:rPr lang="zh-CN" altLang="en-US" b="1" dirty="0">
                <a:solidFill>
                  <a:srgbClr val="0000CC"/>
                </a:solidFill>
                <a:latin typeface="宋体" panose="02010600030101010101" pitchFamily="2" charset="-122"/>
                <a:ea typeface="宋体" panose="02010600030101010101" pitchFamily="2" charset="-122"/>
              </a:rPr>
              <a:t>极化电压</a:t>
            </a:r>
            <a:endParaRPr lang="zh-CN" altLang="en-US" sz="2800" b="1" dirty="0">
              <a:solidFill>
                <a:srgbClr val="0000CC"/>
              </a:solidFill>
              <a:latin typeface="宋体" panose="02010600030101010101" pitchFamily="2" charset="-122"/>
              <a:ea typeface="宋体" panose="02010600030101010101" pitchFamily="2" charset="-122"/>
            </a:endParaRPr>
          </a:p>
          <a:p>
            <a:pPr algn="just" eaLnBrk="0" hangingPunct="0">
              <a:lnSpc>
                <a:spcPct val="140000"/>
              </a:lnSpc>
              <a:buClrTx/>
              <a:buFontTx/>
            </a:pPr>
            <a:r>
              <a:rPr lang="zh-CN" altLang="en-US" b="1" dirty="0">
                <a:solidFill>
                  <a:srgbClr val="0000CC"/>
                </a:solidFill>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正常极化电压选择在</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300V</a:t>
            </a:r>
            <a:r>
              <a:rPr lang="zh-CN" altLang="en-US" dirty="0">
                <a:latin typeface="宋体" panose="02010600030101010101" pitchFamily="2" charset="-122"/>
                <a:ea typeface="宋体" panose="02010600030101010101" pitchFamily="2" charset="-122"/>
              </a:rPr>
              <a:t>范围内。</a:t>
            </a:r>
            <a:endParaRPr lang="zh-CN" altLang="en-US" dirty="0">
              <a:latin typeface="宋体" panose="02010600030101010101" pitchFamily="2" charset="-122"/>
              <a:ea typeface="宋体" panose="02010600030101010101" pitchFamily="2" charset="-122"/>
            </a:endParaRPr>
          </a:p>
          <a:p>
            <a:pPr algn="just" eaLnBrk="0" hangingPunct="0">
              <a:lnSpc>
                <a:spcPct val="140000"/>
              </a:lnSpc>
              <a:buClrTx/>
              <a:buFontTx/>
            </a:pPr>
            <a:r>
              <a:rPr lang="zh-CN" altLang="en-US" b="1" dirty="0">
                <a:solidFill>
                  <a:srgbClr val="0000CC"/>
                </a:solidFill>
                <a:latin typeface="宋体" panose="02010600030101010101" pitchFamily="2" charset="-122"/>
                <a:ea typeface="宋体" panose="02010600030101010101" pitchFamily="2" charset="-122"/>
              </a:rPr>
              <a:t>③</a:t>
            </a:r>
            <a:r>
              <a:rPr lang="zh-CN" altLang="en-US" b="1" dirty="0">
                <a:latin typeface="宋体" panose="02010600030101010101" pitchFamily="2" charset="-122"/>
                <a:ea typeface="宋体" panose="02010600030101010101" pitchFamily="2" charset="-122"/>
              </a:rPr>
              <a:t>质量型检测器</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进样量一定时，峰高与载气流速成正比。因此，</a:t>
            </a:r>
            <a:r>
              <a:rPr lang="zh-CN" altLang="en-US" b="1" dirty="0">
                <a:solidFill>
                  <a:srgbClr val="0000CC"/>
                </a:solidFill>
                <a:latin typeface="宋体" panose="02010600030101010101" pitchFamily="2" charset="-122"/>
                <a:ea typeface="宋体" panose="02010600030101010101" pitchFamily="2" charset="-122"/>
              </a:rPr>
              <a:t>用峰高定量时，应严格保持流速恒定。</a:t>
            </a:r>
            <a:endParaRPr lang="zh-CN" altLang="en-US" b="1" dirty="0">
              <a:solidFill>
                <a:srgbClr val="0000CC"/>
              </a:solidFill>
              <a:latin typeface="宋体" panose="02010600030101010101" pitchFamily="2" charset="-122"/>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charRg st="0" end="14"/>
                                            </p:txEl>
                                          </p:spTgt>
                                        </p:tgtEl>
                                        <p:attrNameLst>
                                          <p:attrName>style.visibility</p:attrName>
                                        </p:attrNameLst>
                                      </p:cBhvr>
                                      <p:to>
                                        <p:strVal val="visible"/>
                                      </p:to>
                                    </p:set>
                                    <p:animEffect transition="in" filter="wipe(left)">
                                      <p:cBhvr>
                                        <p:cTn id="12" dur="500"/>
                                        <p:tgtEl>
                                          <p:spTgt spid="33795">
                                            <p:txEl>
                                              <p:charRg st="0"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charRg st="14" end="43"/>
                                            </p:txEl>
                                          </p:spTgt>
                                        </p:tgtEl>
                                        <p:attrNameLst>
                                          <p:attrName>style.visibility</p:attrName>
                                        </p:attrNameLst>
                                      </p:cBhvr>
                                      <p:to>
                                        <p:strVal val="visible"/>
                                      </p:to>
                                    </p:set>
                                    <p:animEffect transition="in" filter="wipe(left)">
                                      <p:cBhvr>
                                        <p:cTn id="17" dur="500"/>
                                        <p:tgtEl>
                                          <p:spTgt spid="33795">
                                            <p:txEl>
                                              <p:charRg st="14" end="4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charRg st="43" end="78"/>
                                            </p:txEl>
                                          </p:spTgt>
                                        </p:tgtEl>
                                        <p:attrNameLst>
                                          <p:attrName>style.visibility</p:attrName>
                                        </p:attrNameLst>
                                      </p:cBhvr>
                                      <p:to>
                                        <p:strVal val="visible"/>
                                      </p:to>
                                    </p:set>
                                    <p:animEffect transition="in" filter="wipe(left)">
                                      <p:cBhvr>
                                        <p:cTn id="22" dur="500"/>
                                        <p:tgtEl>
                                          <p:spTgt spid="33795">
                                            <p:txEl>
                                              <p:charRg st="43" end="7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charRg st="78" end="84"/>
                                            </p:txEl>
                                          </p:spTgt>
                                        </p:tgtEl>
                                        <p:attrNameLst>
                                          <p:attrName>style.visibility</p:attrName>
                                        </p:attrNameLst>
                                      </p:cBhvr>
                                      <p:to>
                                        <p:strVal val="visible"/>
                                      </p:to>
                                    </p:set>
                                    <p:animEffect transition="in" filter="wipe(left)">
                                      <p:cBhvr>
                                        <p:cTn id="27" dur="500"/>
                                        <p:tgtEl>
                                          <p:spTgt spid="33795">
                                            <p:txEl>
                                              <p:charRg st="78" end="8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5">
                                            <p:txEl>
                                              <p:charRg st="84" end="107"/>
                                            </p:txEl>
                                          </p:spTgt>
                                        </p:tgtEl>
                                        <p:attrNameLst>
                                          <p:attrName>style.visibility</p:attrName>
                                        </p:attrNameLst>
                                      </p:cBhvr>
                                      <p:to>
                                        <p:strVal val="visible"/>
                                      </p:to>
                                    </p:set>
                                    <p:animEffect transition="in" filter="wipe(left)">
                                      <p:cBhvr>
                                        <p:cTn id="32" dur="500"/>
                                        <p:tgtEl>
                                          <p:spTgt spid="33795">
                                            <p:txEl>
                                              <p:charRg st="84" end="10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795">
                                            <p:txEl>
                                              <p:charRg st="107" end="154"/>
                                            </p:txEl>
                                          </p:spTgt>
                                        </p:tgtEl>
                                        <p:attrNameLst>
                                          <p:attrName>style.visibility</p:attrName>
                                        </p:attrNameLst>
                                      </p:cBhvr>
                                      <p:to>
                                        <p:strVal val="visible"/>
                                      </p:to>
                                    </p:set>
                                    <p:animEffect transition="in" filter="wipe(left)">
                                      <p:cBhvr>
                                        <p:cTn id="37" dur="500"/>
                                        <p:tgtEl>
                                          <p:spTgt spid="33795">
                                            <p:txEl>
                                              <p:charRg st="107" end="1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3"/>
          <p:cNvSpPr txBox="1"/>
          <p:nvPr/>
        </p:nvSpPr>
        <p:spPr>
          <a:xfrm>
            <a:off x="1055688" y="2133600"/>
            <a:ext cx="11134725" cy="1406525"/>
          </a:xfrm>
          <a:prstGeom prst="rect">
            <a:avLst/>
          </a:prstGeom>
          <a:noFill/>
          <a:ln w="9525">
            <a:noFill/>
          </a:ln>
        </p:spPr>
        <p:txBody>
          <a:bodyPr lIns="91428" tIns="45715" rIns="91428" bIns="45715" anchor="t" anchorCtr="0">
            <a:spAutoFit/>
          </a:bodyPr>
          <a:p>
            <a:pPr eaLnBrk="0" hangingPunct="0">
              <a:lnSpc>
                <a:spcPct val="120000"/>
              </a:lnSpc>
              <a:buClrTx/>
              <a:buFontTx/>
              <a:buChar char="•"/>
            </a:pPr>
            <a:r>
              <a:rPr lang="en-US" altLang="zh-CN" b="1" dirty="0">
                <a:solidFill>
                  <a:srgbClr val="0000CC"/>
                </a:solidFill>
                <a:latin typeface="宋体" panose="02010600030101010101" pitchFamily="2" charset="-122"/>
                <a:ea typeface="宋体" panose="02010600030101010101" pitchFamily="2" charset="-122"/>
              </a:rPr>
              <a:t>  </a:t>
            </a:r>
            <a:r>
              <a:rPr lang="zh-CN" altLang="en-US" b="1" dirty="0">
                <a:solidFill>
                  <a:srgbClr val="0000CC"/>
                </a:solidFill>
                <a:latin typeface="宋体" panose="02010600030101010101" pitchFamily="2" charset="-122"/>
                <a:ea typeface="宋体" panose="02010600030101010101" pitchFamily="2" charset="-122"/>
              </a:rPr>
              <a:t>高选择性检测器，浓度型检测器。</a:t>
            </a:r>
            <a:endParaRPr lang="zh-CN" altLang="en-US" b="1" dirty="0">
              <a:solidFill>
                <a:srgbClr val="0000CC"/>
              </a:solidFill>
              <a:latin typeface="宋体" panose="02010600030101010101" pitchFamily="2" charset="-122"/>
              <a:ea typeface="宋体" panose="02010600030101010101" pitchFamily="2" charset="-122"/>
            </a:endParaRPr>
          </a:p>
          <a:p>
            <a:pPr eaLnBrk="0" hangingPunct="0">
              <a:lnSpc>
                <a:spcPct val="120000"/>
              </a:lnSpc>
              <a:buClrTx/>
              <a:buFontTx/>
              <a:buChar char="•"/>
            </a:pPr>
            <a:r>
              <a:rPr lang="zh-CN" altLang="en-US" b="1" dirty="0">
                <a:solidFill>
                  <a:srgbClr val="0000CC"/>
                </a:solidFill>
                <a:latin typeface="宋体" panose="02010600030101010101" pitchFamily="2" charset="-122"/>
                <a:ea typeface="宋体" panose="02010600030101010101" pitchFamily="2" charset="-122"/>
              </a:rPr>
              <a:t>  仅对含有卤素、磷、硫、氧等电负性强元素的化合物有很高的灵敏度，检测下限</a:t>
            </a:r>
            <a:r>
              <a:rPr lang="en-US" altLang="zh-CN" b="1" dirty="0">
                <a:solidFill>
                  <a:srgbClr val="0000CC"/>
                </a:solidFill>
                <a:latin typeface="宋体" panose="02010600030101010101" pitchFamily="2" charset="-122"/>
                <a:ea typeface="宋体" panose="02010600030101010101" pitchFamily="2" charset="-122"/>
              </a:rPr>
              <a:t>10</a:t>
            </a:r>
            <a:r>
              <a:rPr lang="en-US" altLang="zh-CN" b="1" baseline="30000" dirty="0">
                <a:solidFill>
                  <a:srgbClr val="0000CC"/>
                </a:solidFill>
                <a:latin typeface="宋体" panose="02010600030101010101" pitchFamily="2" charset="-122"/>
                <a:ea typeface="宋体" panose="02010600030101010101" pitchFamily="2" charset="-122"/>
              </a:rPr>
              <a:t>-14 </a:t>
            </a:r>
            <a:r>
              <a:rPr lang="en-US" altLang="zh-CN" b="1" dirty="0">
                <a:solidFill>
                  <a:srgbClr val="0000CC"/>
                </a:solidFill>
                <a:latin typeface="宋体" panose="02010600030101010101" pitchFamily="2" charset="-122"/>
                <a:ea typeface="宋体" panose="02010600030101010101" pitchFamily="2" charset="-122"/>
              </a:rPr>
              <a:t>g /mL</a:t>
            </a:r>
            <a:r>
              <a:rPr lang="zh-CN" altLang="en-US" b="1" dirty="0">
                <a:solidFill>
                  <a:srgbClr val="0000CC"/>
                </a:solidFill>
                <a:latin typeface="宋体" panose="02010600030101010101" pitchFamily="2" charset="-122"/>
                <a:ea typeface="宋体" panose="02010600030101010101" pitchFamily="2" charset="-122"/>
              </a:rPr>
              <a:t>，</a:t>
            </a:r>
            <a:endParaRPr lang="zh-CN" altLang="en-US" b="1" dirty="0">
              <a:solidFill>
                <a:srgbClr val="0000CC"/>
              </a:solidFill>
              <a:latin typeface="宋体" panose="02010600030101010101" pitchFamily="2" charset="-122"/>
              <a:ea typeface="宋体" panose="02010600030101010101" pitchFamily="2" charset="-122"/>
            </a:endParaRPr>
          </a:p>
        </p:txBody>
      </p:sp>
      <p:graphicFrame>
        <p:nvGraphicFramePr>
          <p:cNvPr id="34819" name="Object 4"/>
          <p:cNvGraphicFramePr>
            <a:graphicFrameLocks noChangeAspect="1"/>
          </p:cNvGraphicFramePr>
          <p:nvPr/>
        </p:nvGraphicFramePr>
        <p:xfrm>
          <a:off x="5232400" y="3933825"/>
          <a:ext cx="6500813" cy="2568575"/>
        </p:xfrm>
        <a:graphic>
          <a:graphicData uri="http://schemas.openxmlformats.org/presentationml/2006/ole">
            <mc:AlternateContent xmlns:mc="http://schemas.openxmlformats.org/markup-compatibility/2006">
              <mc:Choice xmlns:v="urn:schemas-microsoft-com:vml" Requires="v">
                <p:oleObj spid="_x0000_s3099" name="" r:id="rId1" imgW="2867025" imgH="1552575" progId="Paint.Picture">
                  <p:embed/>
                </p:oleObj>
              </mc:Choice>
              <mc:Fallback>
                <p:oleObj name="" r:id="rId1" imgW="2867025" imgH="1552575" progId="Paint.Picture">
                  <p:embed/>
                  <p:pic>
                    <p:nvPicPr>
                      <p:cNvPr id="0" name="图片 3098"/>
                      <p:cNvPicPr/>
                      <p:nvPr/>
                    </p:nvPicPr>
                    <p:blipFill>
                      <a:blip r:embed="rId2"/>
                      <a:stretch>
                        <a:fillRect/>
                      </a:stretch>
                    </p:blipFill>
                    <p:spPr>
                      <a:xfrm>
                        <a:off x="5232400" y="3933825"/>
                        <a:ext cx="6500813" cy="2568575"/>
                      </a:xfrm>
                      <a:prstGeom prst="rect">
                        <a:avLst/>
                      </a:prstGeom>
                      <a:noFill/>
                      <a:ln w="57150" cap="flat" cmpd="sng">
                        <a:solidFill>
                          <a:srgbClr val="00FFCC"/>
                        </a:solidFill>
                        <a:prstDash val="solid"/>
                        <a:miter/>
                        <a:headEnd type="none" w="med" len="med"/>
                        <a:tailEnd type="none" w="med" len="med"/>
                      </a:ln>
                    </p:spPr>
                  </p:pic>
                </p:oleObj>
              </mc:Fallback>
            </mc:AlternateContent>
          </a:graphicData>
        </a:graphic>
      </p:graphicFrame>
      <p:sp>
        <p:nvSpPr>
          <p:cNvPr id="34820" name="Text Box 5"/>
          <p:cNvSpPr txBox="1">
            <a:spLocks noChangeArrowheads="1"/>
          </p:cNvSpPr>
          <p:nvPr/>
        </p:nvSpPr>
        <p:spPr bwMode="auto">
          <a:xfrm>
            <a:off x="1008063" y="3860800"/>
            <a:ext cx="40306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20000"/>
              </a:lnSpc>
              <a:spcBef>
                <a:spcPct val="0"/>
              </a:spcBef>
              <a:spcAft>
                <a:spcPct val="0"/>
              </a:spcAft>
              <a:buClrTx/>
              <a:buSzTx/>
              <a:buFontTx/>
              <a:buChar char="•"/>
              <a:defRPr/>
            </a:pPr>
            <a:r>
              <a:rPr kumimoji="1" lang="en-US" altLang="zh-CN" sz="2400" b="1" i="0" u="none" strike="noStrike" kern="1200" cap="none" spc="0" normalizeH="0" baseline="0" noProof="0" smtClean="0">
                <a:ln>
                  <a:noFill/>
                </a:ln>
                <a:solidFill>
                  <a:srgbClr val="0000CC"/>
                </a:solidFill>
                <a:effectLst/>
                <a:uLnTx/>
                <a:uFillTx/>
                <a:latin typeface="宋体" panose="02010600030101010101" pitchFamily="2" charset="-122"/>
                <a:ea typeface="宋体" panose="02010600030101010101" pitchFamily="2" charset="-122"/>
                <a:cs typeface="+mn-cs"/>
              </a:rPr>
              <a:t> </a:t>
            </a:r>
            <a:r>
              <a:rPr kumimoji="1" lang="en-US" altLang="zh-CN"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smtClean="0">
                <a:ln>
                  <a:noFill/>
                </a:ln>
                <a:solidFill>
                  <a:srgbClr val="0000CC"/>
                </a:solidFill>
                <a:effectLst/>
                <a:uLnTx/>
                <a:uFillTx/>
                <a:latin typeface="Times New Roman" panose="02020603050405020304" pitchFamily="18" charset="0"/>
                <a:ea typeface="宋体" panose="02010600030101010101" pitchFamily="2" charset="-122"/>
                <a:cs typeface="+mn-cs"/>
              </a:rPr>
              <a:t>对大多数烃类没有响应。</a:t>
            </a:r>
            <a:r>
              <a:rPr kumimoji="1" lang="zh-CN" altLang="en-US" sz="2400" b="1" i="0" u="none" strike="noStrike" kern="1200" cap="none" spc="0" normalizeH="0" baseline="0" noProof="0" smtClean="0">
                <a:ln>
                  <a:noFill/>
                </a:ln>
                <a:solidFill>
                  <a:srgbClr val="0000CC"/>
                </a:solidFill>
                <a:effectLst/>
                <a:uLnTx/>
                <a:uFillTx/>
                <a:latin typeface="宋体" panose="02010600030101010101" pitchFamily="2" charset="-122"/>
                <a:ea typeface="宋体" panose="02010600030101010101" pitchFamily="2" charset="-122"/>
                <a:cs typeface="+mn-cs"/>
              </a:rPr>
              <a:t> </a:t>
            </a:r>
            <a:endParaRPr kumimoji="1" lang="zh-CN" altLang="en-US" sz="2400" b="1" i="0" u="none" strike="noStrike" kern="1200" cap="none" spc="0" normalizeH="0" baseline="0" noProof="0" smtClean="0">
              <a:ln>
                <a:noFill/>
              </a:ln>
              <a:solidFill>
                <a:srgbClr val="0000CC"/>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Char char="•"/>
              <a:defRPr/>
            </a:pPr>
            <a:r>
              <a:rPr kumimoji="1" lang="zh-CN" altLang="en-US" sz="2400" b="1" i="0" u="none" strike="noStrike" kern="1200" cap="none" spc="0" normalizeH="0" baseline="0" noProof="0" smtClean="0">
                <a:ln>
                  <a:noFill/>
                </a:ln>
                <a:solidFill>
                  <a:srgbClr val="0000CC"/>
                </a:solidFill>
                <a:effectLst/>
                <a:uLnTx/>
                <a:uFillTx/>
                <a:latin typeface="宋体" panose="02010600030101010101" pitchFamily="2" charset="-122"/>
                <a:ea typeface="宋体" panose="02010600030101010101" pitchFamily="2" charset="-122"/>
                <a:cs typeface="+mn-cs"/>
              </a:rPr>
              <a:t> 较多应用于农副产品、食品及环境中农药残留量的测定。</a:t>
            </a:r>
            <a:endParaRPr kumimoji="1" lang="zh-CN" altLang="en-US" sz="2400" b="1" i="0" u="none" strike="noStrike" kern="1200" cap="none" spc="0" normalizeH="0" baseline="0" noProof="0" smtClean="0">
              <a:ln>
                <a:noFill/>
              </a:ln>
              <a:solidFill>
                <a:srgbClr val="0000CC"/>
              </a:solidFill>
              <a:effectLst/>
              <a:uLnTx/>
              <a:uFillTx/>
              <a:latin typeface="宋体" panose="02010600030101010101" pitchFamily="2" charset="-122"/>
              <a:ea typeface="宋体" panose="02010600030101010101" pitchFamily="2" charset="-122"/>
              <a:cs typeface="+mn-cs"/>
            </a:endParaRPr>
          </a:p>
        </p:txBody>
      </p:sp>
      <p:sp>
        <p:nvSpPr>
          <p:cNvPr id="36868" name="Rectangle 6"/>
          <p:cNvSpPr/>
          <p:nvPr/>
        </p:nvSpPr>
        <p:spPr>
          <a:xfrm>
            <a:off x="1103313" y="620713"/>
            <a:ext cx="10731500" cy="1038225"/>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四、电子捕获检测器</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a:t>
            </a:r>
            <a:r>
              <a:rPr lang="en-US" altLang="zh-CN" sz="3200" b="1" dirty="0">
                <a:solidFill>
                  <a:srgbClr val="FFFF00"/>
                </a:solidFill>
                <a:latin typeface="Times New Roman" panose="02020603050405020304" pitchFamily="18" charset="0"/>
                <a:ea typeface="宋体" panose="02010600030101010101" pitchFamily="2" charset="-122"/>
              </a:rPr>
              <a:t>electron capture detector, ECD</a:t>
            </a:r>
            <a:r>
              <a:rPr lang="zh-CN" altLang="en-US" sz="3200" b="1" dirty="0">
                <a:solidFill>
                  <a:srgbClr val="FFFF00"/>
                </a:solidFill>
                <a:latin typeface="Times New Roman" panose="02020603050405020304" pitchFamily="18" charset="0"/>
                <a:ea typeface="宋体" panose="02010600030101010101" pitchFamily="2" charset="-122"/>
              </a:rPr>
              <a:t>）</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34822" name="AutoShape 7"/>
          <p:cNvSpPr>
            <a:spLocks noChangeArrowheads="1"/>
          </p:cNvSpPr>
          <p:nvPr/>
        </p:nvSpPr>
        <p:spPr bwMode="auto">
          <a:xfrm>
            <a:off x="6189663" y="6092825"/>
            <a:ext cx="1344613" cy="504825"/>
          </a:xfrm>
          <a:prstGeom prst="wedgeEllipseCallout">
            <a:avLst>
              <a:gd name="adj1" fmla="val -29685"/>
              <a:gd name="adj2" fmla="val -173583"/>
            </a:avLst>
          </a:prstGeom>
          <a:noFill/>
          <a:ln w="15875" algn="ctr">
            <a:solidFill>
              <a:schemeClr val="hlink"/>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en-US" altLang="zh-CN" sz="18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Ni-63</a:t>
            </a:r>
            <a:endParaRPr kumimoji="1" lang="en-US" altLang="zh-CN" sz="18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up)">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8">
                                            <p:txEl>
                                              <p:charRg st="0" end="18"/>
                                            </p:txEl>
                                          </p:spTgt>
                                        </p:tgtEl>
                                        <p:attrNameLst>
                                          <p:attrName>style.visibility</p:attrName>
                                        </p:attrNameLst>
                                      </p:cBhvr>
                                      <p:to>
                                        <p:strVal val="visible"/>
                                      </p:to>
                                    </p:set>
                                    <p:animEffect transition="in" filter="wipe(left)">
                                      <p:cBhvr>
                                        <p:cTn id="12" dur="500"/>
                                        <p:tgtEl>
                                          <p:spTgt spid="34818">
                                            <p:txEl>
                                              <p:charRg st="0" end="18"/>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4818">
                                            <p:txEl>
                                              <p:charRg st="18" end="68"/>
                                            </p:txEl>
                                          </p:spTgt>
                                        </p:tgtEl>
                                        <p:attrNameLst>
                                          <p:attrName>style.visibility</p:attrName>
                                        </p:attrNameLst>
                                      </p:cBhvr>
                                      <p:to>
                                        <p:strVal val="visible"/>
                                      </p:to>
                                    </p:set>
                                    <p:animEffect transition="in" filter="wipe(left)">
                                      <p:cBhvr>
                                        <p:cTn id="16" dur="500"/>
                                        <p:tgtEl>
                                          <p:spTgt spid="34818">
                                            <p:txEl>
                                              <p:charRg st="18" end="68"/>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4820">
                                            <p:txEl>
                                              <p:charRg st="0" end="15"/>
                                            </p:txEl>
                                          </p:spTgt>
                                        </p:tgtEl>
                                        <p:attrNameLst>
                                          <p:attrName>style.visibility</p:attrName>
                                        </p:attrNameLst>
                                      </p:cBhvr>
                                      <p:to>
                                        <p:strVal val="visible"/>
                                      </p:to>
                                    </p:set>
                                    <p:animEffect transition="in" filter="wipe(left)">
                                      <p:cBhvr>
                                        <p:cTn id="20" dur="500"/>
                                        <p:tgtEl>
                                          <p:spTgt spid="34820">
                                            <p:txEl>
                                              <p:charRg st="0" end="15"/>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4820">
                                            <p:txEl>
                                              <p:charRg st="15" end="42"/>
                                            </p:txEl>
                                          </p:spTgt>
                                        </p:tgtEl>
                                        <p:attrNameLst>
                                          <p:attrName>style.visibility</p:attrName>
                                        </p:attrNameLst>
                                      </p:cBhvr>
                                      <p:to>
                                        <p:strVal val="visible"/>
                                      </p:to>
                                    </p:set>
                                    <p:animEffect transition="in" filter="wipe(left)">
                                      <p:cBhvr>
                                        <p:cTn id="24" dur="500"/>
                                        <p:tgtEl>
                                          <p:spTgt spid="34820">
                                            <p:txEl>
                                              <p:charRg st="15" end="4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34820" grpId="0" build="p"/>
      <p:bldP spid="348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a:spLocks noChangeArrowheads="1"/>
          </p:cNvSpPr>
          <p:nvPr/>
        </p:nvSpPr>
        <p:spPr bwMode="auto">
          <a:xfrm>
            <a:off x="5943600" y="3314700"/>
            <a:ext cx="12190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aphicFrame>
        <p:nvGraphicFramePr>
          <p:cNvPr id="35844" name="Object 4"/>
          <p:cNvGraphicFramePr>
            <a:graphicFrameLocks noChangeAspect="1"/>
          </p:cNvGraphicFramePr>
          <p:nvPr/>
        </p:nvGraphicFramePr>
        <p:xfrm>
          <a:off x="4789488" y="3284538"/>
          <a:ext cx="1954212" cy="495300"/>
        </p:xfrm>
        <a:graphic>
          <a:graphicData uri="http://schemas.openxmlformats.org/presentationml/2006/ole">
            <mc:AlternateContent xmlns:mc="http://schemas.openxmlformats.org/markup-compatibility/2006">
              <mc:Choice xmlns:v="urn:schemas-microsoft-com:vml" Requires="v">
                <p:oleObj spid="_x0000_s3097" name="" r:id="rId1" imgW="901065" imgH="228600" progId="Equation.3">
                  <p:embed/>
                </p:oleObj>
              </mc:Choice>
              <mc:Fallback>
                <p:oleObj name="" r:id="rId1" imgW="901065" imgH="228600" progId="Equation.3">
                  <p:embed/>
                  <p:pic>
                    <p:nvPicPr>
                      <p:cNvPr id="0" name="图片 3096"/>
                      <p:cNvPicPr/>
                      <p:nvPr/>
                    </p:nvPicPr>
                    <p:blipFill>
                      <a:blip r:embed="rId2"/>
                      <a:stretch>
                        <a:fillRect/>
                      </a:stretch>
                    </p:blipFill>
                    <p:spPr>
                      <a:xfrm>
                        <a:off x="4789488" y="3284538"/>
                        <a:ext cx="1954212" cy="495300"/>
                      </a:xfrm>
                      <a:prstGeom prst="rect">
                        <a:avLst/>
                      </a:prstGeom>
                      <a:noFill/>
                      <a:ln w="38100">
                        <a:noFill/>
                        <a:miter/>
                      </a:ln>
                    </p:spPr>
                  </p:pic>
                </p:oleObj>
              </mc:Fallback>
            </mc:AlternateContent>
          </a:graphicData>
        </a:graphic>
      </p:graphicFrame>
      <p:sp>
        <p:nvSpPr>
          <p:cNvPr id="35845" name="Text Box 5"/>
          <p:cNvSpPr txBox="1"/>
          <p:nvPr/>
        </p:nvSpPr>
        <p:spPr>
          <a:xfrm>
            <a:off x="766763" y="3716338"/>
            <a:ext cx="11423650" cy="1406525"/>
          </a:xfrm>
          <a:prstGeom prst="rect">
            <a:avLst/>
          </a:prstGeom>
          <a:noFill/>
          <a:ln w="9525">
            <a:noFill/>
          </a:ln>
        </p:spPr>
        <p:txBody>
          <a:bodyPr lIns="91428" tIns="45715" rIns="91428" bIns="45715" anchor="t" anchorCtr="0">
            <a:spAutoFit/>
          </a:bodyPr>
          <a:p>
            <a:pPr>
              <a:lnSpc>
                <a:spcPct val="120000"/>
              </a:lnSpc>
              <a:spcBef>
                <a:spcPct val="50000"/>
              </a:spcBef>
              <a:buClrTx/>
              <a:buFontTx/>
            </a:pPr>
            <a:r>
              <a:rPr lang="en-US" altLang="zh-CN" b="1" dirty="0">
                <a:latin typeface="Times New Roman" panose="02020603050405020304" pitchFamily="18" charset="0"/>
                <a:ea typeface="隶书" pitchFamily="49" charset="-122"/>
              </a:rPr>
              <a:t>         </a:t>
            </a:r>
            <a:r>
              <a:rPr lang="zh-CN" altLang="en-US" b="1" dirty="0">
                <a:latin typeface="Times New Roman" panose="02020603050405020304" pitchFamily="18" charset="0"/>
                <a:ea typeface="隶书" pitchFamily="49" charset="-122"/>
              </a:rPr>
              <a:t>当有电负性较大的试样进入时，会捕获低能量的电子，产生负电荷离子，并释放处能量。负离子又与载气碰撞生成中性化合物，而使基流降低，形成倒峰，组分浓度越高，倒峰愈大。</a:t>
            </a:r>
            <a:endParaRPr lang="zh-CN" altLang="en-US" b="1" dirty="0">
              <a:latin typeface="Times New Roman" panose="02020603050405020304" pitchFamily="18" charset="0"/>
              <a:ea typeface="隶书" pitchFamily="49" charset="-122"/>
            </a:endParaRPr>
          </a:p>
        </p:txBody>
      </p:sp>
      <p:sp>
        <p:nvSpPr>
          <p:cNvPr id="35846" name="Rectangle 6"/>
          <p:cNvSpPr/>
          <p:nvPr/>
        </p:nvSpPr>
        <p:spPr>
          <a:xfrm>
            <a:off x="912813" y="1989138"/>
            <a:ext cx="2505075" cy="519112"/>
          </a:xfrm>
          <a:prstGeom prst="rect">
            <a:avLst/>
          </a:prstGeom>
          <a:noFill/>
          <a:ln w="9525">
            <a:noFill/>
          </a:ln>
        </p:spPr>
        <p:txBody>
          <a:bodyPr wrap="none" lIns="91428" tIns="45715" rIns="91428" bIns="45715" anchor="t" anchorCtr="0">
            <a:spAutoFit/>
          </a:bodyPr>
          <a:p>
            <a:pPr marL="342900" indent="-342900" algn="just">
              <a:spcBef>
                <a:spcPct val="20000"/>
              </a:spcBef>
              <a:buClr>
                <a:schemeClr val="folHlink"/>
              </a:buClr>
              <a:buSzPct val="60000"/>
              <a:buFont typeface="Wingdings" panose="05000000000000000000" pitchFamily="2" charset="2"/>
            </a:pPr>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测定原理</a:t>
            </a:r>
            <a:endParaRPr lang="zh-CN" altLang="en-US" sz="2800" b="1" dirty="0">
              <a:latin typeface="Times New Roman" panose="02020603050405020304" pitchFamily="18" charset="0"/>
              <a:ea typeface="宋体" panose="02010600030101010101" pitchFamily="2" charset="-122"/>
            </a:endParaRPr>
          </a:p>
        </p:txBody>
      </p:sp>
      <p:sp>
        <p:nvSpPr>
          <p:cNvPr id="35847" name="Rectangle 7"/>
          <p:cNvSpPr/>
          <p:nvPr/>
        </p:nvSpPr>
        <p:spPr>
          <a:xfrm>
            <a:off x="382588" y="2492375"/>
            <a:ext cx="11807825" cy="822325"/>
          </a:xfrm>
          <a:prstGeom prst="rect">
            <a:avLst/>
          </a:prstGeom>
          <a:noFill/>
          <a:ln w="9525">
            <a:noFill/>
          </a:ln>
        </p:spPr>
        <p:txBody>
          <a:bodyPr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en-US" altLang="zh-CN" b="1" dirty="0">
                <a:latin typeface="Times New Roman" panose="02020603050405020304" pitchFamily="18" charset="0"/>
                <a:ea typeface="隶书" pitchFamily="49" charset="-122"/>
              </a:rPr>
              <a:t>           </a:t>
            </a:r>
            <a:r>
              <a:rPr lang="zh-CN" altLang="en-US" b="1" dirty="0">
                <a:latin typeface="Times New Roman" panose="02020603050405020304" pitchFamily="18" charset="0"/>
                <a:ea typeface="隶书" pitchFamily="49" charset="-122"/>
              </a:rPr>
              <a:t>进入检测器的载气在</a:t>
            </a:r>
            <a:r>
              <a:rPr lang="en-US" altLang="zh-CN" b="1" dirty="0">
                <a:latin typeface="Times New Roman" panose="02020603050405020304" pitchFamily="18" charset="0"/>
                <a:ea typeface="隶书" pitchFamily="49" charset="-122"/>
              </a:rPr>
              <a:t>β</a:t>
            </a:r>
            <a:r>
              <a:rPr lang="zh-CN" altLang="en-US" b="1" dirty="0">
                <a:latin typeface="Times New Roman" panose="02020603050405020304" pitchFamily="18" charset="0"/>
                <a:ea typeface="隶书" pitchFamily="49" charset="-122"/>
              </a:rPr>
              <a:t>放射源的照射下发生电离，产生的各种离子在恒定电场的作用下形成恒定的基流。</a:t>
            </a:r>
            <a:endParaRPr lang="zh-CN" altLang="en-US" b="1" dirty="0">
              <a:latin typeface="Times New Roman" panose="02020603050405020304" pitchFamily="18" charset="0"/>
              <a:ea typeface="隶书" pitchFamily="49" charset="-122"/>
            </a:endParaRPr>
          </a:p>
        </p:txBody>
      </p:sp>
      <p:graphicFrame>
        <p:nvGraphicFramePr>
          <p:cNvPr id="35848" name="Object 8"/>
          <p:cNvGraphicFramePr>
            <a:graphicFrameLocks noGrp="1" noChangeAspect="1"/>
          </p:cNvGraphicFramePr>
          <p:nvPr>
            <p:ph idx="4294967295"/>
          </p:nvPr>
        </p:nvGraphicFramePr>
        <p:xfrm>
          <a:off x="4078288" y="5084763"/>
          <a:ext cx="4003675" cy="461962"/>
        </p:xfrm>
        <a:graphic>
          <a:graphicData uri="http://schemas.openxmlformats.org/presentationml/2006/ole">
            <mc:AlternateContent xmlns:mc="http://schemas.openxmlformats.org/markup-compatibility/2006">
              <mc:Choice xmlns:v="urn:schemas-microsoft-com:vml" Requires="v">
                <p:oleObj spid="_x0000_s3101" name="" r:id="rId3" imgW="1218565" imgH="203200" progId="Equation.3">
                  <p:embed/>
                </p:oleObj>
              </mc:Choice>
              <mc:Fallback>
                <p:oleObj name="" r:id="rId3" imgW="1218565" imgH="203200" progId="Equation.3">
                  <p:embed/>
                  <p:pic>
                    <p:nvPicPr>
                      <p:cNvPr id="0" name="图片 3100"/>
                      <p:cNvPicPr/>
                      <p:nvPr/>
                    </p:nvPicPr>
                    <p:blipFill>
                      <a:blip r:embed="rId4"/>
                      <a:stretch>
                        <a:fillRect/>
                      </a:stretch>
                    </p:blipFill>
                    <p:spPr>
                      <a:xfrm>
                        <a:off x="4078288" y="5084763"/>
                        <a:ext cx="4003675" cy="461962"/>
                      </a:xfrm>
                      <a:prstGeom prst="rect">
                        <a:avLst/>
                      </a:prstGeom>
                      <a:noFill/>
                      <a:ln w="38100">
                        <a:miter/>
                      </a:ln>
                    </p:spPr>
                  </p:pic>
                </p:oleObj>
              </mc:Fallback>
            </mc:AlternateContent>
          </a:graphicData>
        </a:graphic>
      </p:graphicFrame>
      <p:sp>
        <p:nvSpPr>
          <p:cNvPr id="35849" name="Rectangle 9"/>
          <p:cNvSpPr/>
          <p:nvPr/>
        </p:nvSpPr>
        <p:spPr>
          <a:xfrm>
            <a:off x="1008063" y="5661025"/>
            <a:ext cx="10420350" cy="957263"/>
          </a:xfrm>
          <a:prstGeom prst="rect">
            <a:avLst/>
          </a:prstGeom>
          <a:noFill/>
          <a:ln w="9525">
            <a:noFill/>
          </a:ln>
        </p:spPr>
        <p:txBody>
          <a:bodyPr wrap="none" lIns="91428" tIns="45715" rIns="91428" bIns="45715" anchor="t" anchorCtr="0">
            <a:spAutoFit/>
          </a:bodyPr>
          <a:p>
            <a:pPr marL="342900" indent="-342900" algn="just">
              <a:spcBef>
                <a:spcPct val="20000"/>
              </a:spcBef>
              <a:buClr>
                <a:schemeClr val="folHlink"/>
              </a:buClr>
              <a:buSzPct val="60000"/>
              <a:buFont typeface="Wingdings" panose="05000000000000000000" pitchFamily="2" charset="2"/>
            </a:pPr>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注意事项</a:t>
            </a:r>
            <a:endParaRPr lang="zh-CN" altLang="en-US" sz="2800" b="1" dirty="0">
              <a:latin typeface="Times New Roman" panose="02020603050405020304" pitchFamily="18" charset="0"/>
              <a:ea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隶书" pitchFamily="49" charset="-122"/>
              </a:rPr>
              <a:t>高</a:t>
            </a:r>
            <a:r>
              <a:rPr lang="zh-CN" altLang="en-US" b="1" dirty="0">
                <a:solidFill>
                  <a:schemeClr val="hlink"/>
                </a:solidFill>
                <a:latin typeface="Times New Roman" panose="02020603050405020304" pitchFamily="18" charset="0"/>
                <a:ea typeface="隶书" pitchFamily="49" charset="-122"/>
              </a:rPr>
              <a:t>纯</a:t>
            </a:r>
            <a:r>
              <a:rPr lang="zh-CN" altLang="en-US" b="1" dirty="0">
                <a:latin typeface="Times New Roman" panose="02020603050405020304" pitchFamily="18" charset="0"/>
                <a:ea typeface="隶书" pitchFamily="49" charset="-122"/>
              </a:rPr>
              <a:t>载气：载气流速</a:t>
            </a:r>
            <a:r>
              <a:rPr lang="en-US" altLang="zh-CN" b="1" dirty="0">
                <a:latin typeface="Times New Roman" panose="02020603050405020304" pitchFamily="18" charset="0"/>
                <a:ea typeface="隶书" pitchFamily="49" charset="-122"/>
              </a:rPr>
              <a:t>40</a:t>
            </a:r>
            <a:r>
              <a:rPr lang="en-US"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隶书" pitchFamily="49" charset="-122"/>
              </a:rPr>
              <a:t>100mL/min</a:t>
            </a:r>
            <a:r>
              <a:rPr lang="zh-CN" altLang="en-US" b="1" dirty="0">
                <a:latin typeface="Times New Roman" panose="02020603050405020304" pitchFamily="18" charset="0"/>
                <a:ea typeface="隶书" pitchFamily="49" charset="-122"/>
              </a:rPr>
              <a:t>；安全使用放射源。</a:t>
            </a:r>
            <a:endParaRPr lang="zh-CN" altLang="en-US" b="1" dirty="0">
              <a:latin typeface="Times New Roman" panose="02020603050405020304" pitchFamily="18" charset="0"/>
              <a:ea typeface="隶书" pitchFamily="49" charset="-122"/>
            </a:endParaRPr>
          </a:p>
        </p:txBody>
      </p:sp>
      <p:sp>
        <p:nvSpPr>
          <p:cNvPr id="37896" name="Rectangle 6"/>
          <p:cNvSpPr/>
          <p:nvPr/>
        </p:nvSpPr>
        <p:spPr>
          <a:xfrm>
            <a:off x="814388" y="836613"/>
            <a:ext cx="10733087" cy="6492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四、电子捕获检测器</a:t>
            </a:r>
            <a:r>
              <a:rPr lang="en-US" altLang="zh-CN" sz="3200" b="1" dirty="0">
                <a:solidFill>
                  <a:srgbClr val="FFFF00"/>
                </a:solidFill>
                <a:latin typeface="Times New Roman" panose="02020603050405020304" pitchFamily="18" charset="0"/>
                <a:ea typeface="宋体" panose="02010600030101010101" pitchFamily="2" charset="-122"/>
              </a:rPr>
              <a:t>(ECD</a:t>
            </a:r>
            <a:r>
              <a:rPr lang="zh-CN" altLang="en-US" sz="3200" b="1" dirty="0">
                <a:solidFill>
                  <a:srgbClr val="FFFF00"/>
                </a:solidFill>
                <a:latin typeface="Times New Roman" panose="02020603050405020304" pitchFamily="18" charset="0"/>
                <a:ea typeface="宋体" panose="02010600030101010101" pitchFamily="2" charset="-122"/>
              </a:rPr>
              <a:t>）</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ipe(left)">
                                      <p:cBhvr>
                                        <p:cTn id="7" dur="500"/>
                                        <p:tgtEl>
                                          <p:spTgt spid="358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wipe(up)">
                                      <p:cBhvr>
                                        <p:cTn id="12" dur="500"/>
                                        <p:tgtEl>
                                          <p:spTgt spid="35847"/>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58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5845"/>
                                        </p:tgtEl>
                                        <p:attrNameLst>
                                          <p:attrName>style.visibility</p:attrName>
                                        </p:attrNameLst>
                                      </p:cBhvr>
                                      <p:to>
                                        <p:strVal val="visible"/>
                                      </p:to>
                                    </p:set>
                                    <p:animEffect transition="in" filter="wipe(up)">
                                      <p:cBhvr>
                                        <p:cTn id="20" dur="500"/>
                                        <p:tgtEl>
                                          <p:spTgt spid="35845"/>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358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849">
                                            <p:txEl>
                                              <p:charRg st="0" end="7"/>
                                            </p:txEl>
                                          </p:spTgt>
                                        </p:tgtEl>
                                        <p:attrNameLst>
                                          <p:attrName>style.visibility</p:attrName>
                                        </p:attrNameLst>
                                      </p:cBhvr>
                                      <p:to>
                                        <p:strVal val="visible"/>
                                      </p:to>
                                    </p:set>
                                    <p:animEffect transition="in" filter="wipe(left)">
                                      <p:cBhvr>
                                        <p:cTn id="28" dur="500"/>
                                        <p:tgtEl>
                                          <p:spTgt spid="35849">
                                            <p:txEl>
                                              <p:charRg st="0" end="7"/>
                                            </p:txEl>
                                          </p:spTgt>
                                        </p:tgtEl>
                                      </p:cBhvr>
                                    </p:animEffect>
                                  </p:childTnLst>
                                </p:cTn>
                              </p:par>
                            </p:childTnLst>
                          </p:cTn>
                        </p:par>
                        <p:par>
                          <p:cTn id="29" fill="hold">
                            <p:stCondLst>
                              <p:cond delay="500"/>
                            </p:stCondLst>
                            <p:childTnLst>
                              <p:par>
                                <p:cTn id="30" presetID="12" presetClass="entr" presetSubtype="4" fill="hold" nodeType="afterEffect">
                                  <p:stCondLst>
                                    <p:cond delay="0"/>
                                  </p:stCondLst>
                                  <p:childTnLst>
                                    <p:set>
                                      <p:cBhvr>
                                        <p:cTn id="31" dur="1" fill="hold">
                                          <p:stCondLst>
                                            <p:cond delay="0"/>
                                          </p:stCondLst>
                                        </p:cTn>
                                        <p:tgtEl>
                                          <p:spTgt spid="35849">
                                            <p:txEl>
                                              <p:charRg st="7" end="38"/>
                                            </p:txEl>
                                          </p:spTgt>
                                        </p:tgtEl>
                                        <p:attrNameLst>
                                          <p:attrName>style.visibility</p:attrName>
                                        </p:attrNameLst>
                                      </p:cBhvr>
                                      <p:to>
                                        <p:strVal val="visible"/>
                                      </p:to>
                                    </p:set>
                                    <p:animEffect transition="in" filter="slide(fromBottom)">
                                      <p:cBhvr>
                                        <p:cTn id="32" dur="500"/>
                                        <p:tgtEl>
                                          <p:spTgt spid="35849">
                                            <p:txEl>
                                              <p:charRg st="7"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P spid="358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3"/>
          <p:cNvSpPr>
            <a:spLocks noGrp="1"/>
          </p:cNvSpPr>
          <p:nvPr>
            <p:ph type="body" sz="half"/>
          </p:nvPr>
        </p:nvSpPr>
        <p:spPr>
          <a:xfrm>
            <a:off x="1008063" y="2924175"/>
            <a:ext cx="9212262" cy="731838"/>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buNone/>
            </a:pPr>
            <a:r>
              <a:rPr lang="zh-CN" altLang="en-US" sz="2800" b="1" dirty="0"/>
              <a:t>气液填充柱色谱的速率理论方程</a:t>
            </a:r>
            <a:endParaRPr lang="zh-CN" altLang="en-US" sz="2800" b="1" dirty="0"/>
          </a:p>
        </p:txBody>
      </p:sp>
      <p:graphicFrame>
        <p:nvGraphicFramePr>
          <p:cNvPr id="36867" name="Object 6"/>
          <p:cNvGraphicFramePr>
            <a:graphicFrameLocks noGrp="1" noChangeAspect="1"/>
          </p:cNvGraphicFramePr>
          <p:nvPr>
            <p:ph sz="quarter" idx="4294967295"/>
          </p:nvPr>
        </p:nvGraphicFramePr>
        <p:xfrm>
          <a:off x="1182688" y="3827463"/>
          <a:ext cx="6489700" cy="1241425"/>
        </p:xfrm>
        <a:graphic>
          <a:graphicData uri="http://schemas.openxmlformats.org/presentationml/2006/ole">
            <mc:AlternateContent xmlns:mc="http://schemas.openxmlformats.org/markup-compatibility/2006">
              <mc:Choice xmlns:v="urn:schemas-microsoft-com:vml" Requires="v">
                <p:oleObj spid="_x0000_s3104" name="" r:id="rId1" imgW="1866900" imgH="495300" progId="Equation.3">
                  <p:embed/>
                </p:oleObj>
              </mc:Choice>
              <mc:Fallback>
                <p:oleObj name="" r:id="rId1" imgW="1866900" imgH="495300" progId="Equation.3">
                  <p:embed/>
                  <p:pic>
                    <p:nvPicPr>
                      <p:cNvPr id="0" name="图片 3103"/>
                      <p:cNvPicPr/>
                      <p:nvPr/>
                    </p:nvPicPr>
                    <p:blipFill>
                      <a:blip r:embed="rId2">
                        <a:clrChange>
                          <a:clrFrom>
                            <a:srgbClr val="000000"/>
                          </a:clrFrom>
                          <a:clrTo>
                            <a:srgbClr val="FF0000"/>
                          </a:clrTo>
                        </a:clrChange>
                      </a:blip>
                      <a:stretch>
                        <a:fillRect/>
                      </a:stretch>
                    </p:blipFill>
                    <p:spPr>
                      <a:xfrm>
                        <a:off x="1182688" y="3827463"/>
                        <a:ext cx="6489700" cy="1241425"/>
                      </a:xfrm>
                      <a:prstGeom prst="rect">
                        <a:avLst/>
                      </a:prstGeom>
                      <a:noFill/>
                      <a:ln w="38100">
                        <a:miter/>
                      </a:ln>
                    </p:spPr>
                  </p:pic>
                </p:oleObj>
              </mc:Fallback>
            </mc:AlternateContent>
          </a:graphicData>
        </a:graphic>
      </p:graphicFrame>
      <p:sp>
        <p:nvSpPr>
          <p:cNvPr id="36868" name="AutoShape 10"/>
          <p:cNvSpPr/>
          <p:nvPr/>
        </p:nvSpPr>
        <p:spPr>
          <a:xfrm>
            <a:off x="431800" y="4868863"/>
            <a:ext cx="3263900" cy="719137"/>
          </a:xfrm>
          <a:prstGeom prst="wedgeEllipseCallout">
            <a:avLst>
              <a:gd name="adj1" fmla="val 38977"/>
              <a:gd name="adj2" fmla="val -87968"/>
            </a:avLst>
          </a:prstGeom>
          <a:noFill/>
          <a:ln w="12700" cap="flat" cmpd="sng">
            <a:solidFill>
              <a:srgbClr val="FF0000"/>
            </a:solidFill>
            <a:prstDash val="solid"/>
            <a:miter/>
            <a:headEnd type="none" w="med" len="med"/>
            <a:tailEnd type="none" w="med" len="med"/>
          </a:ln>
        </p:spPr>
        <p:txBody>
          <a:bodyPr lIns="91428" tIns="45715" rIns="91428" bIns="45715" anchor="t" anchorCtr="0"/>
          <a:p>
            <a:pPr algn="ctr" eaLnBrk="0" fontAlgn="t" hangingPunct="0">
              <a:buClrTx/>
              <a:buFontTx/>
            </a:pPr>
            <a:r>
              <a:rPr lang="zh-CN" altLang="en-US" sz="2000" b="1" dirty="0">
                <a:solidFill>
                  <a:srgbClr val="000066"/>
                </a:solidFill>
                <a:latin typeface="Times New Roman" panose="02020603050405020304" pitchFamily="18" charset="0"/>
                <a:ea typeface="隶书" pitchFamily="49" charset="-122"/>
              </a:rPr>
              <a:t>填充均匀、短柱</a:t>
            </a:r>
            <a:endParaRPr lang="zh-CN" altLang="en-US" sz="2000" b="1" dirty="0">
              <a:solidFill>
                <a:srgbClr val="000066"/>
              </a:solidFill>
              <a:latin typeface="Times New Roman" panose="02020603050405020304" pitchFamily="18" charset="0"/>
              <a:ea typeface="隶书" pitchFamily="49" charset="-122"/>
            </a:endParaRPr>
          </a:p>
        </p:txBody>
      </p:sp>
      <p:sp>
        <p:nvSpPr>
          <p:cNvPr id="36869" name="AutoShape 11"/>
          <p:cNvSpPr/>
          <p:nvPr/>
        </p:nvSpPr>
        <p:spPr>
          <a:xfrm>
            <a:off x="7821613" y="2781300"/>
            <a:ext cx="3840162" cy="1223963"/>
          </a:xfrm>
          <a:prstGeom prst="cloudCallout">
            <a:avLst>
              <a:gd name="adj1" fmla="val -139250"/>
              <a:gd name="adj2" fmla="val 54282"/>
            </a:avLst>
          </a:prstGeom>
          <a:noFill/>
          <a:ln w="9525" cap="flat" cmpd="sng">
            <a:solidFill>
              <a:srgbClr val="000066"/>
            </a:solidFill>
            <a:prstDash val="solid"/>
            <a:round/>
            <a:headEnd type="none" w="med" len="med"/>
            <a:tailEnd type="none" w="med" len="med"/>
          </a:ln>
        </p:spPr>
        <p:txBody>
          <a:bodyPr lIns="91428" tIns="45715" rIns="91428" bIns="45715" anchor="t" anchorCtr="0"/>
          <a:p>
            <a:pPr eaLnBrk="0" fontAlgn="t" hangingPunct="0">
              <a:buClrTx/>
              <a:buFontTx/>
            </a:pPr>
            <a:r>
              <a:rPr lang="zh-CN" altLang="en-US" sz="2000" b="1" dirty="0">
                <a:solidFill>
                  <a:srgbClr val="000066"/>
                </a:solidFill>
                <a:latin typeface="Times New Roman" panose="02020603050405020304" pitchFamily="18" charset="0"/>
                <a:ea typeface="隶书" pitchFamily="49" charset="-122"/>
              </a:rPr>
              <a:t>大分子量流动相，高流速，短柱，低柱温</a:t>
            </a:r>
            <a:endParaRPr lang="zh-CN" altLang="en-US" sz="2000" b="1" dirty="0">
              <a:solidFill>
                <a:srgbClr val="000066"/>
              </a:solidFill>
              <a:latin typeface="Times New Roman" panose="02020603050405020304" pitchFamily="18" charset="0"/>
              <a:ea typeface="隶书" pitchFamily="49" charset="-122"/>
            </a:endParaRPr>
          </a:p>
        </p:txBody>
      </p:sp>
      <p:sp>
        <p:nvSpPr>
          <p:cNvPr id="36870" name="AutoShape 12"/>
          <p:cNvSpPr/>
          <p:nvPr/>
        </p:nvSpPr>
        <p:spPr>
          <a:xfrm>
            <a:off x="4270375" y="4941888"/>
            <a:ext cx="2592388" cy="792162"/>
          </a:xfrm>
          <a:prstGeom prst="wedgeRoundRectCallout">
            <a:avLst>
              <a:gd name="adj1" fmla="val -120"/>
              <a:gd name="adj2" fmla="val -100301"/>
              <a:gd name="adj3" fmla="val 16667"/>
            </a:avLst>
          </a:prstGeom>
          <a:noFill/>
          <a:ln w="12700" cap="flat" cmpd="sng">
            <a:solidFill>
              <a:srgbClr val="0000FF"/>
            </a:solidFill>
            <a:prstDash val="solid"/>
            <a:miter/>
            <a:headEnd type="none" w="med" len="med"/>
            <a:tailEnd type="none" w="med" len="med"/>
          </a:ln>
        </p:spPr>
        <p:txBody>
          <a:bodyPr lIns="91428" tIns="45715" rIns="91428" bIns="45715" anchor="t" anchorCtr="0"/>
          <a:p>
            <a:pPr algn="ctr" eaLnBrk="0" fontAlgn="t" hangingPunct="0">
              <a:buClrTx/>
              <a:buFontTx/>
            </a:pPr>
            <a:r>
              <a:rPr lang="zh-CN" altLang="en-US" sz="2000" b="1" dirty="0">
                <a:solidFill>
                  <a:srgbClr val="000066"/>
                </a:solidFill>
                <a:latin typeface="Times New Roman" panose="02020603050405020304" pitchFamily="18" charset="0"/>
                <a:ea typeface="隶书" pitchFamily="49" charset="-122"/>
              </a:rPr>
              <a:t>细固定相，低流速，短柱</a:t>
            </a:r>
            <a:endParaRPr lang="zh-CN" altLang="en-US" sz="2000" b="1" dirty="0">
              <a:solidFill>
                <a:srgbClr val="000066"/>
              </a:solidFill>
              <a:latin typeface="Times New Roman" panose="02020603050405020304" pitchFamily="18" charset="0"/>
              <a:ea typeface="隶书" pitchFamily="49" charset="-122"/>
            </a:endParaRPr>
          </a:p>
        </p:txBody>
      </p:sp>
      <p:sp>
        <p:nvSpPr>
          <p:cNvPr id="36871" name="AutoShape 12"/>
          <p:cNvSpPr/>
          <p:nvPr/>
        </p:nvSpPr>
        <p:spPr>
          <a:xfrm>
            <a:off x="7534275" y="5013325"/>
            <a:ext cx="4656138" cy="792163"/>
          </a:xfrm>
          <a:prstGeom prst="wedgeRoundRectCallout">
            <a:avLst>
              <a:gd name="adj1" fmla="val -54000"/>
              <a:gd name="adj2" fmla="val -110120"/>
              <a:gd name="adj3" fmla="val 16667"/>
            </a:avLst>
          </a:prstGeom>
          <a:noFill/>
          <a:ln w="12700" cap="flat" cmpd="sng">
            <a:solidFill>
              <a:srgbClr val="0000FF"/>
            </a:solidFill>
            <a:prstDash val="solid"/>
            <a:miter/>
            <a:headEnd type="none" w="med" len="med"/>
            <a:tailEnd type="none" w="med" len="med"/>
          </a:ln>
        </p:spPr>
        <p:txBody>
          <a:bodyPr lIns="91428" tIns="45715" rIns="91428" bIns="45715" anchor="t" anchorCtr="0"/>
          <a:p>
            <a:pPr algn="ctr" eaLnBrk="0" fontAlgn="t" hangingPunct="0">
              <a:buClrTx/>
              <a:buFontTx/>
            </a:pPr>
            <a:r>
              <a:rPr lang="zh-CN" altLang="en-US" sz="2000" b="1" dirty="0">
                <a:solidFill>
                  <a:srgbClr val="000066"/>
                </a:solidFill>
                <a:latin typeface="Times New Roman" panose="02020603050405020304" pitchFamily="18" charset="0"/>
                <a:ea typeface="隶书" pitchFamily="49" charset="-122"/>
              </a:rPr>
              <a:t>低含量、低粘度固定液，高柱温，低流速，短柱</a:t>
            </a:r>
            <a:endParaRPr lang="zh-CN" altLang="en-US" sz="2000" b="1" dirty="0">
              <a:solidFill>
                <a:srgbClr val="000066"/>
              </a:solidFill>
              <a:latin typeface="Times New Roman" panose="02020603050405020304" pitchFamily="18" charset="0"/>
              <a:ea typeface="隶书" pitchFamily="49" charset="-122"/>
            </a:endParaRPr>
          </a:p>
        </p:txBody>
      </p:sp>
      <p:sp>
        <p:nvSpPr>
          <p:cNvPr id="36872" name="Oval 12"/>
          <p:cNvSpPr/>
          <p:nvPr/>
        </p:nvSpPr>
        <p:spPr>
          <a:xfrm>
            <a:off x="4903788" y="4206875"/>
            <a:ext cx="1055687" cy="576263"/>
          </a:xfrm>
          <a:prstGeom prst="ellipse">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36873" name="Text Box 13"/>
          <p:cNvSpPr txBox="1"/>
          <p:nvPr/>
        </p:nvSpPr>
        <p:spPr>
          <a:xfrm>
            <a:off x="4846638" y="4292600"/>
            <a:ext cx="1441450" cy="396875"/>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zh-CN" altLang="en-US" sz="2000" b="1" dirty="0">
                <a:solidFill>
                  <a:srgbClr val="000000"/>
                </a:solidFill>
                <a:latin typeface="Times New Roman" panose="02020603050405020304" pitchFamily="18" charset="0"/>
                <a:ea typeface="楷体_GB2312" panose="02010609030101010101" pitchFamily="49" charset="-122"/>
              </a:rPr>
              <a:t>可忽略</a:t>
            </a:r>
            <a:endParaRPr lang="zh-CN" altLang="en-US" sz="2000" b="1" dirty="0">
              <a:solidFill>
                <a:srgbClr val="000000"/>
              </a:solidFill>
              <a:latin typeface="Times New Roman" panose="02020603050405020304" pitchFamily="18" charset="0"/>
              <a:ea typeface="楷体_GB2312" panose="02010609030101010101" pitchFamily="49" charset="-122"/>
            </a:endParaRPr>
          </a:p>
        </p:txBody>
      </p:sp>
      <p:sp>
        <p:nvSpPr>
          <p:cNvPr id="38921" name="Rectangle 2"/>
          <p:cNvSpPr/>
          <p:nvPr/>
        </p:nvSpPr>
        <p:spPr>
          <a:xfrm>
            <a:off x="1103313" y="981075"/>
            <a:ext cx="10361612" cy="6794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lnSpc>
                <a:spcPct val="85000"/>
              </a:lnSpc>
              <a:buClrTx/>
              <a:buFontTx/>
            </a:pPr>
            <a:r>
              <a:rPr lang="zh-CN" altLang="en-US" sz="3600" b="1" dirty="0">
                <a:solidFill>
                  <a:srgbClr val="FFFF00"/>
                </a:solidFill>
                <a:latin typeface="Times New Roman" panose="02020603050405020304" pitchFamily="18" charset="0"/>
                <a:ea typeface="宋体" panose="02010600030101010101" pitchFamily="2" charset="-122"/>
              </a:rPr>
              <a:t>第四节  分离条件的选择</a:t>
            </a:r>
            <a:endParaRPr lang="zh-CN" altLang="en-US" sz="3600" b="1" dirty="0">
              <a:solidFill>
                <a:srgbClr val="FFFF00"/>
              </a:solidFill>
              <a:latin typeface="Times New Roman" panose="02020603050405020304" pitchFamily="18" charset="0"/>
              <a:ea typeface="宋体" panose="02010600030101010101" pitchFamily="2" charset="-122"/>
            </a:endParaRPr>
          </a:p>
        </p:txBody>
      </p:sp>
      <p:sp>
        <p:nvSpPr>
          <p:cNvPr id="38922" name="Rectangle 3"/>
          <p:cNvSpPr/>
          <p:nvPr/>
        </p:nvSpPr>
        <p:spPr>
          <a:xfrm>
            <a:off x="1200150" y="2133600"/>
            <a:ext cx="10361613" cy="576263"/>
          </a:xfrm>
          <a:prstGeom prst="rect">
            <a:avLst/>
          </a:prstGeom>
          <a:noFill/>
          <a:ln w="9525">
            <a:noFill/>
          </a:ln>
        </p:spPr>
        <p:txBody>
          <a:bodyPr lIns="91428" tIns="45715" rIns="91428" bIns="45715" anchor="t" anchorCtr="0"/>
          <a:p>
            <a:pPr marL="342900" indent="-342900">
              <a:lnSpc>
                <a:spcPct val="90000"/>
              </a:lnSpc>
              <a:spcBef>
                <a:spcPct val="20000"/>
              </a:spcBef>
              <a:buClr>
                <a:schemeClr val="accent2"/>
              </a:buClr>
              <a:buFont typeface="Wingdings" panose="05000000000000000000" pitchFamily="2" charset="2"/>
            </a:pPr>
            <a:r>
              <a:rPr lang="zh-CN" altLang="en-US" sz="3200" b="1" dirty="0">
                <a:latin typeface="Times New Roman" panose="02020603050405020304" pitchFamily="18" charset="0"/>
                <a:ea typeface="宋体" panose="02010600030101010101" pitchFamily="2" charset="-122"/>
              </a:rPr>
              <a:t>一、气相色谱速率理论</a:t>
            </a:r>
            <a:endParaRPr lang="zh-CN" altLang="en-US" sz="3200" b="1" dirty="0">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500" fill="hold"/>
                                        <p:tgtEl>
                                          <p:spTgt spid="36867"/>
                                        </p:tgtEl>
                                        <p:attrNameLst>
                                          <p:attrName>ppt_w</p:attrName>
                                        </p:attrNameLst>
                                      </p:cBhvr>
                                      <p:tavLst>
                                        <p:tav tm="0">
                                          <p:val>
                                            <p:fltVal val="0.000000"/>
                                          </p:val>
                                        </p:tav>
                                        <p:tav tm="100000">
                                          <p:val>
                                            <p:strVal val="#ppt_w"/>
                                          </p:val>
                                        </p:tav>
                                      </p:tavLst>
                                    </p:anim>
                                    <p:anim calcmode="lin" valueType="num">
                                      <p:cBhvr>
                                        <p:cTn id="8" dur="500" fill="hold"/>
                                        <p:tgtEl>
                                          <p:spTgt spid="368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p:cTn id="13" dur="1000" fill="hold"/>
                                        <p:tgtEl>
                                          <p:spTgt spid="36868"/>
                                        </p:tgtEl>
                                        <p:attrNameLst>
                                          <p:attrName>ppt_x</p:attrName>
                                        </p:attrNameLst>
                                      </p:cBhvr>
                                      <p:tavLst>
                                        <p:tav tm="0">
                                          <p:val>
                                            <p:strVal val="#ppt_x-.2"/>
                                          </p:val>
                                        </p:tav>
                                        <p:tav tm="100000">
                                          <p:val>
                                            <p:strVal val="#ppt_x"/>
                                          </p:val>
                                        </p:tav>
                                      </p:tavLst>
                                    </p:anim>
                                    <p:anim calcmode="lin" valueType="num">
                                      <p:cBhvr>
                                        <p:cTn id="14" dur="1000" fill="hold"/>
                                        <p:tgtEl>
                                          <p:spTgt spid="3686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868"/>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1000" fill="hold"/>
                                        <p:tgtEl>
                                          <p:spTgt spid="36869"/>
                                        </p:tgtEl>
                                        <p:attrNameLst>
                                          <p:attrName>ppt_x</p:attrName>
                                        </p:attrNameLst>
                                      </p:cBhvr>
                                      <p:tavLst>
                                        <p:tav tm="0">
                                          <p:val>
                                            <p:strVal val="#ppt_x-.2"/>
                                          </p:val>
                                        </p:tav>
                                        <p:tav tm="100000">
                                          <p:val>
                                            <p:strVal val="#ppt_x"/>
                                          </p:val>
                                        </p:tav>
                                      </p:tavLst>
                                    </p:anim>
                                    <p:anim calcmode="lin" valueType="num">
                                      <p:cBhvr>
                                        <p:cTn id="20" dur="1000" fill="hold"/>
                                        <p:tgtEl>
                                          <p:spTgt spid="3686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6869"/>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36870"/>
                                        </p:tgtEl>
                                        <p:attrNameLst>
                                          <p:attrName>style.visibility</p:attrName>
                                        </p:attrNameLst>
                                      </p:cBhvr>
                                      <p:to>
                                        <p:strVal val="visible"/>
                                      </p:to>
                                    </p:set>
                                    <p:anim calcmode="lin" valueType="num">
                                      <p:cBhvr>
                                        <p:cTn id="25" dur="1000" fill="hold"/>
                                        <p:tgtEl>
                                          <p:spTgt spid="36870"/>
                                        </p:tgtEl>
                                        <p:attrNameLst>
                                          <p:attrName>ppt_x</p:attrName>
                                        </p:attrNameLst>
                                      </p:cBhvr>
                                      <p:tavLst>
                                        <p:tav tm="0">
                                          <p:val>
                                            <p:strVal val="#ppt_x-.2"/>
                                          </p:val>
                                        </p:tav>
                                        <p:tav tm="100000">
                                          <p:val>
                                            <p:strVal val="#ppt_x"/>
                                          </p:val>
                                        </p:tav>
                                      </p:tavLst>
                                    </p:anim>
                                    <p:anim calcmode="lin" valueType="num">
                                      <p:cBhvr>
                                        <p:cTn id="26" dur="1000" fill="hold"/>
                                        <p:tgtEl>
                                          <p:spTgt spid="3687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870"/>
                                        </p:tgtEl>
                                      </p:cBhvr>
                                    </p:animEffect>
                                  </p:childTnLst>
                                </p:cTn>
                              </p:par>
                            </p:childTnLst>
                          </p:cTn>
                        </p:par>
                        <p:par>
                          <p:cTn id="28" fill="hold">
                            <p:stCondLst>
                              <p:cond delay="3000"/>
                            </p:stCondLst>
                            <p:childTnLst>
                              <p:par>
                                <p:cTn id="29" presetID="29" presetClass="entr" presetSubtype="0" fill="hold" grpId="0" nodeType="after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ppt_x</p:attrName>
                                        </p:attrNameLst>
                                      </p:cBhvr>
                                      <p:tavLst>
                                        <p:tav tm="0">
                                          <p:val>
                                            <p:strVal val="#ppt_x-.2"/>
                                          </p:val>
                                        </p:tav>
                                        <p:tav tm="100000">
                                          <p:val>
                                            <p:strVal val="#ppt_x"/>
                                          </p:val>
                                        </p:tav>
                                      </p:tavLst>
                                    </p:anim>
                                    <p:anim calcmode="lin" valueType="num">
                                      <p:cBhvr>
                                        <p:cTn id="32" dur="1000" fill="hold"/>
                                        <p:tgtEl>
                                          <p:spTgt spid="3687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6871"/>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6872"/>
                                        </p:tgtEl>
                                        <p:attrNameLst>
                                          <p:attrName>style.visibility</p:attrName>
                                        </p:attrNameLst>
                                      </p:cBhvr>
                                      <p:to>
                                        <p:strVal val="visible"/>
                                      </p:to>
                                    </p:set>
                                    <p:anim calcmode="lin" valueType="num">
                                      <p:cBhvr>
                                        <p:cTn id="38" dur="1000" fill="hold"/>
                                        <p:tgtEl>
                                          <p:spTgt spid="36872"/>
                                        </p:tgtEl>
                                        <p:attrNameLst>
                                          <p:attrName>ppt_w</p:attrName>
                                        </p:attrNameLst>
                                      </p:cBhvr>
                                      <p:tavLst>
                                        <p:tav tm="0">
                                          <p:val>
                                            <p:strVal val="#ppt_w*0.70"/>
                                          </p:val>
                                        </p:tav>
                                        <p:tav tm="100000">
                                          <p:val>
                                            <p:strVal val="#ppt_w"/>
                                          </p:val>
                                        </p:tav>
                                      </p:tavLst>
                                    </p:anim>
                                    <p:anim calcmode="lin" valueType="num">
                                      <p:cBhvr>
                                        <p:cTn id="39" dur="1000" fill="hold"/>
                                        <p:tgtEl>
                                          <p:spTgt spid="36872"/>
                                        </p:tgtEl>
                                        <p:attrNameLst>
                                          <p:attrName>ppt_h</p:attrName>
                                        </p:attrNameLst>
                                      </p:cBhvr>
                                      <p:tavLst>
                                        <p:tav tm="0">
                                          <p:val>
                                            <p:strVal val="#ppt_h"/>
                                          </p:val>
                                        </p:tav>
                                        <p:tav tm="100000">
                                          <p:val>
                                            <p:strVal val="#ppt_h"/>
                                          </p:val>
                                        </p:tav>
                                      </p:tavLst>
                                    </p:anim>
                                    <p:animEffect transition="in" filter="fade">
                                      <p:cBhvr>
                                        <p:cTn id="40" dur="1000"/>
                                        <p:tgtEl>
                                          <p:spTgt spid="36872"/>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P spid="36871" grpId="0" animBg="1"/>
      <p:bldP spid="36872" grpId="0" animBg="1"/>
      <p:bldP spid="368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1828800" y="908050"/>
            <a:ext cx="9836150" cy="844550"/>
          </a:xfrm>
          <a:gradFill rotWithShape="1">
            <a:gsLst>
              <a:gs pos="0">
                <a:schemeClr val="tx1"/>
              </a:gs>
              <a:gs pos="100000">
                <a:srgbClr val="006699"/>
              </a:gs>
            </a:gsLst>
            <a:lin ang="5400000" scaled="1"/>
            <a:tileRect/>
          </a:gradFill>
          <a:ln/>
        </p:spPr>
        <p:txBody>
          <a:bodyPr vert="horz" wrap="square" lIns="91428" tIns="45715" rIns="91428" bIns="45715" anchor="b" anchorCtr="0"/>
          <a:p>
            <a:pPr algn="l" eaLnBrk="1" hangingPunct="1"/>
            <a:r>
              <a:rPr lang="zh-CN" altLang="en-US" sz="3600" b="1" dirty="0">
                <a:solidFill>
                  <a:srgbClr val="FFFF00"/>
                </a:solidFill>
              </a:rPr>
              <a:t>第四节  分离条件的选择</a:t>
            </a:r>
            <a:endParaRPr lang="zh-CN" altLang="en-US" sz="3600" b="1" dirty="0">
              <a:solidFill>
                <a:srgbClr val="FFFF00"/>
              </a:solidFill>
            </a:endParaRPr>
          </a:p>
        </p:txBody>
      </p:sp>
      <p:graphicFrame>
        <p:nvGraphicFramePr>
          <p:cNvPr id="37891" name="Object 12"/>
          <p:cNvGraphicFramePr>
            <a:graphicFrameLocks noGrp="1" noChangeAspect="1"/>
          </p:cNvGraphicFramePr>
          <p:nvPr>
            <p:ph sz="half" idx="4294967295"/>
          </p:nvPr>
        </p:nvGraphicFramePr>
        <p:xfrm>
          <a:off x="1390650" y="3573463"/>
          <a:ext cx="7077075" cy="1238250"/>
        </p:xfrm>
        <a:graphic>
          <a:graphicData uri="http://schemas.openxmlformats.org/presentationml/2006/ole">
            <mc:AlternateContent xmlns:mc="http://schemas.openxmlformats.org/markup-compatibility/2006">
              <mc:Choice xmlns:v="urn:schemas-microsoft-com:vml" Requires="v">
                <p:oleObj spid="_x0000_s3102" name="" r:id="rId1" imgW="2667000" imgH="660400" progId="Equation.3">
                  <p:embed/>
                </p:oleObj>
              </mc:Choice>
              <mc:Fallback>
                <p:oleObj name="" r:id="rId1" imgW="2667000" imgH="660400" progId="Equation.3">
                  <p:embed/>
                  <p:pic>
                    <p:nvPicPr>
                      <p:cNvPr id="0" name="图片 3101"/>
                      <p:cNvPicPr/>
                      <p:nvPr/>
                    </p:nvPicPr>
                    <p:blipFill>
                      <a:blip r:embed="rId2">
                        <a:clrChange>
                          <a:clrFrom>
                            <a:srgbClr val="000000"/>
                          </a:clrFrom>
                          <a:clrTo>
                            <a:srgbClr val="660066"/>
                          </a:clrTo>
                        </a:clrChange>
                      </a:blip>
                      <a:stretch>
                        <a:fillRect/>
                      </a:stretch>
                    </p:blipFill>
                    <p:spPr>
                      <a:xfrm>
                        <a:off x="1390650" y="3573463"/>
                        <a:ext cx="7077075" cy="1238250"/>
                      </a:xfrm>
                      <a:prstGeom prst="rect">
                        <a:avLst/>
                      </a:prstGeom>
                      <a:noFill/>
                      <a:ln w="38100">
                        <a:miter/>
                      </a:ln>
                    </p:spPr>
                  </p:pic>
                </p:oleObj>
              </mc:Fallback>
            </mc:AlternateContent>
          </a:graphicData>
        </a:graphic>
      </p:graphicFrame>
      <p:sp>
        <p:nvSpPr>
          <p:cNvPr id="39939" name="Rectangle 11"/>
          <p:cNvSpPr/>
          <p:nvPr/>
        </p:nvSpPr>
        <p:spPr>
          <a:xfrm>
            <a:off x="1103313" y="2205038"/>
            <a:ext cx="10361612" cy="360362"/>
          </a:xfrm>
          <a:prstGeom prst="rect">
            <a:avLst/>
          </a:prstGeom>
          <a:noFill/>
          <a:ln w="9525">
            <a:noFill/>
          </a:ln>
        </p:spPr>
        <p:txBody>
          <a:bodyPr lIns="91428" tIns="45715" rIns="91428" bIns="45715" anchor="b" anchorCtr="0"/>
          <a:p>
            <a:pPr>
              <a:buClrTx/>
              <a:buFontTx/>
            </a:pPr>
            <a:r>
              <a:rPr lang="zh-CN" altLang="en-US" sz="3200" b="1" dirty="0">
                <a:latin typeface="Times New Roman" panose="02020603050405020304" pitchFamily="18" charset="0"/>
                <a:ea typeface="宋体" panose="02010600030101010101" pitchFamily="2" charset="-122"/>
              </a:rPr>
              <a:t>二、实验条件的选择</a:t>
            </a:r>
            <a:endParaRPr lang="zh-CN" altLang="en-US" sz="3200" b="1" dirty="0">
              <a:latin typeface="Times New Roman" panose="02020603050405020304" pitchFamily="18" charset="0"/>
              <a:ea typeface="宋体" panose="02010600030101010101" pitchFamily="2" charset="-122"/>
            </a:endParaRPr>
          </a:p>
        </p:txBody>
      </p:sp>
      <p:graphicFrame>
        <p:nvGraphicFramePr>
          <p:cNvPr id="37893" name="Object 15"/>
          <p:cNvGraphicFramePr>
            <a:graphicFrameLocks noGrp="1" noChangeAspect="1"/>
          </p:cNvGraphicFramePr>
          <p:nvPr>
            <p:ph sz="half" idx="4294967295"/>
          </p:nvPr>
        </p:nvGraphicFramePr>
        <p:xfrm>
          <a:off x="2638425" y="4868863"/>
          <a:ext cx="5376863" cy="1352550"/>
        </p:xfrm>
        <a:graphic>
          <a:graphicData uri="http://schemas.openxmlformats.org/presentationml/2006/ole">
            <mc:AlternateContent xmlns:mc="http://schemas.openxmlformats.org/markup-compatibility/2006">
              <mc:Choice xmlns:v="urn:schemas-microsoft-com:vml" Requires="v">
                <p:oleObj spid="_x0000_s3103" name="" r:id="rId3" imgW="2514600" imgH="838200" progId="Equation.3">
                  <p:embed/>
                </p:oleObj>
              </mc:Choice>
              <mc:Fallback>
                <p:oleObj name="" r:id="rId3" imgW="2514600" imgH="838200" progId="Equation.3">
                  <p:embed/>
                  <p:pic>
                    <p:nvPicPr>
                      <p:cNvPr id="0" name="图片 3102"/>
                      <p:cNvPicPr/>
                      <p:nvPr/>
                    </p:nvPicPr>
                    <p:blipFill>
                      <a:blip r:embed="rId4">
                        <a:clrChange>
                          <a:clrFrom>
                            <a:srgbClr val="000000"/>
                          </a:clrFrom>
                          <a:clrTo>
                            <a:srgbClr val="A50021"/>
                          </a:clrTo>
                        </a:clrChange>
                      </a:blip>
                      <a:stretch>
                        <a:fillRect/>
                      </a:stretch>
                    </p:blipFill>
                    <p:spPr>
                      <a:xfrm>
                        <a:off x="2638425" y="4868863"/>
                        <a:ext cx="5376863" cy="1352550"/>
                      </a:xfrm>
                      <a:prstGeom prst="rect">
                        <a:avLst/>
                      </a:prstGeom>
                      <a:noFill/>
                      <a:ln w="38100">
                        <a:miter/>
                      </a:ln>
                    </p:spPr>
                  </p:pic>
                </p:oleObj>
              </mc:Fallback>
            </mc:AlternateContent>
          </a:graphicData>
        </a:graphic>
      </p:graphicFrame>
      <p:sp>
        <p:nvSpPr>
          <p:cNvPr id="39941" name="Text Box 17"/>
          <p:cNvSpPr txBox="1"/>
          <p:nvPr/>
        </p:nvSpPr>
        <p:spPr>
          <a:xfrm>
            <a:off x="1200150" y="2852738"/>
            <a:ext cx="3551238" cy="579437"/>
          </a:xfrm>
          <a:prstGeom prst="rect">
            <a:avLst/>
          </a:prstGeom>
          <a:noFill/>
          <a:ln w="9525">
            <a:noFill/>
          </a:ln>
        </p:spPr>
        <p:txBody>
          <a:bodyPr lIns="91428" tIns="45715" rIns="91428" bIns="45715" anchor="t" anchorCtr="0">
            <a:spAutoFit/>
          </a:bodyPr>
          <a:p>
            <a:pPr marL="342900" indent="-342900" algn="just">
              <a:spcBef>
                <a:spcPct val="50000"/>
              </a:spcBef>
              <a:buClr>
                <a:schemeClr val="tx2"/>
              </a:buClr>
              <a:buSzPct val="75000"/>
              <a:buFont typeface="Wingdings" panose="05000000000000000000" pitchFamily="2" charset="2"/>
            </a:pPr>
            <a:r>
              <a:rPr lang="en-US" altLang="zh-CN" sz="3200" b="1" dirty="0">
                <a:latin typeface="Times New Roman" panose="02020603050405020304" pitchFamily="18" charset="0"/>
                <a:ea typeface="宋体" panose="02010600030101010101" pitchFamily="2" charset="-122"/>
              </a:rPr>
              <a:t>1.</a:t>
            </a:r>
            <a:r>
              <a:rPr lang="zh-CN" altLang="en-US" sz="3200" b="1" dirty="0">
                <a:latin typeface="Times New Roman" panose="02020603050405020304" pitchFamily="18" charset="0"/>
                <a:ea typeface="宋体" panose="02010600030101010101" pitchFamily="2" charset="-122"/>
              </a:rPr>
              <a:t>分离度</a:t>
            </a:r>
            <a:endParaRPr lang="zh-CN" altLang="en-US" sz="32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strips(downRight)">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blinds(horizontal)">
                                      <p:cBhvr>
                                        <p:cTn id="12"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814388" y="2060575"/>
            <a:ext cx="10361612" cy="504825"/>
          </a:xfrm>
          <a:ln/>
        </p:spPr>
        <p:txBody>
          <a:bodyPr vert="horz" wrap="square" lIns="91428" tIns="45715" rIns="91428" bIns="45715" anchor="b" anchorCtr="0"/>
          <a:p>
            <a:pPr eaLnBrk="1" hangingPunct="1"/>
            <a:r>
              <a:rPr lang="en-US" altLang="zh-CN" sz="3200" b="1" dirty="0">
                <a:solidFill>
                  <a:schemeClr val="tx1"/>
                </a:solidFill>
              </a:rPr>
              <a:t>2</a:t>
            </a:r>
            <a:r>
              <a:rPr lang="zh-CN" altLang="en-US" sz="3200" b="1" dirty="0">
                <a:solidFill>
                  <a:schemeClr val="tx1"/>
                </a:solidFill>
              </a:rPr>
              <a:t>．影响分离的因素（</a:t>
            </a:r>
            <a:r>
              <a:rPr lang="zh-CN" altLang="en-US" sz="3200" b="1" dirty="0">
                <a:solidFill>
                  <a:schemeClr val="hlink"/>
                </a:solidFill>
              </a:rPr>
              <a:t>色谱基本分离方程式</a:t>
            </a:r>
            <a:r>
              <a:rPr lang="zh-CN" altLang="en-US" sz="3200" b="1" dirty="0">
                <a:solidFill>
                  <a:schemeClr val="tx1"/>
                </a:solidFill>
              </a:rPr>
              <a:t>）</a:t>
            </a:r>
            <a:endParaRPr lang="zh-CN" altLang="en-US" sz="3200" b="1" dirty="0">
              <a:solidFill>
                <a:schemeClr val="tx1"/>
              </a:solidFill>
            </a:endParaRPr>
          </a:p>
        </p:txBody>
      </p:sp>
      <p:sp>
        <p:nvSpPr>
          <p:cNvPr id="38915" name="Rectangle 3"/>
          <p:cNvSpPr>
            <a:spLocks noGrp="1"/>
          </p:cNvSpPr>
          <p:nvPr>
            <p:ph type="body" sz="half"/>
          </p:nvPr>
        </p:nvSpPr>
        <p:spPr>
          <a:xfrm>
            <a:off x="912813" y="6165850"/>
            <a:ext cx="10869612" cy="45720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buNone/>
            </a:pPr>
            <a:r>
              <a:rPr lang="zh-CN" altLang="en-US" sz="2400" b="1" dirty="0">
                <a:ea typeface="隶书" pitchFamily="49" charset="-122"/>
              </a:rPr>
              <a:t>前提</a:t>
            </a:r>
            <a:r>
              <a:rPr lang="en-US" altLang="zh-CN" sz="2400" b="1" dirty="0">
                <a:ea typeface="隶书" pitchFamily="49" charset="-122"/>
              </a:rPr>
              <a:t>——</a:t>
            </a:r>
            <a:r>
              <a:rPr lang="zh-CN" altLang="en-US" sz="2400" b="1" dirty="0">
                <a:ea typeface="隶书" pitchFamily="49" charset="-122"/>
              </a:rPr>
              <a:t>定义式基础上，相邻两组分峰宽近似相等（假设）</a:t>
            </a:r>
            <a:r>
              <a:rPr lang="zh-CN" altLang="en-US" sz="2400" b="1" dirty="0">
                <a:solidFill>
                  <a:srgbClr val="FFCC00"/>
                </a:solidFill>
                <a:ea typeface="楷体_GB2312" panose="02010609030101010101" pitchFamily="49" charset="-122"/>
              </a:rPr>
              <a:t> </a:t>
            </a:r>
            <a:endParaRPr lang="zh-CN" altLang="en-US" sz="2400" b="1" dirty="0">
              <a:solidFill>
                <a:srgbClr val="FFCC00"/>
              </a:solidFill>
              <a:ea typeface="楷体_GB2312" panose="02010609030101010101" pitchFamily="49" charset="-122"/>
            </a:endParaRPr>
          </a:p>
        </p:txBody>
      </p:sp>
      <p:graphicFrame>
        <p:nvGraphicFramePr>
          <p:cNvPr id="38916" name="Object 5"/>
          <p:cNvGraphicFramePr>
            <a:graphicFrameLocks noChangeAspect="1"/>
          </p:cNvGraphicFramePr>
          <p:nvPr/>
        </p:nvGraphicFramePr>
        <p:xfrm>
          <a:off x="3214688" y="2636838"/>
          <a:ext cx="5184775" cy="1287462"/>
        </p:xfrm>
        <a:graphic>
          <a:graphicData uri="http://schemas.openxmlformats.org/presentationml/2006/ole">
            <mc:AlternateContent xmlns:mc="http://schemas.openxmlformats.org/markup-compatibility/2006">
              <mc:Choice xmlns:v="urn:schemas-microsoft-com:vml" Requires="v">
                <p:oleObj spid="_x0000_s3100" name="" r:id="rId1" imgW="1714500" imgH="558800" progId="Equation.3">
                  <p:embed/>
                </p:oleObj>
              </mc:Choice>
              <mc:Fallback>
                <p:oleObj name="" r:id="rId1" imgW="1714500" imgH="558800" progId="Equation.3">
                  <p:embed/>
                  <p:pic>
                    <p:nvPicPr>
                      <p:cNvPr id="0" name="图片 3099"/>
                      <p:cNvPicPr/>
                      <p:nvPr/>
                    </p:nvPicPr>
                    <p:blipFill>
                      <a:blip r:embed="rId2">
                        <a:clrChange>
                          <a:clrFrom>
                            <a:srgbClr val="000000"/>
                          </a:clrFrom>
                          <a:clrTo>
                            <a:srgbClr val="000099"/>
                          </a:clrTo>
                        </a:clrChange>
                      </a:blip>
                      <a:stretch>
                        <a:fillRect/>
                      </a:stretch>
                    </p:blipFill>
                    <p:spPr>
                      <a:xfrm>
                        <a:off x="3214688" y="2636838"/>
                        <a:ext cx="5184775" cy="1287462"/>
                      </a:xfrm>
                      <a:prstGeom prst="rect">
                        <a:avLst/>
                      </a:prstGeom>
                      <a:noFill/>
                      <a:ln w="38100">
                        <a:noFill/>
                        <a:miter/>
                      </a:ln>
                    </p:spPr>
                  </p:pic>
                </p:oleObj>
              </mc:Fallback>
            </mc:AlternateContent>
          </a:graphicData>
        </a:graphic>
      </p:graphicFrame>
      <p:grpSp>
        <p:nvGrpSpPr>
          <p:cNvPr id="2" name="Group 6"/>
          <p:cNvGrpSpPr/>
          <p:nvPr/>
        </p:nvGrpSpPr>
        <p:grpSpPr>
          <a:xfrm>
            <a:off x="5422900" y="3716338"/>
            <a:ext cx="2233613" cy="1524000"/>
            <a:chOff x="1920" y="1296"/>
            <a:chExt cx="1056" cy="960"/>
          </a:xfrm>
        </p:grpSpPr>
        <p:sp>
          <p:nvSpPr>
            <p:cNvPr id="38928" name="Rectangle 7"/>
            <p:cNvSpPr>
              <a:spLocks noChangeArrowheads="1"/>
            </p:cNvSpPr>
            <p:nvPr/>
          </p:nvSpPr>
          <p:spPr bwMode="auto">
            <a:xfrm>
              <a:off x="1920" y="1920"/>
              <a:ext cx="1056" cy="336"/>
            </a:xfrm>
            <a:prstGeom prst="rect">
              <a:avLst/>
            </a:prstGeom>
            <a:noFill/>
            <a:ln w="9525">
              <a:solidFill>
                <a:schemeClr val="folHlink"/>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rPr>
                <a:t>柱选择项</a:t>
              </a:r>
              <a:endParaRPr kumimoji="1" lang="zh-CN" altLang="en-US" sz="2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endParaRPr>
            </a:p>
          </p:txBody>
        </p:sp>
        <p:sp>
          <p:nvSpPr>
            <p:cNvPr id="40966" name="Line 8"/>
            <p:cNvSpPr/>
            <p:nvPr/>
          </p:nvSpPr>
          <p:spPr>
            <a:xfrm flipH="1" flipV="1">
              <a:off x="2208" y="1296"/>
              <a:ext cx="192" cy="576"/>
            </a:xfrm>
            <a:prstGeom prst="line">
              <a:avLst/>
            </a:prstGeom>
            <a:ln w="31750" cap="flat" cmpd="sng">
              <a:solidFill>
                <a:schemeClr val="folHlink"/>
              </a:solidFill>
              <a:prstDash val="solid"/>
              <a:round/>
              <a:headEnd type="none" w="med" len="med"/>
              <a:tailEnd type="arrow" w="med" len="med"/>
            </a:ln>
          </p:spPr>
        </p:sp>
      </p:grpSp>
      <p:grpSp>
        <p:nvGrpSpPr>
          <p:cNvPr id="3" name="Group 9"/>
          <p:cNvGrpSpPr/>
          <p:nvPr/>
        </p:nvGrpSpPr>
        <p:grpSpPr>
          <a:xfrm>
            <a:off x="7726363" y="3860800"/>
            <a:ext cx="2540000" cy="990600"/>
            <a:chOff x="3024" y="1296"/>
            <a:chExt cx="1200" cy="624"/>
          </a:xfrm>
        </p:grpSpPr>
        <p:sp>
          <p:nvSpPr>
            <p:cNvPr id="169994" name="Rectangle 10"/>
            <p:cNvSpPr>
              <a:spLocks noChangeArrowheads="1"/>
            </p:cNvSpPr>
            <p:nvPr/>
          </p:nvSpPr>
          <p:spPr bwMode="auto">
            <a:xfrm>
              <a:off x="3120" y="1584"/>
              <a:ext cx="1104" cy="336"/>
            </a:xfrm>
            <a:prstGeom prst="rect">
              <a:avLst/>
            </a:prstGeom>
            <a:noFill/>
            <a:ln w="9525">
              <a:solidFill>
                <a:schemeClr val="tx2"/>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a:ln>
                    <a:noFill/>
                  </a:ln>
                  <a:solidFill>
                    <a:schemeClr val="hlink"/>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rPr>
                <a:t>柱容量项</a:t>
              </a:r>
              <a:endParaRPr kumimoji="1" lang="zh-CN" altLang="en-US" sz="2400" b="1" i="0" u="none" strike="noStrike" kern="1200" cap="none" spc="0" normalizeH="0" baseline="0" noProof="0">
                <a:ln>
                  <a:noFill/>
                </a:ln>
                <a:solidFill>
                  <a:schemeClr val="hlink"/>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endParaRPr>
            </a:p>
          </p:txBody>
        </p:sp>
        <p:sp>
          <p:nvSpPr>
            <p:cNvPr id="40969" name="Line 11"/>
            <p:cNvSpPr/>
            <p:nvPr/>
          </p:nvSpPr>
          <p:spPr>
            <a:xfrm flipH="1" flipV="1">
              <a:off x="3024" y="1296"/>
              <a:ext cx="528" cy="288"/>
            </a:xfrm>
            <a:prstGeom prst="line">
              <a:avLst/>
            </a:prstGeom>
            <a:ln w="31750" cap="flat" cmpd="sng">
              <a:pattFill prst="dkHorz">
                <a:fgClr>
                  <a:schemeClr val="tx2"/>
                </a:fgClr>
                <a:bgClr>
                  <a:srgbClr val="FFFFFF"/>
                </a:bgClr>
              </a:pattFill>
              <a:prstDash val="solid"/>
              <a:round/>
              <a:headEnd type="none" w="med" len="med"/>
              <a:tailEnd type="arrow" w="med" len="med"/>
            </a:ln>
          </p:spPr>
        </p:sp>
      </p:grpSp>
      <p:grpSp>
        <p:nvGrpSpPr>
          <p:cNvPr id="4" name="Group 12"/>
          <p:cNvGrpSpPr/>
          <p:nvPr/>
        </p:nvGrpSpPr>
        <p:grpSpPr>
          <a:xfrm>
            <a:off x="3119438" y="3716338"/>
            <a:ext cx="1930400" cy="1143000"/>
            <a:chOff x="912" y="1248"/>
            <a:chExt cx="912" cy="720"/>
          </a:xfrm>
        </p:grpSpPr>
        <p:sp>
          <p:nvSpPr>
            <p:cNvPr id="38924" name="Rectangle 13"/>
            <p:cNvSpPr>
              <a:spLocks noChangeArrowheads="1"/>
            </p:cNvSpPr>
            <p:nvPr/>
          </p:nvSpPr>
          <p:spPr bwMode="auto">
            <a:xfrm>
              <a:off x="912" y="1632"/>
              <a:ext cx="912" cy="336"/>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rPr>
                <a:t>柱效项</a:t>
              </a:r>
              <a:endParaRPr kumimoji="1" lang="zh-CN" altLang="en-US" sz="2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楷体_GB2312" panose="02010609030101010101" pitchFamily="49" charset="-122"/>
                <a:cs typeface="+mn-cs"/>
              </a:endParaRPr>
            </a:p>
          </p:txBody>
        </p:sp>
        <p:sp>
          <p:nvSpPr>
            <p:cNvPr id="40972" name="Line 14"/>
            <p:cNvSpPr/>
            <p:nvPr/>
          </p:nvSpPr>
          <p:spPr>
            <a:xfrm flipV="1">
              <a:off x="1440" y="1248"/>
              <a:ext cx="144" cy="384"/>
            </a:xfrm>
            <a:prstGeom prst="line">
              <a:avLst/>
            </a:prstGeom>
            <a:ln w="31750" cap="flat" cmpd="sng">
              <a:solidFill>
                <a:schemeClr val="tx1"/>
              </a:solidFill>
              <a:prstDash val="solid"/>
              <a:round/>
              <a:headEnd type="none" w="med" len="med"/>
              <a:tailEnd type="arrow" w="med" len="med"/>
            </a:ln>
          </p:spPr>
        </p:sp>
      </p:grpSp>
      <p:graphicFrame>
        <p:nvGraphicFramePr>
          <p:cNvPr id="38920" name="Object 15"/>
          <p:cNvGraphicFramePr>
            <a:graphicFrameLocks noChangeAspect="1"/>
          </p:cNvGraphicFramePr>
          <p:nvPr/>
        </p:nvGraphicFramePr>
        <p:xfrm>
          <a:off x="4368800" y="5157788"/>
          <a:ext cx="4637088" cy="855662"/>
        </p:xfrm>
        <a:graphic>
          <a:graphicData uri="http://schemas.openxmlformats.org/presentationml/2006/ole">
            <mc:AlternateContent xmlns:mc="http://schemas.openxmlformats.org/markup-compatibility/2006">
              <mc:Choice xmlns:v="urn:schemas-microsoft-com:vml" Requires="v">
                <p:oleObj spid="_x0000_s3083" name="" r:id="rId3" imgW="3048000" imgH="736600" progId="Equation.DSMT4">
                  <p:embed/>
                </p:oleObj>
              </mc:Choice>
              <mc:Fallback>
                <p:oleObj name="" r:id="rId3" imgW="3048000" imgH="736600" progId="Equation.DSMT4">
                  <p:embed/>
                  <p:pic>
                    <p:nvPicPr>
                      <p:cNvPr id="0" name="图片 3082"/>
                      <p:cNvPicPr/>
                      <p:nvPr/>
                    </p:nvPicPr>
                    <p:blipFill>
                      <a:blip r:embed="rId4">
                        <a:clrChange>
                          <a:clrFrom>
                            <a:srgbClr val="000000"/>
                          </a:clrFrom>
                          <a:clrTo>
                            <a:srgbClr val="000099"/>
                          </a:clrTo>
                        </a:clrChange>
                      </a:blip>
                      <a:stretch>
                        <a:fillRect/>
                      </a:stretch>
                    </p:blipFill>
                    <p:spPr>
                      <a:xfrm>
                        <a:off x="4368800" y="5157788"/>
                        <a:ext cx="4637088" cy="855662"/>
                      </a:xfrm>
                      <a:prstGeom prst="rect">
                        <a:avLst/>
                      </a:prstGeom>
                      <a:noFill/>
                      <a:ln w="38100">
                        <a:noFill/>
                        <a:miter/>
                      </a:ln>
                    </p:spPr>
                  </p:pic>
                </p:oleObj>
              </mc:Fallback>
            </mc:AlternateContent>
          </a:graphicData>
        </a:graphic>
      </p:graphicFrame>
      <p:graphicFrame>
        <p:nvGraphicFramePr>
          <p:cNvPr id="38921" name="Object 16"/>
          <p:cNvGraphicFramePr>
            <a:graphicFrameLocks noChangeAspect="1"/>
          </p:cNvGraphicFramePr>
          <p:nvPr/>
        </p:nvGraphicFramePr>
        <p:xfrm>
          <a:off x="912813" y="5013325"/>
          <a:ext cx="3106737" cy="1033463"/>
        </p:xfrm>
        <a:graphic>
          <a:graphicData uri="http://schemas.openxmlformats.org/presentationml/2006/ole">
            <mc:AlternateContent xmlns:mc="http://schemas.openxmlformats.org/markup-compatibility/2006">
              <mc:Choice xmlns:v="urn:schemas-microsoft-com:vml" Requires="v">
                <p:oleObj spid="_x0000_s3082" name="" r:id="rId5" imgW="1422400" imgH="609600" progId="Equation.DSMT4">
                  <p:embed/>
                </p:oleObj>
              </mc:Choice>
              <mc:Fallback>
                <p:oleObj name="" r:id="rId5" imgW="1422400" imgH="609600" progId="Equation.DSMT4">
                  <p:embed/>
                  <p:pic>
                    <p:nvPicPr>
                      <p:cNvPr id="0" name="图片 3081"/>
                      <p:cNvPicPr/>
                      <p:nvPr/>
                    </p:nvPicPr>
                    <p:blipFill>
                      <a:blip r:embed="rId6">
                        <a:clrChange>
                          <a:clrFrom>
                            <a:srgbClr val="000000"/>
                          </a:clrFrom>
                          <a:clrTo>
                            <a:srgbClr val="800000"/>
                          </a:clrTo>
                        </a:clrChange>
                      </a:blip>
                      <a:stretch>
                        <a:fillRect/>
                      </a:stretch>
                    </p:blipFill>
                    <p:spPr>
                      <a:xfrm>
                        <a:off x="912813" y="5013325"/>
                        <a:ext cx="3106737" cy="1033463"/>
                      </a:xfrm>
                      <a:prstGeom prst="rect">
                        <a:avLst/>
                      </a:prstGeom>
                      <a:noFill/>
                      <a:ln w="38100">
                        <a:noFill/>
                        <a:miter/>
                      </a:ln>
                    </p:spPr>
                  </p:pic>
                </p:oleObj>
              </mc:Fallback>
            </mc:AlternateContent>
          </a:graphicData>
        </a:graphic>
      </p:graphicFrame>
      <p:graphicFrame>
        <p:nvGraphicFramePr>
          <p:cNvPr id="38922" name="Object 17"/>
          <p:cNvGraphicFramePr>
            <a:graphicFrameLocks noChangeAspect="1"/>
          </p:cNvGraphicFramePr>
          <p:nvPr/>
        </p:nvGraphicFramePr>
        <p:xfrm>
          <a:off x="9358313" y="5300663"/>
          <a:ext cx="2432050" cy="530225"/>
        </p:xfrm>
        <a:graphic>
          <a:graphicData uri="http://schemas.openxmlformats.org/presentationml/2006/ole">
            <mc:AlternateContent xmlns:mc="http://schemas.openxmlformats.org/markup-compatibility/2006">
              <mc:Choice xmlns:v="urn:schemas-microsoft-com:vml" Requires="v">
                <p:oleObj spid="_x0000_s3085" name="" r:id="rId7" imgW="1104900" imgH="304800" progId="Equation.DSMT4">
                  <p:embed/>
                </p:oleObj>
              </mc:Choice>
              <mc:Fallback>
                <p:oleObj name="" r:id="rId7" imgW="1104900" imgH="304800" progId="Equation.DSMT4">
                  <p:embed/>
                  <p:pic>
                    <p:nvPicPr>
                      <p:cNvPr id="0" name="图片 3084"/>
                      <p:cNvPicPr/>
                      <p:nvPr/>
                    </p:nvPicPr>
                    <p:blipFill>
                      <a:blip r:embed="rId8">
                        <a:clrChange>
                          <a:clrFrom>
                            <a:srgbClr val="000000"/>
                          </a:clrFrom>
                          <a:clrTo>
                            <a:srgbClr val="800000"/>
                          </a:clrTo>
                        </a:clrChange>
                      </a:blip>
                      <a:stretch>
                        <a:fillRect/>
                      </a:stretch>
                    </p:blipFill>
                    <p:spPr>
                      <a:xfrm>
                        <a:off x="9358313" y="5300663"/>
                        <a:ext cx="2432050" cy="530225"/>
                      </a:xfrm>
                      <a:prstGeom prst="rect">
                        <a:avLst/>
                      </a:prstGeom>
                      <a:noFill/>
                      <a:ln w="38100">
                        <a:noFill/>
                        <a:miter/>
                      </a:ln>
                    </p:spPr>
                  </p:pic>
                </p:oleObj>
              </mc:Fallback>
            </mc:AlternateContent>
          </a:graphicData>
        </a:graphic>
      </p:graphicFrame>
      <p:sp>
        <p:nvSpPr>
          <p:cNvPr id="40976" name="Rectangle 18"/>
          <p:cNvSpPr/>
          <p:nvPr/>
        </p:nvSpPr>
        <p:spPr>
          <a:xfrm>
            <a:off x="1295400" y="1052513"/>
            <a:ext cx="10361613" cy="5778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slow">
    <p:checker dir="vert"/>
    <p:sndAc>
      <p:stSnd>
        <p:snd r:embed="rId9"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strips(upRight)">
                                      <p:cBhvr>
                                        <p:cTn id="7" dur="500"/>
                                        <p:tgtEl>
                                          <p:spTgt spid="389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8920"/>
                                        </p:tgtEl>
                                        <p:attrNameLst>
                                          <p:attrName>style.visibility</p:attrName>
                                        </p:attrNameLst>
                                      </p:cBhvr>
                                      <p:to>
                                        <p:strVal val="visible"/>
                                      </p:to>
                                    </p:set>
                                    <p:animEffect transition="in" filter="strips(upRight)">
                                      <p:cBhvr>
                                        <p:cTn id="12" dur="500"/>
                                        <p:tgtEl>
                                          <p:spTgt spid="38920"/>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38922"/>
                                        </p:tgtEl>
                                        <p:attrNameLst>
                                          <p:attrName>style.visibility</p:attrName>
                                        </p:attrNameLst>
                                      </p:cBhvr>
                                      <p:to>
                                        <p:strVal val="visible"/>
                                      </p:to>
                                    </p:set>
                                    <p:animEffect transition="in" filter="strips(downRight)">
                                      <p:cBhvr>
                                        <p:cTn id="16" dur="500"/>
                                        <p:tgtEl>
                                          <p:spTgt spid="3892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8916"/>
                                        </p:tgtEl>
                                        <p:attrNameLst>
                                          <p:attrName>style.visibility</p:attrName>
                                        </p:attrNameLst>
                                      </p:cBhvr>
                                      <p:to>
                                        <p:strVal val="visible"/>
                                      </p:to>
                                    </p:set>
                                    <p:animEffect transition="in" filter="checkerboard(across)">
                                      <p:cBhvr>
                                        <p:cTn id="21" dur="500"/>
                                        <p:tgtEl>
                                          <p:spTgt spid="389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iterate type="wd">
                                    <p:tmPct val="100000"/>
                                  </p:iterate>
                                  <p:childTnLst>
                                    <p:set>
                                      <p:cBhvr>
                                        <p:cTn id="25" dur="1" fill="hold">
                                          <p:stCondLst>
                                            <p:cond delay="0"/>
                                          </p:stCondLst>
                                        </p:cTn>
                                        <p:tgtEl>
                                          <p:spTgt spid="38914"/>
                                        </p:tgtEl>
                                        <p:attrNameLst>
                                          <p:attrName>style.visibility</p:attrName>
                                        </p:attrNameLst>
                                      </p:cBhvr>
                                      <p:to>
                                        <p:strVal val="visible"/>
                                      </p:to>
                                    </p:set>
                                    <p:animEffect transition="in" filter="dissolve">
                                      <p:cBhvr>
                                        <p:cTn id="26" dur="300"/>
                                        <p:tgtEl>
                                          <p:spTgt spid="38914"/>
                                        </p:tgtEl>
                                      </p:cBhvr>
                                    </p:animEffect>
                                  </p:childTnLst>
                                </p:cTn>
                              </p:par>
                            </p:childTnLst>
                          </p:cTn>
                        </p:par>
                        <p:par>
                          <p:cTn id="27" fill="hold">
                            <p:stCondLst>
                              <p:cond delay="6000"/>
                            </p:stCondLst>
                            <p:childTnLst>
                              <p:par>
                                <p:cTn id="28" presetID="17"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ppt_h/2"/>
                                          </p:val>
                                        </p:tav>
                                        <p:tav tm="100000">
                                          <p:val>
                                            <p:strVal val="#ppt_y"/>
                                          </p:val>
                                        </p:tav>
                                      </p:tavLst>
                                    </p:anim>
                                    <p:anim calcmode="lin" valueType="num">
                                      <p:cBhvr>
                                        <p:cTn id="32" dur="500" fill="hold"/>
                                        <p:tgtEl>
                                          <p:spTgt spid="4"/>
                                        </p:tgtEl>
                                        <p:attrNameLst>
                                          <p:attrName>ppt_w</p:attrName>
                                        </p:attrNameLst>
                                      </p:cBhvr>
                                      <p:tavLst>
                                        <p:tav tm="0">
                                          <p:val>
                                            <p:strVal val="#ppt_w"/>
                                          </p:val>
                                        </p:tav>
                                        <p:tav tm="100000">
                                          <p:val>
                                            <p:strVal val="#ppt_w"/>
                                          </p:val>
                                        </p:tav>
                                      </p:tavLst>
                                    </p:anim>
                                    <p:anim calcmode="lin" valueType="num">
                                      <p:cBhvr>
                                        <p:cTn id="33" dur="500" fill="hold"/>
                                        <p:tgtEl>
                                          <p:spTgt spid="4"/>
                                        </p:tgtEl>
                                        <p:attrNameLst>
                                          <p:attrName>ppt_h</p:attrName>
                                        </p:attrNameLst>
                                      </p:cBhvr>
                                      <p:tavLst>
                                        <p:tav tm="0">
                                          <p:val>
                                            <p:fltVal val="0.000000"/>
                                          </p:val>
                                        </p:tav>
                                        <p:tav tm="100000">
                                          <p:val>
                                            <p:strVal val="#ppt_h"/>
                                          </p:val>
                                        </p:tav>
                                      </p:tavLst>
                                    </p:anim>
                                  </p:childTnLst>
                                </p:cTn>
                              </p:par>
                            </p:childTnLst>
                          </p:cTn>
                        </p:par>
                        <p:par>
                          <p:cTn id="34" fill="hold">
                            <p:stCondLst>
                              <p:cond delay="6500"/>
                            </p:stCondLst>
                            <p:childTnLst>
                              <p:par>
                                <p:cTn id="35" presetID="17"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500" fill="hold"/>
                                        <p:tgtEl>
                                          <p:spTgt spid="2"/>
                                        </p:tgtEl>
                                        <p:attrNameLst>
                                          <p:attrName>ppt_y</p:attrName>
                                        </p:attrNameLst>
                                      </p:cBhvr>
                                      <p:tavLst>
                                        <p:tav tm="0">
                                          <p:val>
                                            <p:strVal val="#ppt_y+#ppt_h/2"/>
                                          </p:val>
                                        </p:tav>
                                        <p:tav tm="100000">
                                          <p:val>
                                            <p:strVal val="#ppt_y"/>
                                          </p:val>
                                        </p:tav>
                                      </p:tavLst>
                                    </p:anim>
                                    <p:anim calcmode="lin" valueType="num">
                                      <p:cBhvr>
                                        <p:cTn id="39" dur="500" fill="hold"/>
                                        <p:tgtEl>
                                          <p:spTgt spid="2"/>
                                        </p:tgtEl>
                                        <p:attrNameLst>
                                          <p:attrName>ppt_w</p:attrName>
                                        </p:attrNameLst>
                                      </p:cBhvr>
                                      <p:tavLst>
                                        <p:tav tm="0">
                                          <p:val>
                                            <p:strVal val="#ppt_w"/>
                                          </p:val>
                                        </p:tav>
                                        <p:tav tm="100000">
                                          <p:val>
                                            <p:strVal val="#ppt_w"/>
                                          </p:val>
                                        </p:tav>
                                      </p:tavLst>
                                    </p:anim>
                                    <p:anim calcmode="lin" valueType="num">
                                      <p:cBhvr>
                                        <p:cTn id="40" dur="500" fill="hold"/>
                                        <p:tgtEl>
                                          <p:spTgt spid="2"/>
                                        </p:tgtEl>
                                        <p:attrNameLst>
                                          <p:attrName>ppt_h</p:attrName>
                                        </p:attrNameLst>
                                      </p:cBhvr>
                                      <p:tavLst>
                                        <p:tav tm="0">
                                          <p:val>
                                            <p:fltVal val="0.000000"/>
                                          </p:val>
                                        </p:tav>
                                        <p:tav tm="100000">
                                          <p:val>
                                            <p:strVal val="#ppt_h"/>
                                          </p:val>
                                        </p:tav>
                                      </p:tavLst>
                                    </p:anim>
                                  </p:childTnLst>
                                </p:cTn>
                              </p:par>
                            </p:childTnLst>
                          </p:cTn>
                        </p:par>
                        <p:par>
                          <p:cTn id="41" fill="hold">
                            <p:stCondLst>
                              <p:cond delay="7000"/>
                            </p:stCondLst>
                            <p:childTnLst>
                              <p:par>
                                <p:cTn id="42" presetID="17" presetClass="entr" presetSubtype="4"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ppt_h/2"/>
                                          </p:val>
                                        </p:tav>
                                        <p:tav tm="100000">
                                          <p:val>
                                            <p:strVal val="#ppt_y"/>
                                          </p:val>
                                        </p:tav>
                                      </p:tavLst>
                                    </p:anim>
                                    <p:anim calcmode="lin" valueType="num">
                                      <p:cBhvr>
                                        <p:cTn id="46" dur="500" fill="hold"/>
                                        <p:tgtEl>
                                          <p:spTgt spid="3"/>
                                        </p:tgtEl>
                                        <p:attrNameLst>
                                          <p:attrName>ppt_w</p:attrName>
                                        </p:attrNameLst>
                                      </p:cBhvr>
                                      <p:tavLst>
                                        <p:tav tm="0">
                                          <p:val>
                                            <p:strVal val="#ppt_w"/>
                                          </p:val>
                                        </p:tav>
                                        <p:tav tm="100000">
                                          <p:val>
                                            <p:strVal val="#ppt_w"/>
                                          </p:val>
                                        </p:tav>
                                      </p:tavLst>
                                    </p:anim>
                                    <p:anim calcmode="lin" valueType="num">
                                      <p:cBhvr>
                                        <p:cTn id="47" dur="500" fill="hold"/>
                                        <p:tgtEl>
                                          <p:spTgt spid="3"/>
                                        </p:tgtEl>
                                        <p:attrNameLst>
                                          <p:attrName>ppt_h</p:attrName>
                                        </p:attrNameLst>
                                      </p:cBhvr>
                                      <p:tavLst>
                                        <p:tav tm="0">
                                          <p:val>
                                            <p:fltVal val="0.00000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38915">
                                            <p:txEl>
                                              <p:charRg st="0" end="28"/>
                                            </p:txEl>
                                          </p:spTgt>
                                        </p:tgtEl>
                                        <p:attrNameLst>
                                          <p:attrName>style.visibility</p:attrName>
                                        </p:attrNameLst>
                                      </p:cBhvr>
                                      <p:to>
                                        <p:strVal val="visible"/>
                                      </p:to>
                                    </p:set>
                                    <p:animEffect transition="in" filter="strips(downRight)">
                                      <p:cBhvr>
                                        <p:cTn id="52" dur="500"/>
                                        <p:tgtEl>
                                          <p:spTgt spid="38915">
                                            <p:txEl>
                                              <p:charRg st="0"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9938" name="Object 13"/>
          <p:cNvGraphicFramePr>
            <a:graphicFrameLocks noGrp="1" noChangeAspect="1"/>
          </p:cNvGraphicFramePr>
          <p:nvPr>
            <p:ph sz="half" idx="4294967295"/>
          </p:nvPr>
        </p:nvGraphicFramePr>
        <p:xfrm>
          <a:off x="2255838" y="1844675"/>
          <a:ext cx="5183187" cy="1319213"/>
        </p:xfrm>
        <a:graphic>
          <a:graphicData uri="http://schemas.openxmlformats.org/presentationml/2006/ole">
            <mc:AlternateContent xmlns:mc="http://schemas.openxmlformats.org/markup-compatibility/2006">
              <mc:Choice xmlns:v="urn:schemas-microsoft-com:vml" Requires="v">
                <p:oleObj spid="_x0000_s3084" name="" r:id="rId1" imgW="1816100" imgH="596900" progId="Equation.DSMT4">
                  <p:embed/>
                </p:oleObj>
              </mc:Choice>
              <mc:Fallback>
                <p:oleObj name="" r:id="rId1" imgW="1816100" imgH="596900" progId="Equation.DSMT4">
                  <p:embed/>
                  <p:pic>
                    <p:nvPicPr>
                      <p:cNvPr id="0" name="图片 3083"/>
                      <p:cNvPicPr/>
                      <p:nvPr/>
                    </p:nvPicPr>
                    <p:blipFill>
                      <a:blip r:embed="rId2"/>
                      <a:stretch>
                        <a:fillRect/>
                      </a:stretch>
                    </p:blipFill>
                    <p:spPr>
                      <a:xfrm>
                        <a:off x="2255838" y="1844675"/>
                        <a:ext cx="5183187" cy="1319213"/>
                      </a:xfrm>
                      <a:prstGeom prst="rect">
                        <a:avLst/>
                      </a:prstGeom>
                      <a:noFill/>
                      <a:ln w="38100">
                        <a:miter/>
                      </a:ln>
                    </p:spPr>
                  </p:pic>
                </p:oleObj>
              </mc:Fallback>
            </mc:AlternateContent>
          </a:graphicData>
        </a:graphic>
      </p:graphicFrame>
      <p:graphicFrame>
        <p:nvGraphicFramePr>
          <p:cNvPr id="39939" name="Object 7"/>
          <p:cNvGraphicFramePr>
            <a:graphicFrameLocks noGrp="1" noChangeAspect="1"/>
          </p:cNvGraphicFramePr>
          <p:nvPr>
            <p:ph sz="quarter" idx="4294967295"/>
          </p:nvPr>
        </p:nvGraphicFramePr>
        <p:xfrm>
          <a:off x="334963" y="4581525"/>
          <a:ext cx="11855450" cy="1403350"/>
        </p:xfrm>
        <a:graphic>
          <a:graphicData uri="http://schemas.openxmlformats.org/presentationml/2006/ole">
            <mc:AlternateContent xmlns:mc="http://schemas.openxmlformats.org/markup-compatibility/2006">
              <mc:Choice xmlns:v="urn:schemas-microsoft-com:vml" Requires="v">
                <p:oleObj spid="_x0000_s3086" name="" r:id="rId3" imgW="5664200" imgH="876300" progId="Equation.DSMT4">
                  <p:embed/>
                </p:oleObj>
              </mc:Choice>
              <mc:Fallback>
                <p:oleObj name="" r:id="rId3" imgW="5664200" imgH="876300" progId="Equation.DSMT4">
                  <p:embed/>
                  <p:pic>
                    <p:nvPicPr>
                      <p:cNvPr id="0" name="图片 3085"/>
                      <p:cNvPicPr/>
                      <p:nvPr/>
                    </p:nvPicPr>
                    <p:blipFill>
                      <a:blip r:embed="rId4"/>
                      <a:stretch>
                        <a:fillRect/>
                      </a:stretch>
                    </p:blipFill>
                    <p:spPr>
                      <a:xfrm>
                        <a:off x="334963" y="4581525"/>
                        <a:ext cx="11855450" cy="1403350"/>
                      </a:xfrm>
                      <a:prstGeom prst="rect">
                        <a:avLst/>
                      </a:prstGeom>
                      <a:noFill/>
                      <a:ln w="38100">
                        <a:miter/>
                      </a:ln>
                    </p:spPr>
                  </p:pic>
                </p:oleObj>
              </mc:Fallback>
            </mc:AlternateContent>
          </a:graphicData>
        </a:graphic>
      </p:graphicFrame>
      <p:sp>
        <p:nvSpPr>
          <p:cNvPr id="39940" name="AutoShape 10"/>
          <p:cNvSpPr/>
          <p:nvPr/>
        </p:nvSpPr>
        <p:spPr>
          <a:xfrm flipH="1">
            <a:off x="0" y="3284538"/>
            <a:ext cx="2590800" cy="1009650"/>
          </a:xfrm>
          <a:prstGeom prst="wedgeEllipseCallout">
            <a:avLst>
              <a:gd name="adj1" fmla="val -81375"/>
              <a:gd name="adj2" fmla="val -86954"/>
            </a:avLst>
          </a:prstGeom>
          <a:noFill/>
          <a:ln w="12700" cap="flat" cmpd="sng">
            <a:solidFill>
              <a:srgbClr val="FF0000"/>
            </a:solidFill>
            <a:prstDash val="solid"/>
            <a:miter/>
            <a:headEnd type="none" w="med" len="med"/>
            <a:tailEnd type="none" w="med" len="med"/>
          </a:ln>
        </p:spPr>
        <p:txBody>
          <a:bodyPr lIns="91428" tIns="45715" rIns="91428" bIns="45715" anchor="t" anchorCtr="0"/>
          <a:p>
            <a:pPr algn="ctr" eaLnBrk="0" fontAlgn="t" hangingPunct="0">
              <a:buClrTx/>
              <a:buFontTx/>
            </a:pPr>
            <a:r>
              <a:rPr lang="zh-CN" altLang="en-US" b="1" dirty="0">
                <a:solidFill>
                  <a:srgbClr val="000066"/>
                </a:solidFill>
                <a:latin typeface="Times New Roman" panose="02020603050405020304" pitchFamily="18" charset="0"/>
                <a:ea typeface="隶书" pitchFamily="49" charset="-122"/>
              </a:rPr>
              <a:t>柱效项</a:t>
            </a:r>
            <a:r>
              <a:rPr lang="en-US" altLang="zh-CN" b="1" dirty="0">
                <a:solidFill>
                  <a:srgbClr val="000066"/>
                </a:solidFill>
                <a:latin typeface="Times New Roman" panose="02020603050405020304" pitchFamily="18" charset="0"/>
                <a:ea typeface="隶书" pitchFamily="49" charset="-122"/>
              </a:rPr>
              <a:t>a</a:t>
            </a:r>
            <a:endParaRPr lang="en-US" altLang="zh-CN" b="1" dirty="0">
              <a:solidFill>
                <a:srgbClr val="000066"/>
              </a:solidFill>
              <a:latin typeface="Times New Roman" panose="02020603050405020304" pitchFamily="18" charset="0"/>
              <a:ea typeface="隶书" pitchFamily="49" charset="-122"/>
            </a:endParaRPr>
          </a:p>
          <a:p>
            <a:pPr algn="ctr" eaLnBrk="0" fontAlgn="t" hangingPunct="0">
              <a:buClrTx/>
              <a:buFontTx/>
            </a:pPr>
            <a:r>
              <a:rPr lang="zh-CN" altLang="en-US" b="1" dirty="0">
                <a:solidFill>
                  <a:srgbClr val="FF0000"/>
                </a:solidFill>
                <a:latin typeface="Times New Roman" panose="02020603050405020304" pitchFamily="18" charset="0"/>
                <a:ea typeface="隶书" pitchFamily="49" charset="-122"/>
              </a:rPr>
              <a:t>峰形</a:t>
            </a:r>
            <a:endParaRPr lang="zh-CN" altLang="en-US" b="1" dirty="0">
              <a:solidFill>
                <a:srgbClr val="FF0000"/>
              </a:solidFill>
              <a:latin typeface="Times New Roman" panose="02020603050405020304" pitchFamily="18" charset="0"/>
              <a:ea typeface="隶书" pitchFamily="49" charset="-122"/>
            </a:endParaRPr>
          </a:p>
        </p:txBody>
      </p:sp>
      <p:sp>
        <p:nvSpPr>
          <p:cNvPr id="39941" name="AutoShape 12"/>
          <p:cNvSpPr/>
          <p:nvPr/>
        </p:nvSpPr>
        <p:spPr>
          <a:xfrm>
            <a:off x="4656138" y="3644900"/>
            <a:ext cx="3165475" cy="792163"/>
          </a:xfrm>
          <a:prstGeom prst="wedgeRoundRectCallout">
            <a:avLst>
              <a:gd name="adj1" fmla="val -41375"/>
              <a:gd name="adj2" fmla="val -129759"/>
              <a:gd name="adj3" fmla="val 16667"/>
            </a:avLst>
          </a:prstGeom>
          <a:noFill/>
          <a:ln w="12700" cap="flat" cmpd="sng">
            <a:solidFill>
              <a:srgbClr val="0000FF"/>
            </a:solidFill>
            <a:prstDash val="solid"/>
            <a:miter/>
            <a:headEnd type="none" w="med" len="med"/>
            <a:tailEnd type="none" w="med" len="med"/>
          </a:ln>
        </p:spPr>
        <p:txBody>
          <a:bodyPr lIns="91428" tIns="45715" rIns="91428" bIns="45715" anchor="t" anchorCtr="0"/>
          <a:p>
            <a:pPr algn="ctr" eaLnBrk="0" fontAlgn="t" hangingPunct="0">
              <a:buClrTx/>
              <a:buFontTx/>
            </a:pPr>
            <a:r>
              <a:rPr lang="zh-CN" altLang="en-US" b="1" dirty="0">
                <a:solidFill>
                  <a:srgbClr val="000066"/>
                </a:solidFill>
                <a:latin typeface="Times New Roman" panose="02020603050405020304" pitchFamily="18" charset="0"/>
                <a:ea typeface="隶书" pitchFamily="49" charset="-122"/>
              </a:rPr>
              <a:t>柱选择项</a:t>
            </a:r>
            <a:r>
              <a:rPr lang="en-US" altLang="zh-CN" b="1" dirty="0">
                <a:solidFill>
                  <a:srgbClr val="000066"/>
                </a:solidFill>
                <a:latin typeface="Times New Roman" panose="02020603050405020304" pitchFamily="18" charset="0"/>
                <a:ea typeface="隶书" pitchFamily="49" charset="-122"/>
              </a:rPr>
              <a:t>b</a:t>
            </a:r>
            <a:endParaRPr lang="en-US" altLang="zh-CN" b="1" dirty="0">
              <a:solidFill>
                <a:srgbClr val="000066"/>
              </a:solidFill>
              <a:latin typeface="Times New Roman" panose="02020603050405020304" pitchFamily="18" charset="0"/>
              <a:ea typeface="隶书" pitchFamily="49" charset="-122"/>
            </a:endParaRPr>
          </a:p>
          <a:p>
            <a:pPr algn="ctr" eaLnBrk="0" fontAlgn="t" hangingPunct="0">
              <a:buClrTx/>
              <a:buFontTx/>
            </a:pPr>
            <a:r>
              <a:rPr lang="zh-CN" altLang="en-US" b="1" dirty="0">
                <a:solidFill>
                  <a:srgbClr val="FF0000"/>
                </a:solidFill>
                <a:latin typeface="Times New Roman" panose="02020603050405020304" pitchFamily="18" charset="0"/>
                <a:ea typeface="隶书" pitchFamily="49" charset="-122"/>
              </a:rPr>
              <a:t>峰间距</a:t>
            </a:r>
            <a:endParaRPr lang="zh-CN" altLang="en-US" b="1" dirty="0">
              <a:solidFill>
                <a:srgbClr val="FF0000"/>
              </a:solidFill>
              <a:latin typeface="Times New Roman" panose="02020603050405020304" pitchFamily="18" charset="0"/>
              <a:ea typeface="隶书" pitchFamily="49" charset="-122"/>
            </a:endParaRPr>
          </a:p>
        </p:txBody>
      </p:sp>
      <p:sp>
        <p:nvSpPr>
          <p:cNvPr id="39942" name="AutoShape 11"/>
          <p:cNvSpPr/>
          <p:nvPr/>
        </p:nvSpPr>
        <p:spPr>
          <a:xfrm>
            <a:off x="8589963" y="2492375"/>
            <a:ext cx="3360737" cy="1079500"/>
          </a:xfrm>
          <a:prstGeom prst="cloudCallout">
            <a:avLst>
              <a:gd name="adj1" fmla="val -103528"/>
              <a:gd name="adj2" fmla="val 4264"/>
            </a:avLst>
          </a:prstGeom>
          <a:noFill/>
          <a:ln w="9525" cap="flat" cmpd="sng">
            <a:solidFill>
              <a:srgbClr val="000066"/>
            </a:solidFill>
            <a:prstDash val="solid"/>
            <a:round/>
            <a:headEnd type="none" w="med" len="med"/>
            <a:tailEnd type="none" w="med" len="med"/>
          </a:ln>
        </p:spPr>
        <p:txBody>
          <a:bodyPr lIns="91428" tIns="45715" rIns="91428" bIns="45715" anchor="t" anchorCtr="0"/>
          <a:p>
            <a:pPr eaLnBrk="0" fontAlgn="t" hangingPunct="0">
              <a:buClrTx/>
              <a:buFontTx/>
            </a:pPr>
            <a:r>
              <a:rPr lang="zh-CN" altLang="en-US" b="1" dirty="0">
                <a:solidFill>
                  <a:srgbClr val="000066"/>
                </a:solidFill>
                <a:latin typeface="Times New Roman" panose="02020603050405020304" pitchFamily="18" charset="0"/>
                <a:ea typeface="隶书" pitchFamily="49" charset="-122"/>
              </a:rPr>
              <a:t>柱容量项</a:t>
            </a:r>
            <a:r>
              <a:rPr lang="en-US" altLang="zh-CN" b="1" dirty="0">
                <a:solidFill>
                  <a:srgbClr val="000066"/>
                </a:solidFill>
                <a:latin typeface="Times New Roman" panose="02020603050405020304" pitchFamily="18" charset="0"/>
                <a:ea typeface="隶书" pitchFamily="49" charset="-122"/>
              </a:rPr>
              <a:t>c</a:t>
            </a:r>
            <a:endParaRPr lang="en-US" altLang="zh-CN" b="1" dirty="0">
              <a:solidFill>
                <a:srgbClr val="000066"/>
              </a:solidFill>
              <a:latin typeface="Times New Roman" panose="02020603050405020304" pitchFamily="18" charset="0"/>
              <a:ea typeface="隶书" pitchFamily="49" charset="-122"/>
            </a:endParaRPr>
          </a:p>
          <a:p>
            <a:pPr algn="ctr" eaLnBrk="0" fontAlgn="t" hangingPunct="0">
              <a:buClrTx/>
              <a:buFontTx/>
            </a:pPr>
            <a:r>
              <a:rPr lang="zh-CN" altLang="en-US" b="1" dirty="0">
                <a:solidFill>
                  <a:srgbClr val="FF0000"/>
                </a:solidFill>
                <a:latin typeface="Times New Roman" panose="02020603050405020304" pitchFamily="18" charset="0"/>
                <a:ea typeface="隶书" pitchFamily="49" charset="-122"/>
              </a:rPr>
              <a:t>峰位</a:t>
            </a:r>
            <a:endParaRPr lang="zh-CN" altLang="en-US" b="1" dirty="0">
              <a:solidFill>
                <a:srgbClr val="FF0000"/>
              </a:solidFill>
              <a:latin typeface="Times New Roman" panose="02020603050405020304" pitchFamily="18" charset="0"/>
              <a:ea typeface="隶书" pitchFamily="49" charset="-122"/>
            </a:endParaRPr>
          </a:p>
        </p:txBody>
      </p:sp>
      <p:sp>
        <p:nvSpPr>
          <p:cNvPr id="39943" name="Rectangle 19"/>
          <p:cNvSpPr/>
          <p:nvPr/>
        </p:nvSpPr>
        <p:spPr>
          <a:xfrm>
            <a:off x="6383338" y="4581525"/>
            <a:ext cx="1150937" cy="360363"/>
          </a:xfrm>
          <a:prstGeom prst="rect">
            <a:avLst/>
          </a:prstGeom>
          <a:noFill/>
          <a:ln w="25400" cap="flat" cmpd="sng">
            <a:solidFill>
              <a:srgbClr val="FF0000"/>
            </a:solidFill>
            <a:prstDash val="solid"/>
            <a:miter/>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39944" name="Rectangle 19"/>
          <p:cNvSpPr/>
          <p:nvPr/>
        </p:nvSpPr>
        <p:spPr>
          <a:xfrm>
            <a:off x="6096000" y="5589588"/>
            <a:ext cx="1150938" cy="431800"/>
          </a:xfrm>
          <a:prstGeom prst="rect">
            <a:avLst/>
          </a:prstGeom>
          <a:noFill/>
          <a:ln w="25400" cap="flat" cmpd="sng">
            <a:solidFill>
              <a:srgbClr val="FF0000"/>
            </a:solidFill>
            <a:prstDash val="solid"/>
            <a:miter/>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39945" name="Rectangle 19"/>
          <p:cNvSpPr/>
          <p:nvPr/>
        </p:nvSpPr>
        <p:spPr>
          <a:xfrm>
            <a:off x="5519738" y="5084763"/>
            <a:ext cx="1150937" cy="360362"/>
          </a:xfrm>
          <a:prstGeom prst="rect">
            <a:avLst/>
          </a:prstGeom>
          <a:noFill/>
          <a:ln w="25400" cap="flat" cmpd="sng">
            <a:solidFill>
              <a:srgbClr val="FF0000"/>
            </a:solidFill>
            <a:prstDash val="solid"/>
            <a:miter/>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41993" name="Rectangle 18"/>
          <p:cNvSpPr/>
          <p:nvPr/>
        </p:nvSpPr>
        <p:spPr>
          <a:xfrm>
            <a:off x="1295400" y="1052513"/>
            <a:ext cx="10361613" cy="5778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p:cTn id="13" dur="1000" fill="hold"/>
                                        <p:tgtEl>
                                          <p:spTgt spid="39940"/>
                                        </p:tgtEl>
                                        <p:attrNameLst>
                                          <p:attrName>ppt_x</p:attrName>
                                        </p:attrNameLst>
                                      </p:cBhvr>
                                      <p:tavLst>
                                        <p:tav tm="0">
                                          <p:val>
                                            <p:strVal val="#ppt_x-.2"/>
                                          </p:val>
                                        </p:tav>
                                        <p:tav tm="100000">
                                          <p:val>
                                            <p:strVal val="#ppt_x"/>
                                          </p:val>
                                        </p:tav>
                                      </p:tavLst>
                                    </p:anim>
                                    <p:anim calcmode="lin" valueType="num">
                                      <p:cBhvr>
                                        <p:cTn id="14"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9940"/>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p:cTn id="19" dur="1000" fill="hold"/>
                                        <p:tgtEl>
                                          <p:spTgt spid="39941"/>
                                        </p:tgtEl>
                                        <p:attrNameLst>
                                          <p:attrName>ppt_x</p:attrName>
                                        </p:attrNameLst>
                                      </p:cBhvr>
                                      <p:tavLst>
                                        <p:tav tm="0">
                                          <p:val>
                                            <p:strVal val="#ppt_x-.2"/>
                                          </p:val>
                                        </p:tav>
                                        <p:tav tm="100000">
                                          <p:val>
                                            <p:strVal val="#ppt_x"/>
                                          </p:val>
                                        </p:tav>
                                      </p:tavLst>
                                    </p:anim>
                                    <p:anim calcmode="lin" valueType="num">
                                      <p:cBhvr>
                                        <p:cTn id="20" dur="1000" fill="hold"/>
                                        <p:tgtEl>
                                          <p:spTgt spid="3994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9941"/>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39942"/>
                                        </p:tgtEl>
                                        <p:attrNameLst>
                                          <p:attrName>style.visibility</p:attrName>
                                        </p:attrNameLst>
                                      </p:cBhvr>
                                      <p:to>
                                        <p:strVal val="visible"/>
                                      </p:to>
                                    </p:set>
                                    <p:anim calcmode="lin" valueType="num">
                                      <p:cBhvr>
                                        <p:cTn id="25" dur="1000" fill="hold"/>
                                        <p:tgtEl>
                                          <p:spTgt spid="39942"/>
                                        </p:tgtEl>
                                        <p:attrNameLst>
                                          <p:attrName>ppt_x</p:attrName>
                                        </p:attrNameLst>
                                      </p:cBhvr>
                                      <p:tavLst>
                                        <p:tav tm="0">
                                          <p:val>
                                            <p:strVal val="#ppt_x-.2"/>
                                          </p:val>
                                        </p:tav>
                                        <p:tav tm="100000">
                                          <p:val>
                                            <p:strVal val="#ppt_x"/>
                                          </p:val>
                                        </p:tav>
                                      </p:tavLst>
                                    </p:anim>
                                    <p:anim calcmode="lin" valueType="num">
                                      <p:cBhvr>
                                        <p:cTn id="26" dur="1000" fill="hold"/>
                                        <p:tgtEl>
                                          <p:spTgt spid="3994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994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9939"/>
                                        </p:tgtEl>
                                        <p:attrNameLst>
                                          <p:attrName>style.visibility</p:attrName>
                                        </p:attrNameLst>
                                      </p:cBhvr>
                                      <p:to>
                                        <p:strVal val="visible"/>
                                      </p:to>
                                    </p:set>
                                    <p:anim calcmode="lin" valueType="num">
                                      <p:cBhvr additive="base">
                                        <p:cTn id="32" dur="500" fill="hold"/>
                                        <p:tgtEl>
                                          <p:spTgt spid="39939"/>
                                        </p:tgtEl>
                                        <p:attrNameLst>
                                          <p:attrName>ppt_x</p:attrName>
                                        </p:attrNameLst>
                                      </p:cBhvr>
                                      <p:tavLst>
                                        <p:tav tm="0">
                                          <p:val>
                                            <p:strVal val="0-#ppt_w/2"/>
                                          </p:val>
                                        </p:tav>
                                        <p:tav tm="100000">
                                          <p:val>
                                            <p:strVal val="#ppt_x"/>
                                          </p:val>
                                        </p:tav>
                                      </p:tavLst>
                                    </p:anim>
                                    <p:anim calcmode="lin" valueType="num">
                                      <p:cBhvr additive="base">
                                        <p:cTn id="33" dur="500" fill="hold"/>
                                        <p:tgtEl>
                                          <p:spTgt spid="39939"/>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39943"/>
                                        </p:tgtEl>
                                        <p:attrNameLst>
                                          <p:attrName>style.visibility</p:attrName>
                                        </p:attrNameLst>
                                      </p:cBhvr>
                                      <p:to>
                                        <p:strVal val="visible"/>
                                      </p:to>
                                    </p:set>
                                    <p:animEffect transition="in" filter="dissolve">
                                      <p:cBhvr>
                                        <p:cTn id="37" dur="500"/>
                                        <p:tgtEl>
                                          <p:spTgt spid="39943"/>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39944"/>
                                        </p:tgtEl>
                                        <p:attrNameLst>
                                          <p:attrName>style.visibility</p:attrName>
                                        </p:attrNameLst>
                                      </p:cBhvr>
                                      <p:to>
                                        <p:strVal val="visible"/>
                                      </p:to>
                                    </p:set>
                                    <p:animEffect transition="in" filter="dissolve">
                                      <p:cBhvr>
                                        <p:cTn id="41" dur="500"/>
                                        <p:tgtEl>
                                          <p:spTgt spid="39944"/>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39945"/>
                                        </p:tgtEl>
                                        <p:attrNameLst>
                                          <p:attrName>style.visibility</p:attrName>
                                        </p:attrNameLst>
                                      </p:cBhvr>
                                      <p:to>
                                        <p:strVal val="visible"/>
                                      </p:to>
                                    </p:set>
                                    <p:animEffect transition="in" filter="dissolve">
                                      <p:cBhvr>
                                        <p:cTn id="45"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39943" grpId="0" animBg="1"/>
      <p:bldP spid="39944" grpId="0" animBg="1"/>
      <p:bldP spid="399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11"/>
          <p:cNvSpPr txBox="1"/>
          <p:nvPr/>
        </p:nvSpPr>
        <p:spPr>
          <a:xfrm>
            <a:off x="5711825" y="2492375"/>
            <a:ext cx="7439025" cy="854075"/>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en-US" altLang="zh-CN" sz="2000" b="1" dirty="0">
                <a:solidFill>
                  <a:srgbClr val="000000"/>
                </a:solidFill>
                <a:latin typeface="Times New Roman" panose="02020603050405020304" pitchFamily="18" charset="0"/>
                <a:ea typeface="楷体_GB2312" panose="02010609030101010101" pitchFamily="49" charset="-122"/>
              </a:rPr>
              <a:t>HPLC</a:t>
            </a:r>
            <a:r>
              <a:rPr lang="zh-CN" altLang="en-US" sz="2000" b="1" dirty="0">
                <a:solidFill>
                  <a:srgbClr val="000000"/>
                </a:solidFill>
                <a:latin typeface="Times New Roman" panose="02020603050405020304" pitchFamily="18" charset="0"/>
                <a:ea typeface="楷体_GB2312" panose="02010609030101010101" pitchFamily="49" charset="-122"/>
              </a:rPr>
              <a:t>低流速，小粒径</a:t>
            </a:r>
            <a:endParaRPr lang="zh-CN" altLang="en-US" sz="2000" b="1" dirty="0">
              <a:solidFill>
                <a:srgbClr val="000000"/>
              </a:solidFill>
              <a:latin typeface="Times New Roman" panose="02020603050405020304" pitchFamily="18" charset="0"/>
              <a:ea typeface="楷体_GB2312" panose="02010609030101010101" pitchFamily="49" charset="-122"/>
            </a:endParaRPr>
          </a:p>
          <a:p>
            <a:pPr marL="342900" indent="-342900" algn="just">
              <a:spcBef>
                <a:spcPct val="50000"/>
              </a:spcBef>
              <a:buClr>
                <a:schemeClr val="hlink"/>
              </a:buClr>
              <a:buFontTx/>
            </a:pPr>
            <a:r>
              <a:rPr lang="en-US" altLang="zh-CN" sz="2000" b="1" dirty="0">
                <a:solidFill>
                  <a:srgbClr val="000000"/>
                </a:solidFill>
                <a:latin typeface="Times New Roman" panose="02020603050405020304" pitchFamily="18" charset="0"/>
                <a:ea typeface="楷体_GB2312" panose="02010609030101010101" pitchFamily="49" charset="-122"/>
              </a:rPr>
              <a:t>GC</a:t>
            </a:r>
            <a:r>
              <a:rPr lang="zh-CN" altLang="en-US" sz="2000" b="1" dirty="0">
                <a:solidFill>
                  <a:srgbClr val="000000"/>
                </a:solidFill>
                <a:latin typeface="Times New Roman" panose="02020603050405020304" pitchFamily="18" charset="0"/>
                <a:ea typeface="楷体_GB2312" panose="02010609030101010101" pitchFamily="49" charset="-122"/>
              </a:rPr>
              <a:t>低分子量、低粘度流动相、提高柱温</a:t>
            </a:r>
            <a:endParaRPr lang="zh-CN" altLang="en-US" sz="2000" b="1" dirty="0">
              <a:solidFill>
                <a:srgbClr val="000000"/>
              </a:solidFill>
              <a:latin typeface="Times New Roman" panose="02020603050405020304" pitchFamily="18" charset="0"/>
              <a:ea typeface="楷体_GB2312" panose="02010609030101010101" pitchFamily="49" charset="-122"/>
            </a:endParaRPr>
          </a:p>
        </p:txBody>
      </p:sp>
      <p:sp>
        <p:nvSpPr>
          <p:cNvPr id="40963" name="Text Box 6"/>
          <p:cNvSpPr txBox="1"/>
          <p:nvPr/>
        </p:nvSpPr>
        <p:spPr>
          <a:xfrm>
            <a:off x="0" y="2205038"/>
            <a:ext cx="5902325" cy="3084512"/>
          </a:xfrm>
          <a:prstGeom prst="rect">
            <a:avLst/>
          </a:prstGeom>
          <a:noFill/>
          <a:ln w="9525">
            <a:noFill/>
          </a:ln>
        </p:spPr>
        <p:txBody>
          <a:bodyPr lIns="91428" tIns="45715" rIns="91428" bIns="45715" anchor="t" anchorCtr="0">
            <a:spAutoFit/>
          </a:bodyPr>
          <a:p>
            <a:pPr marL="342900" indent="-342900" algn="just">
              <a:spcBef>
                <a:spcPct val="50000"/>
              </a:spcBef>
              <a:buClr>
                <a:srgbClr val="FF0000"/>
              </a:buClr>
              <a:buFont typeface="Wingdings" panose="05000000000000000000" pitchFamily="2" charset="2"/>
              <a:buChar char="Ø"/>
            </a:pPr>
            <a:r>
              <a:rPr lang="zh-CN" altLang="en-US" sz="2800" b="1" dirty="0">
                <a:solidFill>
                  <a:srgbClr val="FF0000"/>
                </a:solidFill>
                <a:latin typeface="Times New Roman" panose="02020603050405020304" pitchFamily="18" charset="0"/>
                <a:ea typeface="楷体_GB2312" panose="02010609030101010101" pitchFamily="49" charset="-122"/>
              </a:rPr>
              <a:t>提高理论塔板数</a:t>
            </a:r>
            <a:r>
              <a:rPr lang="en-US" altLang="zh-CN" sz="2800" b="1" i="1" dirty="0">
                <a:solidFill>
                  <a:srgbClr val="FF0000"/>
                </a:solidFill>
                <a:latin typeface="Times New Roman" panose="02020603050405020304" pitchFamily="18" charset="0"/>
                <a:ea typeface="楷体_GB2312" panose="02010609030101010101" pitchFamily="49" charset="-122"/>
              </a:rPr>
              <a:t>n</a:t>
            </a:r>
            <a:endParaRPr lang="en-US" altLang="zh-CN" sz="2800" b="1" i="1" dirty="0">
              <a:solidFill>
                <a:srgbClr val="FF0000"/>
              </a:solidFill>
              <a:latin typeface="Times New Roman" panose="02020603050405020304" pitchFamily="18" charset="0"/>
              <a:ea typeface="楷体_GB2312" panose="02010609030101010101" pitchFamily="49" charset="-122"/>
            </a:endParaRPr>
          </a:p>
          <a:p>
            <a:pPr marL="342900" indent="-342900" algn="just">
              <a:spcBef>
                <a:spcPct val="50000"/>
              </a:spcBef>
              <a:buClr>
                <a:srgbClr val="FF0000"/>
              </a:buClr>
              <a:buFont typeface="Wingdings" panose="05000000000000000000" pitchFamily="2" charset="2"/>
              <a:buChar char="Ø"/>
            </a:pPr>
            <a:endParaRPr lang="en-US" altLang="zh-CN" sz="2800" b="1" dirty="0">
              <a:solidFill>
                <a:srgbClr val="FF0000"/>
              </a:solidFill>
              <a:latin typeface="Times New Roman" panose="02020603050405020304" pitchFamily="18" charset="0"/>
              <a:ea typeface="楷体_GB2312" panose="02010609030101010101" pitchFamily="49" charset="-122"/>
            </a:endParaRPr>
          </a:p>
          <a:p>
            <a:pPr marL="342900" indent="-342900" algn="just">
              <a:spcBef>
                <a:spcPct val="50000"/>
              </a:spcBef>
              <a:buClr>
                <a:srgbClr val="FF0000"/>
              </a:buClr>
              <a:buFont typeface="Wingdings" panose="05000000000000000000" pitchFamily="2" charset="2"/>
              <a:buChar char="Ø"/>
            </a:pPr>
            <a:r>
              <a:rPr lang="zh-CN" altLang="en-US" sz="2800" b="1" dirty="0">
                <a:solidFill>
                  <a:srgbClr val="FF0000"/>
                </a:solidFill>
                <a:latin typeface="Times New Roman" panose="02020603050405020304" pitchFamily="18" charset="0"/>
                <a:ea typeface="楷体_GB2312" panose="02010609030101010101" pitchFamily="49" charset="-122"/>
              </a:rPr>
              <a:t>调节、控制保留因子</a:t>
            </a:r>
            <a:r>
              <a:rPr lang="en-US" altLang="zh-CN" sz="2800" b="1" i="1" dirty="0">
                <a:solidFill>
                  <a:srgbClr val="FF0000"/>
                </a:solidFill>
                <a:latin typeface="Times New Roman" panose="02020603050405020304" pitchFamily="18" charset="0"/>
                <a:ea typeface="楷体_GB2312" panose="02010609030101010101" pitchFamily="49" charset="-122"/>
              </a:rPr>
              <a:t>k</a:t>
            </a:r>
            <a:endParaRPr lang="en-US" altLang="zh-CN" sz="2800" b="1" i="1" dirty="0">
              <a:solidFill>
                <a:srgbClr val="FF0000"/>
              </a:solidFill>
              <a:latin typeface="Times New Roman" panose="02020603050405020304" pitchFamily="18" charset="0"/>
              <a:ea typeface="楷体_GB2312" panose="02010609030101010101" pitchFamily="49" charset="-122"/>
            </a:endParaRPr>
          </a:p>
          <a:p>
            <a:pPr marL="342900" indent="-342900" algn="just">
              <a:spcBef>
                <a:spcPct val="50000"/>
              </a:spcBef>
              <a:buClr>
                <a:srgbClr val="FF0000"/>
              </a:buClr>
              <a:buFont typeface="Wingdings" panose="05000000000000000000" pitchFamily="2" charset="2"/>
              <a:buChar char="Ø"/>
            </a:pPr>
            <a:endParaRPr lang="en-US" altLang="zh-CN" sz="2800" b="1" dirty="0">
              <a:solidFill>
                <a:srgbClr val="FF0000"/>
              </a:solidFill>
              <a:latin typeface="Times New Roman" panose="02020603050405020304" pitchFamily="18" charset="0"/>
              <a:ea typeface="楷体_GB2312" panose="02010609030101010101" pitchFamily="49" charset="-122"/>
            </a:endParaRPr>
          </a:p>
          <a:p>
            <a:pPr marL="342900" indent="-342900" algn="just">
              <a:spcBef>
                <a:spcPct val="50000"/>
              </a:spcBef>
              <a:buClr>
                <a:srgbClr val="FF0000"/>
              </a:buClr>
              <a:buFont typeface="Wingdings" panose="05000000000000000000" pitchFamily="2" charset="2"/>
              <a:buChar char="Ø"/>
            </a:pPr>
            <a:r>
              <a:rPr lang="zh-CN" altLang="en-US" sz="2800" b="1" dirty="0">
                <a:solidFill>
                  <a:srgbClr val="FF0000"/>
                </a:solidFill>
                <a:latin typeface="Times New Roman" panose="02020603050405020304" pitchFamily="18" charset="0"/>
                <a:ea typeface="楷体_GB2312" panose="02010609030101010101" pitchFamily="49" charset="-122"/>
              </a:rPr>
              <a:t>提高分离</a:t>
            </a:r>
            <a:r>
              <a:rPr lang="en-US" altLang="zh-CN" sz="2800" b="1" i="1" dirty="0">
                <a:solidFill>
                  <a:srgbClr val="FF0000"/>
                </a:solidFill>
                <a:latin typeface="Times New Roman" panose="02020603050405020304" pitchFamily="18" charset="0"/>
                <a:ea typeface="楷体_GB2312" panose="02010609030101010101" pitchFamily="49" charset="-122"/>
              </a:rPr>
              <a:t>α</a:t>
            </a:r>
            <a:endParaRPr lang="en-US" altLang="zh-CN" sz="2800" b="1" i="1" dirty="0">
              <a:solidFill>
                <a:srgbClr val="FF0000"/>
              </a:solidFill>
              <a:latin typeface="Times New Roman" panose="02020603050405020304" pitchFamily="18" charset="0"/>
              <a:ea typeface="楷体_GB2312" panose="02010609030101010101" pitchFamily="49" charset="-122"/>
            </a:endParaRPr>
          </a:p>
        </p:txBody>
      </p:sp>
      <p:graphicFrame>
        <p:nvGraphicFramePr>
          <p:cNvPr id="40964" name="Object 13"/>
          <p:cNvGraphicFramePr>
            <a:graphicFrameLocks noGrp="1" noChangeAspect="1"/>
          </p:cNvGraphicFramePr>
          <p:nvPr>
            <p:ph sz="quarter" idx="4294967295"/>
          </p:nvPr>
        </p:nvGraphicFramePr>
        <p:xfrm>
          <a:off x="1271588" y="2836863"/>
          <a:ext cx="1277937" cy="884237"/>
        </p:xfrm>
        <a:graphic>
          <a:graphicData uri="http://schemas.openxmlformats.org/presentationml/2006/ole">
            <mc:AlternateContent xmlns:mc="http://schemas.openxmlformats.org/markup-compatibility/2006">
              <mc:Choice xmlns:v="urn:schemas-microsoft-com:vml" Requires="v">
                <p:oleObj spid="_x0000_s3081" name="" r:id="rId1" imgW="495300" imgH="495300" progId="Equation.DSMT4">
                  <p:embed/>
                </p:oleObj>
              </mc:Choice>
              <mc:Fallback>
                <p:oleObj name="" r:id="rId1" imgW="495300" imgH="495300" progId="Equation.DSMT4">
                  <p:embed/>
                  <p:pic>
                    <p:nvPicPr>
                      <p:cNvPr id="0" name="图片 3080"/>
                      <p:cNvPicPr/>
                      <p:nvPr/>
                    </p:nvPicPr>
                    <p:blipFill>
                      <a:blip r:embed="rId2"/>
                      <a:stretch>
                        <a:fillRect/>
                      </a:stretch>
                    </p:blipFill>
                    <p:spPr>
                      <a:xfrm>
                        <a:off x="1271588" y="2836863"/>
                        <a:ext cx="1277937" cy="884237"/>
                      </a:xfrm>
                      <a:prstGeom prst="rect">
                        <a:avLst/>
                      </a:prstGeom>
                      <a:noFill/>
                      <a:ln w="38100">
                        <a:miter/>
                      </a:ln>
                    </p:spPr>
                  </p:pic>
                </p:oleObj>
              </mc:Fallback>
            </mc:AlternateContent>
          </a:graphicData>
        </a:graphic>
      </p:graphicFrame>
      <p:graphicFrame>
        <p:nvGraphicFramePr>
          <p:cNvPr id="40965" name="Object 14"/>
          <p:cNvGraphicFramePr>
            <a:graphicFrameLocks noGrp="1" noChangeAspect="1"/>
          </p:cNvGraphicFramePr>
          <p:nvPr>
            <p:ph sz="quarter" idx="4294967295"/>
          </p:nvPr>
        </p:nvGraphicFramePr>
        <p:xfrm>
          <a:off x="1582738" y="4262438"/>
          <a:ext cx="2427287" cy="473075"/>
        </p:xfrm>
        <a:graphic>
          <a:graphicData uri="http://schemas.openxmlformats.org/presentationml/2006/ole">
            <mc:AlternateContent xmlns:mc="http://schemas.openxmlformats.org/markup-compatibility/2006">
              <mc:Choice xmlns:v="urn:schemas-microsoft-com:vml" Requires="v">
                <p:oleObj spid="_x0000_s3087" name="" r:id="rId3" imgW="1498600" imgH="292100" progId="Equation.DSMT4">
                  <p:embed/>
                </p:oleObj>
              </mc:Choice>
              <mc:Fallback>
                <p:oleObj name="" r:id="rId3" imgW="1498600" imgH="292100" progId="Equation.DSMT4">
                  <p:embed/>
                  <p:pic>
                    <p:nvPicPr>
                      <p:cNvPr id="0" name="图片 3086"/>
                      <p:cNvPicPr/>
                      <p:nvPr/>
                    </p:nvPicPr>
                    <p:blipFill>
                      <a:blip r:embed="rId4"/>
                      <a:stretch>
                        <a:fillRect/>
                      </a:stretch>
                    </p:blipFill>
                    <p:spPr>
                      <a:xfrm>
                        <a:off x="1582738" y="4262438"/>
                        <a:ext cx="2427287" cy="473075"/>
                      </a:xfrm>
                      <a:prstGeom prst="rect">
                        <a:avLst/>
                      </a:prstGeom>
                      <a:noFill/>
                      <a:ln w="38100">
                        <a:miter/>
                      </a:ln>
                    </p:spPr>
                  </p:pic>
                </p:oleObj>
              </mc:Fallback>
            </mc:AlternateContent>
          </a:graphicData>
        </a:graphic>
      </p:graphicFrame>
      <p:graphicFrame>
        <p:nvGraphicFramePr>
          <p:cNvPr id="40966" name="Object 17"/>
          <p:cNvGraphicFramePr>
            <a:graphicFrameLocks noGrp="1" noChangeAspect="1"/>
          </p:cNvGraphicFramePr>
          <p:nvPr>
            <p:ph sz="quarter" idx="4294967295"/>
          </p:nvPr>
        </p:nvGraphicFramePr>
        <p:xfrm>
          <a:off x="7151688" y="4724400"/>
          <a:ext cx="5038725" cy="1354138"/>
        </p:xfrm>
        <a:graphic>
          <a:graphicData uri="http://schemas.openxmlformats.org/presentationml/2006/ole">
            <mc:AlternateContent xmlns:mc="http://schemas.openxmlformats.org/markup-compatibility/2006">
              <mc:Choice xmlns:v="urn:schemas-microsoft-com:vml" Requires="v">
                <p:oleObj spid="_x0000_s3079" name="" r:id="rId5" imgW="2476500" imgH="876300" progId="Equation.DSMT4">
                  <p:embed/>
                </p:oleObj>
              </mc:Choice>
              <mc:Fallback>
                <p:oleObj name="" r:id="rId5" imgW="2476500" imgH="876300" progId="Equation.DSMT4">
                  <p:embed/>
                  <p:pic>
                    <p:nvPicPr>
                      <p:cNvPr id="0" name="图片 3078"/>
                      <p:cNvPicPr/>
                      <p:nvPr/>
                    </p:nvPicPr>
                    <p:blipFill>
                      <a:blip r:embed="rId6"/>
                      <a:stretch>
                        <a:fillRect/>
                      </a:stretch>
                    </p:blipFill>
                    <p:spPr>
                      <a:xfrm>
                        <a:off x="7151688" y="4724400"/>
                        <a:ext cx="5038725" cy="1354138"/>
                      </a:xfrm>
                      <a:prstGeom prst="rect">
                        <a:avLst/>
                      </a:prstGeom>
                      <a:noFill/>
                      <a:ln w="38100">
                        <a:miter/>
                      </a:ln>
                    </p:spPr>
                  </p:pic>
                </p:oleObj>
              </mc:Fallback>
            </mc:AlternateContent>
          </a:graphicData>
        </a:graphic>
      </p:graphicFrame>
      <p:sp>
        <p:nvSpPr>
          <p:cNvPr id="40967" name="Rectangle 12"/>
          <p:cNvSpPr>
            <a:spLocks noChangeArrowheads="1"/>
          </p:cNvSpPr>
          <p:nvPr/>
        </p:nvSpPr>
        <p:spPr bwMode="auto">
          <a:xfrm>
            <a:off x="1871663" y="1052513"/>
            <a:ext cx="1219041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20000"/>
              </a:lnSpc>
              <a:spcBef>
                <a:spcPct val="50000"/>
              </a:spcBef>
              <a:spcAft>
                <a:spcPct val="0"/>
              </a:spcAft>
              <a:buClr>
                <a:schemeClr val="hlink"/>
              </a:buClr>
              <a:buSzTx/>
              <a:buFontTx/>
              <a:buNone/>
              <a:defRPr/>
            </a:pPr>
            <a:r>
              <a:rPr kumimoji="0" lang="en-US" altLang="zh-CN"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色谱分离条件的优化</a:t>
            </a:r>
            <a:endPar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968" name="AutoShape 7"/>
          <p:cNvSpPr/>
          <p:nvPr/>
        </p:nvSpPr>
        <p:spPr>
          <a:xfrm>
            <a:off x="4368800" y="2060575"/>
            <a:ext cx="287338" cy="1008063"/>
          </a:xfrm>
          <a:prstGeom prst="leftBrace">
            <a:avLst>
              <a:gd name="adj1" fmla="val 29219"/>
              <a:gd name="adj2" fmla="val 50000"/>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40969" name="AutoShape 10"/>
          <p:cNvSpPr/>
          <p:nvPr/>
        </p:nvSpPr>
        <p:spPr>
          <a:xfrm>
            <a:off x="5519738" y="2636838"/>
            <a:ext cx="287337" cy="647700"/>
          </a:xfrm>
          <a:prstGeom prst="leftBrace">
            <a:avLst>
              <a:gd name="adj1" fmla="val 18774"/>
              <a:gd name="adj2" fmla="val 50000"/>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40970" name="Text Box 12"/>
          <p:cNvSpPr txBox="1"/>
          <p:nvPr/>
        </p:nvSpPr>
        <p:spPr>
          <a:xfrm>
            <a:off x="5519738" y="3360738"/>
            <a:ext cx="6383337" cy="1004887"/>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en-US" altLang="zh-CN" b="1" dirty="0">
                <a:solidFill>
                  <a:srgbClr val="000000"/>
                </a:solidFill>
                <a:latin typeface="Times New Roman" panose="02020603050405020304" pitchFamily="18" charset="0"/>
                <a:ea typeface="楷体_GB2312" panose="02010609030101010101" pitchFamily="49" charset="-122"/>
              </a:rPr>
              <a:t>HPLC</a:t>
            </a:r>
            <a:r>
              <a:rPr lang="zh-CN" altLang="en-US" b="1" dirty="0">
                <a:solidFill>
                  <a:srgbClr val="000000"/>
                </a:solidFill>
                <a:latin typeface="Times New Roman" panose="02020603050405020304" pitchFamily="18" charset="0"/>
                <a:ea typeface="楷体_GB2312" panose="02010609030101010101" pitchFamily="49" charset="-122"/>
              </a:rPr>
              <a:t>改变流动相溶剂组成调控</a:t>
            </a:r>
            <a:r>
              <a:rPr lang="en-US" altLang="zh-CN" b="1" i="1" dirty="0">
                <a:solidFill>
                  <a:srgbClr val="000000"/>
                </a:solidFill>
                <a:latin typeface="Times New Roman" panose="02020603050405020304" pitchFamily="18" charset="0"/>
                <a:ea typeface="楷体_GB2312" panose="02010609030101010101" pitchFamily="49" charset="-122"/>
              </a:rPr>
              <a:t>k</a:t>
            </a:r>
            <a:endParaRPr lang="en-US" altLang="zh-CN" b="1" i="1" dirty="0">
              <a:solidFill>
                <a:srgbClr val="000000"/>
              </a:solidFill>
              <a:latin typeface="Times New Roman" panose="02020603050405020304" pitchFamily="18" charset="0"/>
              <a:ea typeface="楷体_GB2312" panose="02010609030101010101" pitchFamily="49" charset="-122"/>
            </a:endParaRPr>
          </a:p>
          <a:p>
            <a:pPr marL="342900" indent="-342900" algn="just">
              <a:spcBef>
                <a:spcPct val="50000"/>
              </a:spcBef>
              <a:buClr>
                <a:schemeClr val="hlink"/>
              </a:buClr>
              <a:buFontTx/>
            </a:pPr>
            <a:r>
              <a:rPr lang="en-US" altLang="zh-CN" b="1" dirty="0">
                <a:solidFill>
                  <a:srgbClr val="000000"/>
                </a:solidFill>
                <a:latin typeface="Times New Roman" panose="02020603050405020304" pitchFamily="18" charset="0"/>
                <a:ea typeface="楷体_GB2312" panose="02010609030101010101" pitchFamily="49" charset="-122"/>
              </a:rPr>
              <a:t>GC</a:t>
            </a:r>
            <a:r>
              <a:rPr lang="zh-CN" altLang="en-US" b="1" dirty="0">
                <a:solidFill>
                  <a:srgbClr val="000000"/>
                </a:solidFill>
                <a:latin typeface="Times New Roman" panose="02020603050405020304" pitchFamily="18" charset="0"/>
                <a:ea typeface="楷体_GB2312" panose="02010609030101010101" pitchFamily="49" charset="-122"/>
              </a:rPr>
              <a:t>改变柱温、固定液的量调节</a:t>
            </a:r>
            <a:r>
              <a:rPr lang="en-US" altLang="zh-CN" b="1" i="1" dirty="0">
                <a:solidFill>
                  <a:srgbClr val="000000"/>
                </a:solidFill>
                <a:latin typeface="Times New Roman" panose="02020603050405020304" pitchFamily="18" charset="0"/>
                <a:ea typeface="楷体_GB2312" panose="02010609030101010101" pitchFamily="49" charset="-122"/>
              </a:rPr>
              <a:t>k</a:t>
            </a:r>
            <a:endParaRPr lang="en-US" altLang="zh-CN" b="1" i="1" dirty="0">
              <a:solidFill>
                <a:srgbClr val="000000"/>
              </a:solidFill>
              <a:latin typeface="Times New Roman" panose="02020603050405020304" pitchFamily="18" charset="0"/>
              <a:ea typeface="楷体_GB2312" panose="02010609030101010101" pitchFamily="49" charset="-122"/>
            </a:endParaRPr>
          </a:p>
        </p:txBody>
      </p:sp>
      <p:sp>
        <p:nvSpPr>
          <p:cNvPr id="40971" name="Text Box 13"/>
          <p:cNvSpPr txBox="1"/>
          <p:nvPr/>
        </p:nvSpPr>
        <p:spPr>
          <a:xfrm>
            <a:off x="3406775" y="4508500"/>
            <a:ext cx="3744913" cy="1552575"/>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zh-CN" altLang="en-US" b="1" dirty="0">
                <a:solidFill>
                  <a:srgbClr val="000000"/>
                </a:solidFill>
                <a:latin typeface="Times New Roman" panose="02020603050405020304" pitchFamily="18" charset="0"/>
                <a:ea typeface="楷体_GB2312" panose="02010609030101010101" pitchFamily="49" charset="-122"/>
              </a:rPr>
              <a:t>改变流动相的组成</a:t>
            </a:r>
            <a:endParaRPr lang="zh-CN" altLang="en-US" b="1" dirty="0">
              <a:solidFill>
                <a:srgbClr val="000000"/>
              </a:solidFill>
              <a:latin typeface="Times New Roman" panose="02020603050405020304" pitchFamily="18" charset="0"/>
              <a:ea typeface="楷体_GB2312" panose="02010609030101010101" pitchFamily="49" charset="-122"/>
            </a:endParaRPr>
          </a:p>
          <a:p>
            <a:pPr marL="342900" indent="-342900" algn="just">
              <a:spcBef>
                <a:spcPct val="50000"/>
              </a:spcBef>
              <a:buClr>
                <a:schemeClr val="hlink"/>
              </a:buClr>
              <a:buFontTx/>
            </a:pPr>
            <a:r>
              <a:rPr lang="zh-CN" altLang="en-US" b="1" dirty="0">
                <a:solidFill>
                  <a:srgbClr val="000000"/>
                </a:solidFill>
                <a:latin typeface="Times New Roman" panose="02020603050405020304" pitchFamily="18" charset="0"/>
                <a:ea typeface="楷体_GB2312" panose="02010609030101010101" pitchFamily="49" charset="-122"/>
              </a:rPr>
              <a:t>改变柱温</a:t>
            </a:r>
            <a:endParaRPr lang="zh-CN" altLang="en-US" b="1" dirty="0">
              <a:solidFill>
                <a:srgbClr val="000000"/>
              </a:solidFill>
              <a:latin typeface="Times New Roman" panose="02020603050405020304" pitchFamily="18" charset="0"/>
              <a:ea typeface="楷体_GB2312" panose="02010609030101010101" pitchFamily="49" charset="-122"/>
            </a:endParaRPr>
          </a:p>
          <a:p>
            <a:pPr marL="342900" indent="-342900" algn="just">
              <a:spcBef>
                <a:spcPct val="50000"/>
              </a:spcBef>
              <a:buClr>
                <a:schemeClr val="hlink"/>
              </a:buClr>
              <a:buFontTx/>
            </a:pPr>
            <a:r>
              <a:rPr lang="zh-CN" altLang="en-US" b="1" dirty="0">
                <a:solidFill>
                  <a:srgbClr val="000000"/>
                </a:solidFill>
                <a:latin typeface="Times New Roman" panose="02020603050405020304" pitchFamily="18" charset="0"/>
                <a:ea typeface="楷体_GB2312" panose="02010609030101010101" pitchFamily="49" charset="-122"/>
              </a:rPr>
              <a:t>改变固定相</a:t>
            </a:r>
            <a:endParaRPr lang="zh-CN" altLang="en-US" b="1" dirty="0">
              <a:solidFill>
                <a:srgbClr val="000000"/>
              </a:solidFill>
              <a:latin typeface="Times New Roman" panose="02020603050405020304" pitchFamily="18" charset="0"/>
              <a:ea typeface="楷体_GB2312" panose="02010609030101010101" pitchFamily="49" charset="-122"/>
            </a:endParaRPr>
          </a:p>
        </p:txBody>
      </p:sp>
      <p:sp>
        <p:nvSpPr>
          <p:cNvPr id="40972" name="AutoShape 16"/>
          <p:cNvSpPr/>
          <p:nvPr/>
        </p:nvSpPr>
        <p:spPr>
          <a:xfrm>
            <a:off x="5232400" y="3573463"/>
            <a:ext cx="287338" cy="647700"/>
          </a:xfrm>
          <a:prstGeom prst="leftBrace">
            <a:avLst>
              <a:gd name="adj1" fmla="val 18774"/>
              <a:gd name="adj2" fmla="val 50000"/>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40973" name="AutoShape 19"/>
          <p:cNvSpPr/>
          <p:nvPr/>
        </p:nvSpPr>
        <p:spPr>
          <a:xfrm>
            <a:off x="3119438" y="4725988"/>
            <a:ext cx="95250" cy="1295400"/>
          </a:xfrm>
          <a:prstGeom prst="leftBrace">
            <a:avLst>
              <a:gd name="adj1" fmla="val 113270"/>
              <a:gd name="adj2" fmla="val 50000"/>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graphicFrame>
        <p:nvGraphicFramePr>
          <p:cNvPr id="40974" name="Object 20"/>
          <p:cNvGraphicFramePr>
            <a:graphicFrameLocks noGrp="1" noChangeAspect="1"/>
          </p:cNvGraphicFramePr>
          <p:nvPr>
            <p:ph sz="quarter" idx="4294967295"/>
          </p:nvPr>
        </p:nvGraphicFramePr>
        <p:xfrm>
          <a:off x="4559300" y="1916113"/>
          <a:ext cx="1023938" cy="1152525"/>
        </p:xfrm>
        <a:graphic>
          <a:graphicData uri="http://schemas.openxmlformats.org/presentationml/2006/ole">
            <mc:AlternateContent xmlns:mc="http://schemas.openxmlformats.org/markup-compatibility/2006">
              <mc:Choice xmlns:v="urn:schemas-microsoft-com:vml" Requires="v">
                <p:oleObj spid="_x0000_s3080" name="" r:id="rId7" imgW="381000" imgH="584200" progId="Equation.DSMT4">
                  <p:embed/>
                </p:oleObj>
              </mc:Choice>
              <mc:Fallback>
                <p:oleObj name="" r:id="rId7" imgW="381000" imgH="584200" progId="Equation.DSMT4">
                  <p:embed/>
                  <p:pic>
                    <p:nvPicPr>
                      <p:cNvPr id="0" name="图片 3079"/>
                      <p:cNvPicPr/>
                      <p:nvPr/>
                    </p:nvPicPr>
                    <p:blipFill>
                      <a:blip r:embed="rId8"/>
                      <a:stretch>
                        <a:fillRect/>
                      </a:stretch>
                    </p:blipFill>
                    <p:spPr>
                      <a:xfrm>
                        <a:off x="4559300" y="1916113"/>
                        <a:ext cx="1023938" cy="1152525"/>
                      </a:xfrm>
                      <a:prstGeom prst="rect">
                        <a:avLst/>
                      </a:prstGeom>
                      <a:noFill/>
                      <a:ln w="38100">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wipe(down)">
                                      <p:cBhvr>
                                        <p:cTn id="7" dur="500"/>
                                        <p:tgtEl>
                                          <p:spTgt spid="4096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wipe(up)">
                                      <p:cBhvr>
                                        <p:cTn id="10" dur="3000"/>
                                        <p:tgtEl>
                                          <p:spTgt spid="4096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968"/>
                                        </p:tgtEl>
                                        <p:attrNameLst>
                                          <p:attrName>style.visibility</p:attrName>
                                        </p:attrNameLst>
                                      </p:cBhvr>
                                      <p:to>
                                        <p:strVal val="visible"/>
                                      </p:to>
                                    </p:set>
                                    <p:animEffect transition="in" filter="wipe(left)">
                                      <p:cBhvr>
                                        <p:cTn id="14" dur="500"/>
                                        <p:tgtEl>
                                          <p:spTgt spid="40968"/>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0974"/>
                                        </p:tgtEl>
                                        <p:attrNameLst>
                                          <p:attrName>style.visibility</p:attrName>
                                        </p:attrNameLst>
                                      </p:cBhvr>
                                      <p:to>
                                        <p:strVal val="visible"/>
                                      </p:to>
                                    </p:set>
                                    <p:anim calcmode="lin" valueType="num">
                                      <p:cBhvr additive="base">
                                        <p:cTn id="18" dur="500" fill="hold"/>
                                        <p:tgtEl>
                                          <p:spTgt spid="40974"/>
                                        </p:tgtEl>
                                        <p:attrNameLst>
                                          <p:attrName>ppt_x</p:attrName>
                                        </p:attrNameLst>
                                      </p:cBhvr>
                                      <p:tavLst>
                                        <p:tav tm="0">
                                          <p:val>
                                            <p:strVal val="0-#ppt_w/2"/>
                                          </p:val>
                                        </p:tav>
                                        <p:tav tm="100000">
                                          <p:val>
                                            <p:strVal val="#ppt_x"/>
                                          </p:val>
                                        </p:tav>
                                      </p:tavLst>
                                    </p:anim>
                                    <p:anim calcmode="lin" valueType="num">
                                      <p:cBhvr additive="base">
                                        <p:cTn id="19" dur="500" fill="hold"/>
                                        <p:tgtEl>
                                          <p:spTgt spid="4097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0964"/>
                                        </p:tgtEl>
                                        <p:attrNameLst>
                                          <p:attrName>style.visibility</p:attrName>
                                        </p:attrNameLst>
                                      </p:cBhvr>
                                      <p:to>
                                        <p:strVal val="visible"/>
                                      </p:to>
                                    </p:set>
                                    <p:anim calcmode="lin" valueType="num">
                                      <p:cBhvr additive="base">
                                        <p:cTn id="22" dur="500" fill="hold"/>
                                        <p:tgtEl>
                                          <p:spTgt spid="40964"/>
                                        </p:tgtEl>
                                        <p:attrNameLst>
                                          <p:attrName>ppt_x</p:attrName>
                                        </p:attrNameLst>
                                      </p:cBhvr>
                                      <p:tavLst>
                                        <p:tav tm="0">
                                          <p:val>
                                            <p:strVal val="0-#ppt_w/2"/>
                                          </p:val>
                                        </p:tav>
                                        <p:tav tm="100000">
                                          <p:val>
                                            <p:strVal val="#ppt_x"/>
                                          </p:val>
                                        </p:tav>
                                      </p:tavLst>
                                    </p:anim>
                                    <p:anim calcmode="lin" valueType="num">
                                      <p:cBhvr additive="base">
                                        <p:cTn id="23"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69"/>
                                        </p:tgtEl>
                                        <p:attrNameLst>
                                          <p:attrName>style.visibility</p:attrName>
                                        </p:attrNameLst>
                                      </p:cBhvr>
                                      <p:to>
                                        <p:strVal val="visible"/>
                                      </p:to>
                                    </p:set>
                                    <p:animEffect transition="in" filter="wipe(left)">
                                      <p:cBhvr>
                                        <p:cTn id="28" dur="500"/>
                                        <p:tgtEl>
                                          <p:spTgt spid="4096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0962"/>
                                        </p:tgtEl>
                                        <p:attrNameLst>
                                          <p:attrName>style.visibility</p:attrName>
                                        </p:attrNameLst>
                                      </p:cBhvr>
                                      <p:to>
                                        <p:strVal val="visible"/>
                                      </p:to>
                                    </p:set>
                                    <p:animEffect transition="in" filter="wipe(left)">
                                      <p:cBhvr>
                                        <p:cTn id="32" dur="500"/>
                                        <p:tgtEl>
                                          <p:spTgt spid="4096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965"/>
                                        </p:tgtEl>
                                        <p:attrNameLst>
                                          <p:attrName>style.visibility</p:attrName>
                                        </p:attrNameLst>
                                      </p:cBhvr>
                                      <p:to>
                                        <p:strVal val="visible"/>
                                      </p:to>
                                    </p:set>
                                    <p:anim calcmode="lin" valueType="num">
                                      <p:cBhvr additive="base">
                                        <p:cTn id="37" dur="500" fill="hold"/>
                                        <p:tgtEl>
                                          <p:spTgt spid="40965"/>
                                        </p:tgtEl>
                                        <p:attrNameLst>
                                          <p:attrName>ppt_x</p:attrName>
                                        </p:attrNameLst>
                                      </p:cBhvr>
                                      <p:tavLst>
                                        <p:tav tm="0">
                                          <p:val>
                                            <p:strVal val="0-#ppt_w/2"/>
                                          </p:val>
                                        </p:tav>
                                        <p:tav tm="100000">
                                          <p:val>
                                            <p:strVal val="#ppt_x"/>
                                          </p:val>
                                        </p:tav>
                                      </p:tavLst>
                                    </p:anim>
                                    <p:anim calcmode="lin" valueType="num">
                                      <p:cBhvr additive="base">
                                        <p:cTn id="38" dur="500" fill="hold"/>
                                        <p:tgtEl>
                                          <p:spTgt spid="40965"/>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40972"/>
                                        </p:tgtEl>
                                        <p:attrNameLst>
                                          <p:attrName>style.visibility</p:attrName>
                                        </p:attrNameLst>
                                      </p:cBhvr>
                                      <p:to>
                                        <p:strVal val="visible"/>
                                      </p:to>
                                    </p:set>
                                    <p:animEffect transition="in" filter="wipe(left)">
                                      <p:cBhvr>
                                        <p:cTn id="42" dur="500"/>
                                        <p:tgtEl>
                                          <p:spTgt spid="40972"/>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40970"/>
                                        </p:tgtEl>
                                        <p:attrNameLst>
                                          <p:attrName>style.visibility</p:attrName>
                                        </p:attrNameLst>
                                      </p:cBhvr>
                                      <p:to>
                                        <p:strVal val="visible"/>
                                      </p:to>
                                    </p:set>
                                    <p:animEffect transition="in" filter="wipe(left)">
                                      <p:cBhvr>
                                        <p:cTn id="46" dur="500"/>
                                        <p:tgtEl>
                                          <p:spTgt spid="4097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0966"/>
                                        </p:tgtEl>
                                        <p:attrNameLst>
                                          <p:attrName>style.visibility</p:attrName>
                                        </p:attrNameLst>
                                      </p:cBhvr>
                                      <p:to>
                                        <p:strVal val="visible"/>
                                      </p:to>
                                    </p:set>
                                    <p:anim calcmode="lin" valueType="num">
                                      <p:cBhvr additive="base">
                                        <p:cTn id="51" dur="500" fill="hold"/>
                                        <p:tgtEl>
                                          <p:spTgt spid="40966"/>
                                        </p:tgtEl>
                                        <p:attrNameLst>
                                          <p:attrName>ppt_x</p:attrName>
                                        </p:attrNameLst>
                                      </p:cBhvr>
                                      <p:tavLst>
                                        <p:tav tm="0">
                                          <p:val>
                                            <p:strVal val="0-#ppt_w/2"/>
                                          </p:val>
                                        </p:tav>
                                        <p:tav tm="100000">
                                          <p:val>
                                            <p:strVal val="#ppt_x"/>
                                          </p:val>
                                        </p:tav>
                                      </p:tavLst>
                                    </p:anim>
                                    <p:anim calcmode="lin" valueType="num">
                                      <p:cBhvr additive="base">
                                        <p:cTn id="52" dur="500" fill="hold"/>
                                        <p:tgtEl>
                                          <p:spTgt spid="4096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0973"/>
                                        </p:tgtEl>
                                        <p:attrNameLst>
                                          <p:attrName>style.visibility</p:attrName>
                                        </p:attrNameLst>
                                      </p:cBhvr>
                                      <p:to>
                                        <p:strVal val="visible"/>
                                      </p:to>
                                    </p:set>
                                    <p:animEffect transition="in" filter="wipe(left)">
                                      <p:cBhvr>
                                        <p:cTn id="56" dur="500"/>
                                        <p:tgtEl>
                                          <p:spTgt spid="4097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40971"/>
                                        </p:tgtEl>
                                        <p:attrNameLst>
                                          <p:attrName>style.visibility</p:attrName>
                                        </p:attrNameLst>
                                      </p:cBhvr>
                                      <p:to>
                                        <p:strVal val="visible"/>
                                      </p:to>
                                    </p:set>
                                    <p:animEffect transition="in" filter="wipe(left)">
                                      <p:cBhvr>
                                        <p:cTn id="60"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P spid="40967" grpId="0"/>
      <p:bldP spid="40968" grpId="0" animBg="1"/>
      <p:bldP spid="40969" grpId="0" animBg="1"/>
      <p:bldP spid="40970" grpId="0"/>
      <p:bldP spid="40971" grpId="0"/>
      <p:bldP spid="40972" grpId="0" animBg="1"/>
      <p:bldP spid="409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p:cNvSpPr>
          <p:nvPr>
            <p:ph type="body" sz="half"/>
          </p:nvPr>
        </p:nvSpPr>
        <p:spPr>
          <a:xfrm>
            <a:off x="719138" y="2133600"/>
            <a:ext cx="11276012" cy="215900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lnSpc>
                <a:spcPct val="120000"/>
              </a:lnSpc>
              <a:buFontTx/>
              <a:buNone/>
            </a:pPr>
            <a:r>
              <a:rPr lang="zh-CN" altLang="en-US" sz="3200" b="1" dirty="0">
                <a:ea typeface="隶书" pitchFamily="49" charset="-122"/>
              </a:rPr>
              <a:t>色谱条件包括分离条件和操作条件</a:t>
            </a:r>
            <a:endParaRPr lang="zh-CN" altLang="en-US" sz="3200" b="1" dirty="0">
              <a:ea typeface="隶书" pitchFamily="49" charset="-122"/>
            </a:endParaRPr>
          </a:p>
          <a:p>
            <a:pPr lvl="0" algn="just" eaLnBrk="1" hangingPunct="1">
              <a:lnSpc>
                <a:spcPct val="120000"/>
              </a:lnSpc>
              <a:buClr>
                <a:schemeClr val="hlink"/>
              </a:buClr>
              <a:buSzPct val="85000"/>
              <a:buFont typeface="Wingdings" panose="05000000000000000000" pitchFamily="2" charset="2"/>
              <a:buChar char="Ø"/>
            </a:pPr>
            <a:r>
              <a:rPr lang="zh-CN" altLang="en-US" sz="2800" b="1" dirty="0"/>
              <a:t>分离条件是指色谱柱</a:t>
            </a:r>
            <a:r>
              <a:rPr lang="en-US" altLang="zh-CN" sz="2800" b="1" dirty="0"/>
              <a:t>(</a:t>
            </a:r>
            <a:r>
              <a:rPr lang="zh-CN" altLang="en-US" sz="2800" b="1" dirty="0"/>
              <a:t>固定液、载体及柱长</a:t>
            </a:r>
            <a:r>
              <a:rPr lang="en-US" altLang="zh-CN" sz="2800" b="1" dirty="0"/>
              <a:t>)</a:t>
            </a:r>
            <a:endParaRPr lang="en-US" altLang="zh-CN" sz="2800" b="1" dirty="0"/>
          </a:p>
          <a:p>
            <a:pPr lvl="0" algn="just" eaLnBrk="1" hangingPunct="1">
              <a:lnSpc>
                <a:spcPct val="120000"/>
              </a:lnSpc>
              <a:buClr>
                <a:schemeClr val="hlink"/>
              </a:buClr>
              <a:buSzPct val="85000"/>
              <a:buFont typeface="Wingdings" panose="05000000000000000000" pitchFamily="2" charset="2"/>
              <a:buChar char="Ø"/>
            </a:pPr>
            <a:r>
              <a:rPr lang="zh-CN" altLang="en-US" sz="2800" b="1" dirty="0"/>
              <a:t>操作条件是指柱温、载气流速、进样条件及检测器</a:t>
            </a:r>
            <a:endParaRPr lang="zh-CN" altLang="en-US" sz="2800" b="1" dirty="0"/>
          </a:p>
        </p:txBody>
      </p:sp>
      <p:sp>
        <p:nvSpPr>
          <p:cNvPr id="41987" name="Rectangle 4"/>
          <p:cNvSpPr>
            <a:spLocks noGrp="1"/>
          </p:cNvSpPr>
          <p:nvPr>
            <p:ph type="body" sz="half"/>
          </p:nvPr>
        </p:nvSpPr>
        <p:spPr>
          <a:xfrm>
            <a:off x="912813" y="4365625"/>
            <a:ext cx="9040812" cy="213360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lnSpc>
                <a:spcPct val="90000"/>
              </a:lnSpc>
              <a:buNone/>
            </a:pPr>
            <a:r>
              <a:rPr lang="en-US" altLang="zh-CN" sz="2800" b="1" dirty="0"/>
              <a:t>1</a:t>
            </a:r>
            <a:r>
              <a:rPr lang="zh-CN" altLang="en-US" sz="2800" b="1" dirty="0"/>
              <a:t>．色谱柱的选择</a:t>
            </a:r>
            <a:endParaRPr lang="zh-CN" altLang="en-US" sz="2800" b="1" dirty="0"/>
          </a:p>
          <a:p>
            <a:pPr lvl="0" algn="just" eaLnBrk="1" hangingPunct="1">
              <a:lnSpc>
                <a:spcPct val="90000"/>
              </a:lnSpc>
              <a:buNone/>
            </a:pPr>
            <a:r>
              <a:rPr lang="en-US" altLang="zh-CN" sz="2800" b="1" dirty="0"/>
              <a:t>2</a:t>
            </a:r>
            <a:r>
              <a:rPr lang="zh-CN" altLang="en-US" sz="2800" b="1" dirty="0"/>
              <a:t>．柱温的选择</a:t>
            </a:r>
            <a:endParaRPr lang="zh-CN" altLang="en-US" sz="2800" b="1" dirty="0"/>
          </a:p>
          <a:p>
            <a:pPr lvl="0" algn="just" eaLnBrk="1" hangingPunct="1">
              <a:lnSpc>
                <a:spcPct val="90000"/>
              </a:lnSpc>
              <a:buNone/>
            </a:pPr>
            <a:r>
              <a:rPr lang="en-US" altLang="zh-CN" sz="2800" b="1" dirty="0"/>
              <a:t>3</a:t>
            </a:r>
            <a:r>
              <a:rPr lang="zh-CN" altLang="en-US" sz="2800" b="1" dirty="0"/>
              <a:t>．载气与流速的选择</a:t>
            </a:r>
            <a:endParaRPr lang="zh-CN" altLang="en-US" sz="2800" b="1" dirty="0"/>
          </a:p>
          <a:p>
            <a:pPr lvl="0" algn="just" eaLnBrk="1" hangingPunct="1">
              <a:lnSpc>
                <a:spcPct val="90000"/>
              </a:lnSpc>
              <a:buNone/>
            </a:pPr>
            <a:r>
              <a:rPr lang="en-US" altLang="zh-CN" sz="2800" b="1" dirty="0"/>
              <a:t>4</a:t>
            </a:r>
            <a:r>
              <a:rPr lang="zh-CN" altLang="en-US" sz="2800" b="1" dirty="0"/>
              <a:t>．进样条件的选择</a:t>
            </a:r>
            <a:endParaRPr lang="zh-CN" altLang="en-US" sz="2800" b="1" dirty="0"/>
          </a:p>
        </p:txBody>
      </p:sp>
      <p:sp>
        <p:nvSpPr>
          <p:cNvPr id="44035" name="Rectangle 5"/>
          <p:cNvSpPr/>
          <p:nvPr/>
        </p:nvSpPr>
        <p:spPr>
          <a:xfrm>
            <a:off x="1582738" y="1125538"/>
            <a:ext cx="9793287" cy="71913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lnSpc>
                <a:spcPct val="120000"/>
              </a:lnSpc>
              <a:buClrTx/>
              <a:buFontTx/>
            </a:pPr>
            <a:r>
              <a:rPr lang="zh-CN" altLang="en-US" sz="3200" b="1" dirty="0">
                <a:solidFill>
                  <a:srgbClr val="FFFF00"/>
                </a:solidFill>
                <a:latin typeface="Times New Roman" panose="02020603050405020304" pitchFamily="18" charset="0"/>
                <a:ea typeface="宋体" panose="02010600030101010101" pitchFamily="2" charset="-122"/>
              </a:rPr>
              <a:t>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slow">
    <p:checker dir="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1986">
                                            <p:txEl>
                                              <p:charRg st="0" end="16"/>
                                            </p:txEl>
                                          </p:spTgt>
                                        </p:tgtEl>
                                        <p:attrNameLst>
                                          <p:attrName>style.visibility</p:attrName>
                                        </p:attrNameLst>
                                      </p:cBhvr>
                                      <p:to>
                                        <p:strVal val="visible"/>
                                      </p:to>
                                    </p:set>
                                    <p:animEffect transition="in" filter="strips(upRight)">
                                      <p:cBhvr>
                                        <p:cTn id="7" dur="500"/>
                                        <p:tgtEl>
                                          <p:spTgt spid="41986">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1986">
                                            <p:txEl>
                                              <p:charRg st="16" end="37"/>
                                            </p:txEl>
                                          </p:spTgt>
                                        </p:tgtEl>
                                        <p:attrNameLst>
                                          <p:attrName>style.visibility</p:attrName>
                                        </p:attrNameLst>
                                      </p:cBhvr>
                                      <p:to>
                                        <p:strVal val="visible"/>
                                      </p:to>
                                    </p:set>
                                    <p:animEffect transition="in" filter="strips(upRight)">
                                      <p:cBhvr>
                                        <p:cTn id="12" dur="500"/>
                                        <p:tgtEl>
                                          <p:spTgt spid="41986">
                                            <p:txEl>
                                              <p:charRg st="16" end="3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1986">
                                            <p:txEl>
                                              <p:charRg st="37" end="60"/>
                                            </p:txEl>
                                          </p:spTgt>
                                        </p:tgtEl>
                                        <p:attrNameLst>
                                          <p:attrName>style.visibility</p:attrName>
                                        </p:attrNameLst>
                                      </p:cBhvr>
                                      <p:to>
                                        <p:strVal val="visible"/>
                                      </p:to>
                                    </p:set>
                                    <p:animEffect transition="in" filter="strips(upRight)">
                                      <p:cBhvr>
                                        <p:cTn id="17" dur="500"/>
                                        <p:tgtEl>
                                          <p:spTgt spid="41986">
                                            <p:txEl>
                                              <p:charRg st="37" end="6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1987">
                                            <p:txEl>
                                              <p:charRg st="0" end="9"/>
                                            </p:txEl>
                                          </p:spTgt>
                                        </p:tgtEl>
                                        <p:attrNameLst>
                                          <p:attrName>style.visibility</p:attrName>
                                        </p:attrNameLst>
                                      </p:cBhvr>
                                      <p:to>
                                        <p:strVal val="visible"/>
                                      </p:to>
                                    </p:set>
                                    <p:animEffect transition="in" filter="strips(downRight)">
                                      <p:cBhvr>
                                        <p:cTn id="22" dur="500"/>
                                        <p:tgtEl>
                                          <p:spTgt spid="41987">
                                            <p:txEl>
                                              <p:charRg st="0" end="9"/>
                                            </p:txEl>
                                          </p:spTgt>
                                        </p:tgtEl>
                                      </p:cBhvr>
                                    </p:animEffect>
                                  </p:childTnLst>
                                </p:cTn>
                              </p:par>
                            </p:childTnLst>
                          </p:cTn>
                        </p:par>
                        <p:par>
                          <p:cTn id="23" fill="hold">
                            <p:stCondLst>
                              <p:cond delay="500"/>
                            </p:stCondLst>
                            <p:childTnLst>
                              <p:par>
                                <p:cTn id="24" presetID="18" presetClass="entr" presetSubtype="6" fill="hold" grpId="0" nodeType="afterEffect">
                                  <p:stCondLst>
                                    <p:cond delay="0"/>
                                  </p:stCondLst>
                                  <p:childTnLst>
                                    <p:set>
                                      <p:cBhvr>
                                        <p:cTn id="25" dur="1" fill="hold">
                                          <p:stCondLst>
                                            <p:cond delay="0"/>
                                          </p:stCondLst>
                                        </p:cTn>
                                        <p:tgtEl>
                                          <p:spTgt spid="41987">
                                            <p:txEl>
                                              <p:charRg st="9" end="17"/>
                                            </p:txEl>
                                          </p:spTgt>
                                        </p:tgtEl>
                                        <p:attrNameLst>
                                          <p:attrName>style.visibility</p:attrName>
                                        </p:attrNameLst>
                                      </p:cBhvr>
                                      <p:to>
                                        <p:strVal val="visible"/>
                                      </p:to>
                                    </p:set>
                                    <p:animEffect transition="in" filter="strips(downRight)">
                                      <p:cBhvr>
                                        <p:cTn id="26" dur="500"/>
                                        <p:tgtEl>
                                          <p:spTgt spid="41987">
                                            <p:txEl>
                                              <p:charRg st="9" end="17"/>
                                            </p:txEl>
                                          </p:spTgt>
                                        </p:tgtEl>
                                      </p:cBhvr>
                                    </p:animEffect>
                                  </p:childTnLst>
                                </p:cTn>
                              </p:par>
                            </p:childTnLst>
                          </p:cTn>
                        </p:par>
                        <p:par>
                          <p:cTn id="27" fill="hold">
                            <p:stCondLst>
                              <p:cond delay="1000"/>
                            </p:stCondLst>
                            <p:childTnLst>
                              <p:par>
                                <p:cTn id="28" presetID="18" presetClass="entr" presetSubtype="6" fill="hold" grpId="0" nodeType="afterEffect">
                                  <p:stCondLst>
                                    <p:cond delay="0"/>
                                  </p:stCondLst>
                                  <p:childTnLst>
                                    <p:set>
                                      <p:cBhvr>
                                        <p:cTn id="29" dur="1" fill="hold">
                                          <p:stCondLst>
                                            <p:cond delay="0"/>
                                          </p:stCondLst>
                                        </p:cTn>
                                        <p:tgtEl>
                                          <p:spTgt spid="41987">
                                            <p:txEl>
                                              <p:charRg st="17" end="28"/>
                                            </p:txEl>
                                          </p:spTgt>
                                        </p:tgtEl>
                                        <p:attrNameLst>
                                          <p:attrName>style.visibility</p:attrName>
                                        </p:attrNameLst>
                                      </p:cBhvr>
                                      <p:to>
                                        <p:strVal val="visible"/>
                                      </p:to>
                                    </p:set>
                                    <p:animEffect transition="in" filter="strips(downRight)">
                                      <p:cBhvr>
                                        <p:cTn id="30" dur="500"/>
                                        <p:tgtEl>
                                          <p:spTgt spid="41987">
                                            <p:txEl>
                                              <p:charRg st="17" end="28"/>
                                            </p:txEl>
                                          </p:spTgt>
                                        </p:tgtEl>
                                      </p:cBhvr>
                                    </p:animEffect>
                                  </p:childTnLst>
                                </p:cTn>
                              </p:par>
                            </p:childTnLst>
                          </p:cTn>
                        </p:par>
                        <p:par>
                          <p:cTn id="31" fill="hold">
                            <p:stCondLst>
                              <p:cond delay="1500"/>
                            </p:stCondLst>
                            <p:childTnLst>
                              <p:par>
                                <p:cTn id="32" presetID="18" presetClass="entr" presetSubtype="6" fill="hold" grpId="0" nodeType="afterEffect">
                                  <p:stCondLst>
                                    <p:cond delay="0"/>
                                  </p:stCondLst>
                                  <p:childTnLst>
                                    <p:set>
                                      <p:cBhvr>
                                        <p:cTn id="33" dur="1" fill="hold">
                                          <p:stCondLst>
                                            <p:cond delay="0"/>
                                          </p:stCondLst>
                                        </p:cTn>
                                        <p:tgtEl>
                                          <p:spTgt spid="41987">
                                            <p:txEl>
                                              <p:charRg st="28" end="38"/>
                                            </p:txEl>
                                          </p:spTgt>
                                        </p:tgtEl>
                                        <p:attrNameLst>
                                          <p:attrName>style.visibility</p:attrName>
                                        </p:attrNameLst>
                                      </p:cBhvr>
                                      <p:to>
                                        <p:strVal val="visible"/>
                                      </p:to>
                                    </p:set>
                                    <p:animEffect transition="in" filter="strips(downRight)">
                                      <p:cBhvr>
                                        <p:cTn id="34" dur="500"/>
                                        <p:tgtEl>
                                          <p:spTgt spid="41987">
                                            <p:txEl>
                                              <p:charRg st="28"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419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type="title"/>
          </p:nvPr>
        </p:nvSpPr>
        <p:spPr>
          <a:xfrm>
            <a:off x="1582738" y="1125538"/>
            <a:ext cx="9793287" cy="623887"/>
          </a:xfrm>
          <a:gradFill rotWithShape="1">
            <a:gsLst>
              <a:gs pos="0">
                <a:schemeClr val="tx1"/>
              </a:gs>
              <a:gs pos="100000">
                <a:srgbClr val="006699"/>
              </a:gs>
            </a:gsLst>
            <a:lin ang="5400000" scaled="1"/>
            <a:tileRect/>
          </a:gradFill>
          <a:ln/>
        </p:spPr>
        <p:txBody>
          <a:bodyPr vert="horz" wrap="square" lIns="91428" tIns="45715" rIns="91428" bIns="45715" anchor="b" anchorCtr="0"/>
          <a:p>
            <a:pPr algn="l" eaLnBrk="1" hangingPunct="1">
              <a:lnSpc>
                <a:spcPct val="120000"/>
              </a:lnSpc>
            </a:pPr>
            <a:r>
              <a:rPr lang="zh-CN" altLang="en-US" sz="3200" b="1" dirty="0">
                <a:solidFill>
                  <a:srgbClr val="FFFF00"/>
                </a:solidFill>
              </a:rPr>
              <a:t>二、实验条件的选择</a:t>
            </a:r>
            <a:endParaRPr lang="zh-CN" altLang="en-US" sz="3200" b="1" dirty="0">
              <a:solidFill>
                <a:srgbClr val="FFFF00"/>
              </a:solidFill>
            </a:endParaRPr>
          </a:p>
        </p:txBody>
      </p:sp>
      <p:sp>
        <p:nvSpPr>
          <p:cNvPr id="43011" name="Text Box 3"/>
          <p:cNvSpPr txBox="1"/>
          <p:nvPr/>
        </p:nvSpPr>
        <p:spPr>
          <a:xfrm>
            <a:off x="912813" y="2924175"/>
            <a:ext cx="10666412" cy="1042988"/>
          </a:xfrm>
          <a:prstGeom prst="rect">
            <a:avLst/>
          </a:prstGeom>
          <a:noFill/>
          <a:ln w="9525">
            <a:noFill/>
          </a:ln>
        </p:spPr>
        <p:txBody>
          <a:bodyPr lIns="91428" tIns="45715" rIns="91428" bIns="45715" anchor="t" anchorCtr="0">
            <a:spAutoFit/>
          </a:bodyPr>
          <a:p>
            <a:pPr algn="just" eaLnBrk="0" hangingPunct="0">
              <a:lnSpc>
                <a:spcPct val="120000"/>
              </a:lnSpc>
              <a:buClrTx/>
              <a:buFontTx/>
            </a:pPr>
            <a:r>
              <a:rPr lang="en-US" altLang="zh-CN" sz="2800" b="1" dirty="0">
                <a:latin typeface="Times New Roman" panose="02020603050405020304" pitchFamily="18" charset="0"/>
                <a:ea typeface="楷体_GB2312" panose="02010609030101010101" pitchFamily="49" charset="-122"/>
              </a:rPr>
              <a:t>1. </a:t>
            </a:r>
            <a:r>
              <a:rPr lang="zh-CN" altLang="en-US" sz="2800" b="1" dirty="0">
                <a:latin typeface="Times New Roman" panose="02020603050405020304" pitchFamily="18" charset="0"/>
                <a:ea typeface="楷体_GB2312" panose="02010609030101010101" pitchFamily="49" charset="-122"/>
              </a:rPr>
              <a:t>固定液的选择</a:t>
            </a:r>
            <a:endParaRPr lang="zh-CN" altLang="en-US" sz="2800" b="1" dirty="0">
              <a:latin typeface="Times New Roman" panose="02020603050405020304" pitchFamily="18" charset="0"/>
              <a:ea typeface="楷体_GB2312" panose="02010609030101010101" pitchFamily="49" charset="-122"/>
            </a:endParaRPr>
          </a:p>
          <a:p>
            <a:pPr algn="just" eaLnBrk="0" hangingPunct="0">
              <a:lnSpc>
                <a:spcPct val="120000"/>
              </a:lnSpc>
              <a:buClrTx/>
              <a:buFontTx/>
            </a:pPr>
            <a:r>
              <a:rPr lang="zh-CN" altLang="en-US" dirty="0">
                <a:solidFill>
                  <a:schemeClr val="tx2"/>
                </a:solidFill>
                <a:latin typeface="Times New Roman" panose="02020603050405020304" pitchFamily="18" charset="0"/>
                <a:ea typeface="宋体" panose="02010600030101010101" pitchFamily="2" charset="-122"/>
              </a:rPr>
              <a:t>       </a:t>
            </a:r>
            <a:r>
              <a:rPr lang="zh-CN" altLang="en-US" b="1" dirty="0">
                <a:latin typeface="宋体" panose="02010600030101010101" pitchFamily="2" charset="-122"/>
                <a:ea typeface="宋体" panose="02010600030101010101" pitchFamily="2" charset="-122"/>
              </a:rPr>
              <a:t>气－液色谱，应根据</a:t>
            </a:r>
            <a:r>
              <a:rPr lang="zh-CN" altLang="en-US" b="1" dirty="0">
                <a:latin typeface="Times New Roman" panose="02020603050405020304" pitchFamily="18" charset="0"/>
                <a:ea typeface="宋体" panose="02010600030101010101" pitchFamily="2" charset="-122"/>
              </a:rPr>
              <a:t>“</a:t>
            </a:r>
            <a:r>
              <a:rPr lang="zh-CN" altLang="en-US" b="1" dirty="0">
                <a:solidFill>
                  <a:schemeClr val="folHlink"/>
                </a:solidFill>
                <a:latin typeface="宋体" panose="02010600030101010101" pitchFamily="2" charset="-122"/>
                <a:ea typeface="宋体" panose="02010600030101010101" pitchFamily="2" charset="-122"/>
              </a:rPr>
              <a:t>相似相溶</a:t>
            </a:r>
            <a:r>
              <a:rPr lang="zh-CN" altLang="en-US" b="1" dirty="0">
                <a:latin typeface="Times New Roman" panose="02020603050405020304" pitchFamily="18" charset="0"/>
                <a:ea typeface="宋体" panose="02010600030101010101" pitchFamily="2" charset="-122"/>
              </a:rPr>
              <a:t>”</a:t>
            </a:r>
            <a:r>
              <a:rPr lang="zh-CN" altLang="en-US" b="1" dirty="0">
                <a:latin typeface="宋体" panose="02010600030101010101" pitchFamily="2" charset="-122"/>
                <a:ea typeface="宋体" panose="02010600030101010101" pitchFamily="2" charset="-122"/>
              </a:rPr>
              <a:t>的原则</a:t>
            </a:r>
            <a:endParaRPr lang="zh-CN" altLang="en-US" b="1" dirty="0">
              <a:latin typeface="宋体" panose="02010600030101010101" pitchFamily="2" charset="-122"/>
              <a:ea typeface="宋体" panose="02010600030101010101" pitchFamily="2" charset="-122"/>
            </a:endParaRPr>
          </a:p>
        </p:txBody>
      </p:sp>
      <p:graphicFrame>
        <p:nvGraphicFramePr>
          <p:cNvPr id="43012" name="Object 4"/>
          <p:cNvGraphicFramePr>
            <a:graphicFrameLocks noChangeAspect="1"/>
          </p:cNvGraphicFramePr>
          <p:nvPr/>
        </p:nvGraphicFramePr>
        <p:xfrm>
          <a:off x="9913938" y="3141663"/>
          <a:ext cx="1601787" cy="1039812"/>
        </p:xfrm>
        <a:graphic>
          <a:graphicData uri="http://schemas.openxmlformats.org/presentationml/2006/ole">
            <mc:AlternateContent xmlns:mc="http://schemas.openxmlformats.org/markup-compatibility/2006">
              <mc:Choice xmlns:v="urn:schemas-microsoft-com:vml" Requires="v">
                <p:oleObj spid="_x0000_s3105" name="" r:id="rId1" imgW="2390775" imgH="1552575" progId="Paint.Picture">
                  <p:embed/>
                </p:oleObj>
              </mc:Choice>
              <mc:Fallback>
                <p:oleObj name="" r:id="rId1" imgW="2390775" imgH="1552575" progId="Paint.Picture">
                  <p:embed/>
                  <p:pic>
                    <p:nvPicPr>
                      <p:cNvPr id="0" name="图片 3104"/>
                      <p:cNvPicPr/>
                      <p:nvPr/>
                    </p:nvPicPr>
                    <p:blipFill>
                      <a:blip r:embed="rId2"/>
                      <a:stretch>
                        <a:fillRect/>
                      </a:stretch>
                    </p:blipFill>
                    <p:spPr>
                      <a:xfrm>
                        <a:off x="9913938" y="3141663"/>
                        <a:ext cx="1601787" cy="1039812"/>
                      </a:xfrm>
                      <a:prstGeom prst="rect">
                        <a:avLst/>
                      </a:prstGeom>
                      <a:noFill/>
                      <a:ln w="12700" cap="flat" cmpd="sng">
                        <a:solidFill>
                          <a:srgbClr val="FF0066"/>
                        </a:solidFill>
                        <a:prstDash val="solid"/>
                        <a:miter/>
                        <a:headEnd type="none" w="med" len="med"/>
                        <a:tailEnd type="none" w="med" len="med"/>
                      </a:ln>
                    </p:spPr>
                  </p:pic>
                </p:oleObj>
              </mc:Fallback>
            </mc:AlternateContent>
          </a:graphicData>
        </a:graphic>
      </p:graphicFrame>
      <p:sp>
        <p:nvSpPr>
          <p:cNvPr id="45060" name="Rectangle 7"/>
          <p:cNvSpPr/>
          <p:nvPr/>
        </p:nvSpPr>
        <p:spPr>
          <a:xfrm>
            <a:off x="527050" y="1989138"/>
            <a:ext cx="11129963" cy="884237"/>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sz="2800" b="1" dirty="0">
                <a:latin typeface="Times New Roman" panose="02020603050405020304" pitchFamily="18" charset="0"/>
                <a:ea typeface="宋体" panose="02010600030101010101" pitchFamily="2" charset="-122"/>
              </a:rPr>
              <a:t>（一） 色谱柱及使用条件的选择 </a:t>
            </a:r>
            <a:br>
              <a:rPr lang="zh-CN" altLang="en-US" sz="2800" b="1" dirty="0">
                <a:latin typeface="Times New Roman" panose="02020603050405020304" pitchFamily="18" charset="0"/>
                <a:ea typeface="宋体" panose="02010600030101010101" pitchFamily="2" charset="-122"/>
              </a:rPr>
            </a:br>
            <a:r>
              <a:rPr lang="en-US" altLang="en-US" b="1" dirty="0">
                <a:latin typeface="Times New Roman" panose="02020603050405020304" pitchFamily="18" charset="0"/>
                <a:ea typeface="宋体" panose="02010600030101010101" pitchFamily="2" charset="-122"/>
              </a:rPr>
              <a:t>chromatographic columns and choice of operating condition</a:t>
            </a:r>
            <a:endParaRPr lang="en-US" altLang="zh-CN" b="1" dirty="0">
              <a:latin typeface="Times New Roman" panose="02020603050405020304" pitchFamily="18" charset="0"/>
              <a:ea typeface="宋体" panose="02010600030101010101" pitchFamily="2" charset="-122"/>
            </a:endParaRPr>
          </a:p>
        </p:txBody>
      </p:sp>
      <p:sp>
        <p:nvSpPr>
          <p:cNvPr id="43014" name="Rectangle 8"/>
          <p:cNvSpPr/>
          <p:nvPr/>
        </p:nvSpPr>
        <p:spPr>
          <a:xfrm>
            <a:off x="1008063" y="4005263"/>
            <a:ext cx="10666412" cy="533400"/>
          </a:xfrm>
          <a:prstGeom prst="rect">
            <a:avLst/>
          </a:prstGeom>
          <a:noFill/>
          <a:ln w="9525">
            <a:noFill/>
          </a:ln>
        </p:spPr>
        <p:txBody>
          <a:bodyPr lIns="91428" tIns="45715" rIns="91428" bIns="45715" anchor="b" anchorCtr="0"/>
          <a:p>
            <a:pPr>
              <a:buClrTx/>
              <a:buFontTx/>
            </a:pPr>
            <a:r>
              <a:rPr lang="en-US" altLang="zh-CN" sz="2800" b="1" dirty="0">
                <a:latin typeface="Times New Roman" panose="02020603050405020304" pitchFamily="18" charset="0"/>
                <a:ea typeface="楷体_GB2312" panose="02010609030101010101" pitchFamily="49" charset="-122"/>
              </a:rPr>
              <a:t>2. </a:t>
            </a:r>
            <a:r>
              <a:rPr lang="zh-CN" altLang="en-US" sz="2800" b="1" dirty="0">
                <a:latin typeface="Times New Roman" panose="02020603050405020304" pitchFamily="18" charset="0"/>
                <a:ea typeface="楷体_GB2312" panose="02010609030101010101" pitchFamily="49" charset="-122"/>
              </a:rPr>
              <a:t>固定液配比（涂渍量）的选择</a:t>
            </a:r>
            <a:endParaRPr lang="zh-CN" altLang="en-US" sz="2800" b="1" dirty="0">
              <a:latin typeface="Times New Roman" panose="02020603050405020304" pitchFamily="18" charset="0"/>
              <a:ea typeface="楷体_GB2312" panose="02010609030101010101" pitchFamily="49" charset="-122"/>
            </a:endParaRPr>
          </a:p>
        </p:txBody>
      </p:sp>
      <p:sp>
        <p:nvSpPr>
          <p:cNvPr id="43015" name="Text Box 9"/>
          <p:cNvSpPr txBox="1"/>
          <p:nvPr/>
        </p:nvSpPr>
        <p:spPr>
          <a:xfrm>
            <a:off x="814388" y="4508500"/>
            <a:ext cx="11376025" cy="2136775"/>
          </a:xfrm>
          <a:prstGeom prst="rect">
            <a:avLst/>
          </a:prstGeom>
          <a:noFill/>
          <a:ln w="9525">
            <a:noFill/>
          </a:ln>
        </p:spPr>
        <p:txBody>
          <a:bodyPr lIns="91428" tIns="45715" rIns="91428" bIns="45715" anchor="t" anchorCtr="0">
            <a:spAutoFit/>
          </a:bodyPr>
          <a:p>
            <a:pPr algn="just" eaLnBrk="0" hangingPunct="0">
              <a:lnSpc>
                <a:spcPct val="140000"/>
              </a:lnSpc>
              <a:buClrTx/>
              <a:buFontTx/>
            </a:pPr>
            <a:r>
              <a:rPr lang="en-US" altLang="zh-CN" b="1" dirty="0">
                <a:solidFill>
                  <a:schemeClr val="hlink"/>
                </a:solidFill>
                <a:latin typeface="Times New Roman" panose="02020603050405020304" pitchFamily="18" charset="0"/>
                <a:ea typeface="宋体" panose="02010600030101010101" pitchFamily="2" charset="-122"/>
              </a:rPr>
              <a:t>        </a:t>
            </a:r>
            <a:r>
              <a:rPr lang="zh-CN" altLang="en-US" b="1" dirty="0">
                <a:solidFill>
                  <a:schemeClr val="hlink"/>
                </a:solidFill>
                <a:latin typeface="Times New Roman" panose="02020603050405020304" pitchFamily="18" charset="0"/>
                <a:ea typeface="宋体" panose="02010600030101010101" pitchFamily="2" charset="-122"/>
              </a:rPr>
              <a:t>配比：</a:t>
            </a:r>
            <a:r>
              <a:rPr lang="zh-CN" altLang="en-US" b="1" dirty="0">
                <a:latin typeface="Times New Roman" panose="02020603050405020304" pitchFamily="18" charset="0"/>
                <a:ea typeface="宋体" panose="02010600030101010101" pitchFamily="2" charset="-122"/>
              </a:rPr>
              <a:t>一般指固定液与担体的百分比</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通常在</a:t>
            </a:r>
            <a:r>
              <a:rPr lang="en-US" altLang="zh-CN" b="1" dirty="0">
                <a:latin typeface="Times New Roman" panose="02020603050405020304" pitchFamily="18" charset="0"/>
                <a:ea typeface="宋体" panose="02010600030101010101" pitchFamily="2" charset="-122"/>
              </a:rPr>
              <a:t>5%</a:t>
            </a: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25%</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a:p>
            <a:pPr algn="just" eaLnBrk="0" hangingPunct="0">
              <a:lnSpc>
                <a:spcPct val="140000"/>
              </a:lnSpc>
              <a:buClr>
                <a:srgbClr val="FF0066"/>
              </a:buClr>
              <a:buFont typeface="Symbol" panose="05050102010706020507" pitchFamily="18" charset="2"/>
            </a:pPr>
            <a:r>
              <a:rPr lang="zh-CN" altLang="en-US" b="1" dirty="0">
                <a:latin typeface="Times New Roman" panose="02020603050405020304" pitchFamily="18" charset="0"/>
                <a:ea typeface="宋体" panose="02010600030101010101" pitchFamily="2" charset="-122"/>
              </a:rPr>
              <a:t>        配比越低</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担体上形成的液膜越薄</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传质阻力越小</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柱效越高</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分析速度也越快。配比较低时，固定相的负载量低，允许的进样量较小。分析工作中通常倾向于使用较低的配比。</a:t>
            </a:r>
            <a:endParaRPr lang="zh-CN" altLang="en-US" sz="2800" b="1" dirty="0">
              <a:solidFill>
                <a:schemeClr val="accent1"/>
              </a:solidFill>
              <a:latin typeface="宋体" panose="02010600030101010101" pitchFamily="2" charset="-122"/>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1+#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3011">
                                            <p:txEl>
                                              <p:charRg st="0" end="10"/>
                                            </p:txEl>
                                          </p:spTgt>
                                        </p:tgtEl>
                                        <p:attrNameLst>
                                          <p:attrName>style.visibility</p:attrName>
                                        </p:attrNameLst>
                                      </p:cBhvr>
                                      <p:to>
                                        <p:strVal val="visible"/>
                                      </p:to>
                                    </p:set>
                                    <p:animEffect transition="in" filter="wipe(left)">
                                      <p:cBhvr>
                                        <p:cTn id="12" dur="500"/>
                                        <p:tgtEl>
                                          <p:spTgt spid="43011">
                                            <p:txEl>
                                              <p:charRg st="0" end="1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3011">
                                            <p:txEl>
                                              <p:charRg st="10" end="36"/>
                                            </p:txEl>
                                          </p:spTgt>
                                        </p:tgtEl>
                                        <p:attrNameLst>
                                          <p:attrName>style.visibility</p:attrName>
                                        </p:attrNameLst>
                                      </p:cBhvr>
                                      <p:to>
                                        <p:strVal val="visible"/>
                                      </p:to>
                                    </p:set>
                                    <p:animEffect transition="in" filter="wipe(left)">
                                      <p:cBhvr>
                                        <p:cTn id="16" dur="500"/>
                                        <p:tgtEl>
                                          <p:spTgt spid="43011">
                                            <p:txEl>
                                              <p:charRg st="10" end="3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wipe(left)">
                                      <p:cBhvr>
                                        <p:cTn id="21" dur="500"/>
                                        <p:tgtEl>
                                          <p:spTgt spid="430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015">
                                            <p:txEl>
                                              <p:charRg st="0" end="36"/>
                                            </p:txEl>
                                          </p:spTgt>
                                        </p:tgtEl>
                                        <p:attrNameLst>
                                          <p:attrName>style.visibility</p:attrName>
                                        </p:attrNameLst>
                                      </p:cBhvr>
                                      <p:to>
                                        <p:strVal val="visible"/>
                                      </p:to>
                                    </p:set>
                                    <p:animEffect transition="in" filter="wipe(left)">
                                      <p:cBhvr>
                                        <p:cTn id="26" dur="500"/>
                                        <p:tgtEl>
                                          <p:spTgt spid="43015">
                                            <p:txEl>
                                              <p:charRg st="0" end="3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015">
                                            <p:txEl>
                                              <p:charRg st="36" end="123"/>
                                            </p:txEl>
                                          </p:spTgt>
                                        </p:tgtEl>
                                        <p:attrNameLst>
                                          <p:attrName>style.visibility</p:attrName>
                                        </p:attrNameLst>
                                      </p:cBhvr>
                                      <p:to>
                                        <p:strVal val="visible"/>
                                      </p:to>
                                    </p:set>
                                    <p:animEffect transition="in" filter="wipe(left)">
                                      <p:cBhvr>
                                        <p:cTn id="31" dur="500"/>
                                        <p:tgtEl>
                                          <p:spTgt spid="43015">
                                            <p:txEl>
                                              <p:charRg st="36" end="1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dvAuto="1000" build="p"/>
      <p:bldP spid="43014" grpId="0"/>
      <p:bldP spid="430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3"/>
          <p:cNvSpPr>
            <a:spLocks noGrp="1"/>
          </p:cNvSpPr>
          <p:nvPr>
            <p:ph type="body"/>
          </p:nvPr>
        </p:nvSpPr>
        <p:spPr>
          <a:xfrm>
            <a:off x="623888" y="2565400"/>
            <a:ext cx="10768012" cy="2663825"/>
          </a:xfrm>
          <a:ln/>
        </p:spPr>
        <p:txBody>
          <a:bodyPr vert="horz" wrap="square" lIns="91428" tIns="45715" rIns="91428" bIns="45715" anchor="t" anchorCtr="0"/>
          <a:p>
            <a:pPr eaLnBrk="1" hangingPunct="1">
              <a:lnSpc>
                <a:spcPct val="120000"/>
              </a:lnSpc>
              <a:buClr>
                <a:schemeClr val="hlink"/>
              </a:buClr>
              <a:buSzPct val="90000"/>
              <a:buFont typeface="Wingdings" panose="05000000000000000000" pitchFamily="2" charset="2"/>
              <a:buChar char="Ø"/>
            </a:pPr>
            <a:r>
              <a:rPr lang="zh-CN" altLang="en-US" sz="2400" b="1" dirty="0"/>
              <a:t>高效能：</a:t>
            </a:r>
            <a:r>
              <a:rPr lang="en-US" altLang="zh-CN" sz="2400" b="1" dirty="0"/>
              <a:t>n</a:t>
            </a:r>
            <a:r>
              <a:rPr lang="en-US" altLang="zh-CN" sz="2400" b="1" baseline="-25000" dirty="0"/>
              <a:t>eff</a:t>
            </a:r>
            <a:r>
              <a:rPr lang="zh-CN" altLang="en-US" sz="2400" b="1" dirty="0"/>
              <a:t>可达</a:t>
            </a:r>
            <a:r>
              <a:rPr lang="en-US" altLang="zh-CN" sz="2400" b="1" dirty="0"/>
              <a:t>10</a:t>
            </a:r>
            <a:r>
              <a:rPr lang="en-US" altLang="zh-CN" sz="2400" b="1" baseline="30000" dirty="0"/>
              <a:t>3</a:t>
            </a:r>
            <a:r>
              <a:rPr lang="zh-CN" altLang="en-US" sz="2400" b="1" dirty="0"/>
              <a:t>～</a:t>
            </a:r>
            <a:r>
              <a:rPr lang="en-US" altLang="zh-CN" sz="2400" b="1" dirty="0"/>
              <a:t>10</a:t>
            </a:r>
            <a:r>
              <a:rPr lang="en-US" altLang="zh-CN" sz="2400" b="1" baseline="30000" dirty="0"/>
              <a:t>6</a:t>
            </a:r>
            <a:endParaRPr lang="en-US" altLang="zh-CN" sz="2400" b="1" baseline="30000" dirty="0"/>
          </a:p>
          <a:p>
            <a:pPr eaLnBrk="1" hangingPunct="1">
              <a:lnSpc>
                <a:spcPct val="120000"/>
              </a:lnSpc>
              <a:buClr>
                <a:schemeClr val="hlink"/>
              </a:buClr>
              <a:buSzPct val="90000"/>
              <a:buFont typeface="Wingdings" panose="05000000000000000000" pitchFamily="2" charset="2"/>
              <a:buChar char="Ø"/>
            </a:pPr>
            <a:r>
              <a:rPr lang="zh-CN" altLang="en-US" sz="2400" b="1" dirty="0"/>
              <a:t>高选择性：特别复杂试样（同位素、对映体） </a:t>
            </a:r>
            <a:endParaRPr lang="zh-CN" altLang="en-US" sz="2400" b="1" dirty="0"/>
          </a:p>
          <a:p>
            <a:pPr eaLnBrk="1" hangingPunct="1">
              <a:lnSpc>
                <a:spcPct val="120000"/>
              </a:lnSpc>
              <a:buClr>
                <a:schemeClr val="hlink"/>
              </a:buClr>
              <a:buSzPct val="90000"/>
              <a:buFont typeface="Wingdings" panose="05000000000000000000" pitchFamily="2" charset="2"/>
              <a:buChar char="Ø"/>
            </a:pPr>
            <a:r>
              <a:rPr lang="zh-CN" altLang="en-US" sz="2400" b="1" dirty="0"/>
              <a:t>高灵敏度：可以检测</a:t>
            </a:r>
            <a:r>
              <a:rPr lang="en-US" altLang="zh-CN" sz="2400" b="1" dirty="0"/>
              <a:t>10</a:t>
            </a:r>
            <a:r>
              <a:rPr lang="en-US" altLang="zh-CN" sz="2400" b="1" baseline="30000" dirty="0">
                <a:sym typeface="Symbol" panose="05050102010706020507" pitchFamily="18" charset="2"/>
              </a:rPr>
              <a:t>-</a:t>
            </a:r>
            <a:r>
              <a:rPr lang="en-US" altLang="zh-CN" sz="2400" b="1" baseline="30000" dirty="0"/>
              <a:t>11</a:t>
            </a:r>
            <a:r>
              <a:rPr lang="en-US" altLang="zh-CN" sz="2400" b="1" dirty="0"/>
              <a:t>~10</a:t>
            </a:r>
            <a:r>
              <a:rPr lang="en-US" altLang="zh-CN" sz="2400" b="1" baseline="30000" dirty="0">
                <a:sym typeface="Symbol" panose="05050102010706020507" pitchFamily="18" charset="2"/>
              </a:rPr>
              <a:t>-</a:t>
            </a:r>
            <a:r>
              <a:rPr lang="en-US" altLang="zh-CN" sz="2400" b="1" baseline="30000" dirty="0"/>
              <a:t>13</a:t>
            </a:r>
            <a:r>
              <a:rPr lang="en-US" altLang="zh-CN" sz="2400" b="1" dirty="0"/>
              <a:t>g</a:t>
            </a:r>
            <a:r>
              <a:rPr lang="zh-CN" altLang="en-US" sz="2400" b="1" dirty="0"/>
              <a:t>物质</a:t>
            </a:r>
            <a:endParaRPr lang="zh-CN" altLang="en-US" sz="2400" b="1" dirty="0"/>
          </a:p>
          <a:p>
            <a:pPr eaLnBrk="1" hangingPunct="1">
              <a:lnSpc>
                <a:spcPct val="120000"/>
              </a:lnSpc>
              <a:buClr>
                <a:schemeClr val="hlink"/>
              </a:buClr>
              <a:buSzPct val="90000"/>
              <a:buFont typeface="Wingdings" panose="05000000000000000000" pitchFamily="2" charset="2"/>
              <a:buChar char="Ø"/>
            </a:pPr>
            <a:r>
              <a:rPr lang="zh-CN" altLang="en-US" sz="2400" b="1" dirty="0"/>
              <a:t>分析速度快、操作简单：色谱操作及数据处理自动化 </a:t>
            </a:r>
            <a:endParaRPr lang="zh-CN" altLang="en-US" sz="2400" b="1" dirty="0"/>
          </a:p>
          <a:p>
            <a:pPr eaLnBrk="1" hangingPunct="1">
              <a:lnSpc>
                <a:spcPct val="120000"/>
              </a:lnSpc>
              <a:buClr>
                <a:schemeClr val="hlink"/>
              </a:buClr>
              <a:buSzPct val="90000"/>
              <a:buFont typeface="Wingdings" panose="05000000000000000000" pitchFamily="2" charset="2"/>
              <a:buChar char="Ø"/>
            </a:pPr>
            <a:r>
              <a:rPr lang="zh-CN" altLang="en-US" sz="2400" b="1" dirty="0"/>
              <a:t>应用广泛：气体和易挥发或可衍生化为气体</a:t>
            </a:r>
            <a:endParaRPr lang="zh-CN" altLang="en-US" sz="2400" b="1" dirty="0"/>
          </a:p>
        </p:txBody>
      </p:sp>
      <p:sp>
        <p:nvSpPr>
          <p:cNvPr id="7171" name="Rectangle 5"/>
          <p:cNvSpPr>
            <a:spLocks noChangeArrowheads="1"/>
          </p:cNvSpPr>
          <p:nvPr/>
        </p:nvSpPr>
        <p:spPr bwMode="auto">
          <a:xfrm>
            <a:off x="527050" y="1989138"/>
            <a:ext cx="2978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r>
              <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（二）特点</a:t>
            </a:r>
            <a:endParaRPr kumimoji="1"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9219" name="Rectangle 6"/>
          <p:cNvSpPr>
            <a:spLocks noGrp="1"/>
          </p:cNvSpPr>
          <p:nvPr>
            <p:ph type="title"/>
          </p:nvPr>
        </p:nvSpPr>
        <p:spPr>
          <a:xfrm>
            <a:off x="1200150" y="908050"/>
            <a:ext cx="10702925" cy="695325"/>
          </a:xfrm>
          <a:gradFill rotWithShape="1">
            <a:gsLst>
              <a:gs pos="0">
                <a:schemeClr val="tx1"/>
              </a:gs>
              <a:gs pos="100000">
                <a:srgbClr val="006699"/>
              </a:gs>
            </a:gsLst>
            <a:lin ang="5400000" scaled="1"/>
            <a:tileRect/>
          </a:gradFill>
          <a:ln/>
        </p:spPr>
        <p:txBody>
          <a:bodyPr vert="horz" wrap="square" lIns="91428" tIns="45715" rIns="91428" bIns="45715" anchor="b" anchorCtr="0"/>
          <a:p>
            <a:pPr eaLnBrk="1" hangingPunct="1">
              <a:lnSpc>
                <a:spcPct val="90000"/>
              </a:lnSpc>
            </a:pPr>
            <a:r>
              <a:rPr lang="zh-CN" altLang="en-US" sz="3600" b="1" dirty="0">
                <a:solidFill>
                  <a:srgbClr val="FFFF00"/>
                </a:solidFill>
              </a:rPr>
              <a:t>第一节  气相色谱法的分类和一般流程</a:t>
            </a:r>
            <a:endParaRPr lang="zh-CN" altLang="en-US" sz="3600" b="1" dirty="0">
              <a:solidFill>
                <a:srgbClr val="FFFF00"/>
              </a:solidFill>
            </a:endParaRPr>
          </a:p>
        </p:txBody>
      </p:sp>
      <p:sp>
        <p:nvSpPr>
          <p:cNvPr id="7173" name="Rectangle 7"/>
          <p:cNvSpPr/>
          <p:nvPr/>
        </p:nvSpPr>
        <p:spPr>
          <a:xfrm>
            <a:off x="1008063" y="5300663"/>
            <a:ext cx="6256337" cy="519112"/>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sz="2800" b="1" dirty="0">
                <a:solidFill>
                  <a:srgbClr val="000099"/>
                </a:solidFill>
                <a:latin typeface="Times New Roman" panose="02020603050405020304" pitchFamily="18" charset="0"/>
                <a:ea typeface="隶书" pitchFamily="49" charset="-122"/>
              </a:rPr>
              <a:t>弱点：受试样蒸气压限制和定性困难。</a:t>
            </a:r>
            <a:endParaRPr lang="zh-CN" altLang="en-US" sz="2800" b="1" dirty="0">
              <a:solidFill>
                <a:srgbClr val="000099"/>
              </a:solidFill>
              <a:latin typeface="Times New Roman" panose="02020603050405020304" pitchFamily="18" charset="0"/>
              <a:ea typeface="隶书" pitchFamily="49" charset="-122"/>
            </a:endParaRPr>
          </a:p>
        </p:txBody>
      </p:sp>
      <p:sp>
        <p:nvSpPr>
          <p:cNvPr id="7174" name="Rectangle 8"/>
          <p:cNvSpPr>
            <a:spLocks noChangeArrowheads="1"/>
          </p:cNvSpPr>
          <p:nvPr/>
        </p:nvSpPr>
        <p:spPr bwMode="auto">
          <a:xfrm>
            <a:off x="0" y="5851525"/>
            <a:ext cx="1170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defRPr/>
            </a:pPr>
            <a:r>
              <a:rPr kumimoji="1" lang="en-US" altLang="zh-CN" sz="28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原则上</a:t>
            </a:r>
            <a:r>
              <a:rPr kumimoji="1" lang="en-US" altLang="zh-CN" sz="2400" b="1" i="0" u="none" strike="noStrike" kern="1200" cap="none" spc="0" normalizeH="0" baseline="0" noProof="0" smtClean="0">
                <a:ln>
                  <a:noFill/>
                </a:ln>
                <a:solidFill>
                  <a:schemeClr val="hlink"/>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en-US" altLang="zh-CN" sz="24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只要</a:t>
            </a:r>
            <a:r>
              <a:rPr kumimoji="1" lang="en-US" altLang="zh-CN"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bp</a:t>
            </a:r>
            <a:r>
              <a:rPr kumimoji="1" lang="zh-CN" altLang="en-US"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在</a:t>
            </a:r>
            <a:r>
              <a:rPr kumimoji="1" lang="en-US" altLang="zh-CN"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500℃</a:t>
            </a:r>
            <a:r>
              <a:rPr kumimoji="1" lang="zh-CN" altLang="en-US"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以上</a:t>
            </a:r>
            <a:r>
              <a:rPr kumimoji="1" lang="en-US" altLang="zh-CN"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热稳定性好</a:t>
            </a:r>
            <a:r>
              <a:rPr kumimoji="1" lang="en-US" altLang="zh-CN"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M</a:t>
            </a:r>
            <a:r>
              <a:rPr kumimoji="1" lang="en-US" altLang="zh-CN" sz="2400" b="1" i="0" u="none" strike="noStrike" kern="1200" cap="none" spc="0" normalizeH="0" baseline="-2500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r</a:t>
            </a:r>
            <a:r>
              <a:rPr kumimoji="1" lang="zh-CN" altLang="en-US"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在</a:t>
            </a:r>
            <a:r>
              <a:rPr kumimoji="1" lang="en-US" altLang="zh-CN"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400</a:t>
            </a:r>
            <a:r>
              <a:rPr kumimoji="1" lang="zh-CN" altLang="en-US"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以下</a:t>
            </a: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的物质</a:t>
            </a:r>
            <a:r>
              <a:rPr kumimoji="1" lang="en-US" alt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都可以使用</a:t>
            </a:r>
            <a:r>
              <a:rPr kumimoji="1" lang="en-US" alt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GC.</a:t>
            </a:r>
            <a:r>
              <a:rPr kumimoji="1" lang="en-US" altLang="zh-CN" sz="3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1" lang="en-US" altLang="zh-CN" sz="3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strVal val="#ppt_w*0.70"/>
                                          </p:val>
                                        </p:tav>
                                        <p:tav tm="100000">
                                          <p:val>
                                            <p:strVal val="#ppt_w"/>
                                          </p:val>
                                        </p:tav>
                                      </p:tavLst>
                                    </p:anim>
                                    <p:anim calcmode="lin" valueType="num">
                                      <p:cBhvr>
                                        <p:cTn id="8" dur="1000" fill="hold"/>
                                        <p:tgtEl>
                                          <p:spTgt spid="7173"/>
                                        </p:tgtEl>
                                        <p:attrNameLst>
                                          <p:attrName>ppt_h</p:attrName>
                                        </p:attrNameLst>
                                      </p:cBhvr>
                                      <p:tavLst>
                                        <p:tav tm="0">
                                          <p:val>
                                            <p:strVal val="#ppt_h"/>
                                          </p:val>
                                        </p:tav>
                                        <p:tav tm="100000">
                                          <p:val>
                                            <p:strVal val="#ppt_h"/>
                                          </p:val>
                                        </p:tav>
                                      </p:tavLst>
                                    </p:anim>
                                    <p:animEffect transition="in" filter="fade">
                                      <p:cBhvr>
                                        <p:cTn id="9" dur="1000"/>
                                        <p:tgtEl>
                                          <p:spTgt spid="717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diamond(in)">
                                      <p:cBhvr>
                                        <p:cTn id="14"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1008063" y="2349500"/>
            <a:ext cx="10361612" cy="533400"/>
          </a:xfrm>
          <a:ln/>
        </p:spPr>
        <p:txBody>
          <a:bodyPr vert="horz" wrap="square" lIns="91428" tIns="45715" rIns="91428" bIns="45715" anchor="b" anchorCtr="0"/>
          <a:p>
            <a:pPr algn="l" eaLnBrk="1" hangingPunct="1"/>
            <a:r>
              <a:rPr lang="en-US" altLang="zh-CN" sz="2800" b="1" dirty="0">
                <a:solidFill>
                  <a:schemeClr val="tx1"/>
                </a:solidFill>
                <a:ea typeface="楷体_GB2312" panose="02010609030101010101" pitchFamily="49" charset="-122"/>
              </a:rPr>
              <a:t>3.</a:t>
            </a:r>
            <a:r>
              <a:rPr lang="zh-CN" altLang="en-US" sz="2800" b="1" dirty="0">
                <a:solidFill>
                  <a:schemeClr val="tx1"/>
                </a:solidFill>
                <a:ea typeface="楷体_GB2312" panose="02010609030101010101" pitchFamily="49" charset="-122"/>
              </a:rPr>
              <a:t>柱长和柱内径的选择</a:t>
            </a:r>
            <a:endParaRPr lang="zh-CN" altLang="en-US" sz="2800" b="1" dirty="0">
              <a:solidFill>
                <a:schemeClr val="tx1"/>
              </a:solidFill>
              <a:ea typeface="楷体_GB2312" panose="02010609030101010101" pitchFamily="49" charset="-122"/>
            </a:endParaRPr>
          </a:p>
        </p:txBody>
      </p:sp>
      <p:sp>
        <p:nvSpPr>
          <p:cNvPr id="44035" name="Text Box 3"/>
          <p:cNvSpPr txBox="1"/>
          <p:nvPr/>
        </p:nvSpPr>
        <p:spPr>
          <a:xfrm>
            <a:off x="814388" y="3141663"/>
            <a:ext cx="11376025" cy="3414712"/>
          </a:xfrm>
          <a:prstGeom prst="rect">
            <a:avLst/>
          </a:prstGeom>
          <a:noFill/>
          <a:ln w="9525">
            <a:noFill/>
          </a:ln>
        </p:spPr>
        <p:txBody>
          <a:bodyPr lIns="91428" tIns="45715" rIns="91428" bIns="45715" anchor="t" anchorCtr="0">
            <a:spAutoFit/>
          </a:bodyPr>
          <a:p>
            <a:pPr algn="just" eaLnBrk="0" hangingPunct="0">
              <a:lnSpc>
                <a:spcPct val="130000"/>
              </a:lnSpc>
              <a:buClrTx/>
              <a:buFontTx/>
            </a:pP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增加柱长对提高分离度有利（分离度</a:t>
            </a:r>
            <a:r>
              <a:rPr lang="en-US" altLang="zh-CN" b="1" i="1" dirty="0">
                <a:latin typeface="Times New Roman" panose="02020603050405020304" pitchFamily="18" charset="0"/>
                <a:ea typeface="宋体" panose="02010600030101010101" pitchFamily="2" charset="-122"/>
              </a:rPr>
              <a:t>R</a:t>
            </a:r>
            <a:r>
              <a:rPr lang="zh-CN" altLang="en-US" b="1" dirty="0">
                <a:latin typeface="Times New Roman" panose="02020603050405020304" pitchFamily="18" charset="0"/>
                <a:ea typeface="宋体" panose="02010600030101010101" pitchFamily="2" charset="-122"/>
              </a:rPr>
              <a:t>正比于柱长</a:t>
            </a:r>
            <a:r>
              <a:rPr lang="en-US" altLang="zh-CN" b="1" i="1" dirty="0">
                <a:latin typeface="Times New Roman" panose="02020603050405020304" pitchFamily="18" charset="0"/>
                <a:ea typeface="宋体" panose="02010600030101010101" pitchFamily="2" charset="-122"/>
              </a:rPr>
              <a:t>L</a:t>
            </a:r>
            <a:r>
              <a:rPr lang="en-US" altLang="zh-CN" b="1" baseline="30000" dirty="0">
                <a:latin typeface="Times New Roman" panose="02020603050405020304" pitchFamily="18" charset="0"/>
                <a:ea typeface="宋体" panose="02010600030101010101" pitchFamily="2" charset="-122"/>
              </a:rPr>
              <a:t>2</a:t>
            </a:r>
            <a:r>
              <a:rPr lang="zh-CN" altLang="en-US" b="1" dirty="0">
                <a:latin typeface="Times New Roman" panose="02020603050405020304" pitchFamily="18" charset="0"/>
                <a:ea typeface="宋体" panose="02010600030101010101" pitchFamily="2" charset="-122"/>
              </a:rPr>
              <a:t>），但组分的保留时间</a:t>
            </a:r>
            <a:r>
              <a:rPr lang="zh-CN" altLang="zh-CN" b="1" i="1" dirty="0">
                <a:latin typeface="Times New Roman" panose="02020603050405020304" pitchFamily="18" charset="0"/>
                <a:ea typeface="宋体" panose="02010600030101010101" pitchFamily="2" charset="-122"/>
              </a:rPr>
              <a:t>t</a:t>
            </a:r>
            <a:r>
              <a:rPr lang="zh-CN" altLang="zh-CN" b="1" i="1" baseline="-25000" dirty="0">
                <a:latin typeface="Times New Roman" panose="02020603050405020304" pitchFamily="18" charset="0"/>
                <a:ea typeface="宋体" panose="02010600030101010101" pitchFamily="2" charset="-122"/>
              </a:rPr>
              <a:t>R</a:t>
            </a:r>
            <a:r>
              <a:rPr lang="en-US" altLang="zh-CN" b="1"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sym typeface="Symbol" panose="05050102010706020507" pitchFamily="18" charset="2"/>
              </a:rPr>
              <a:t>↑ </a:t>
            </a:r>
            <a:r>
              <a:rPr lang="zh-CN" altLang="en-US" b="1" dirty="0">
                <a:latin typeface="Times New Roman" panose="02020603050405020304" pitchFamily="18" charset="0"/>
                <a:ea typeface="宋体" panose="02010600030101010101" pitchFamily="2" charset="-122"/>
              </a:rPr>
              <a:t>，且柱阻力</a:t>
            </a:r>
            <a:r>
              <a:rPr lang="zh-CN" altLang="en-US" b="1" dirty="0">
                <a:latin typeface="Times New Roman" panose="02020603050405020304" pitchFamily="18" charset="0"/>
                <a:ea typeface="宋体" panose="02010600030101010101" pitchFamily="2" charset="-122"/>
                <a:sym typeface="Symbol" panose="05050102010706020507" pitchFamily="18" charset="2"/>
              </a:rPr>
              <a:t>↑</a:t>
            </a:r>
            <a:r>
              <a:rPr lang="zh-CN" altLang="en-US" b="1" dirty="0">
                <a:latin typeface="Times New Roman" panose="02020603050405020304" pitchFamily="18" charset="0"/>
                <a:ea typeface="宋体" panose="02010600030101010101" pitchFamily="2" charset="-122"/>
              </a:rPr>
              <a:t>，不便操作。</a:t>
            </a:r>
            <a:endParaRPr lang="zh-CN" altLang="en-US" b="1" dirty="0">
              <a:latin typeface="Times New Roman" panose="02020603050405020304" pitchFamily="18" charset="0"/>
              <a:ea typeface="宋体" panose="02010600030101010101" pitchFamily="2" charset="-122"/>
            </a:endParaRPr>
          </a:p>
          <a:p>
            <a:pPr algn="just" eaLnBrk="0" hangingPunct="0">
              <a:lnSpc>
                <a:spcPct val="130000"/>
              </a:lnSpc>
              <a:buClr>
                <a:srgbClr val="FF0066"/>
              </a:buClr>
              <a:buFont typeface="Symbol" panose="05050102010706020507" pitchFamily="18" charset="2"/>
              <a:buChar char="©"/>
            </a:pPr>
            <a:r>
              <a:rPr lang="zh-CN" altLang="en-US" b="1" dirty="0">
                <a:latin typeface="Times New Roman" panose="02020603050405020304" pitchFamily="18" charset="0"/>
                <a:ea typeface="宋体" panose="02010600030101010101" pitchFamily="2" charset="-122"/>
              </a:rPr>
              <a:t>    </a:t>
            </a:r>
            <a:r>
              <a:rPr lang="zh-CN" altLang="en-US" b="1" dirty="0">
                <a:solidFill>
                  <a:schemeClr val="hlink"/>
                </a:solidFill>
                <a:latin typeface="Times New Roman" panose="02020603050405020304" pitchFamily="18" charset="0"/>
                <a:ea typeface="宋体" panose="02010600030101010101" pitchFamily="2" charset="-122"/>
              </a:rPr>
              <a:t>柱长的选用原则</a:t>
            </a:r>
            <a:r>
              <a:rPr lang="zh-CN" altLang="en-US" b="1" dirty="0">
                <a:latin typeface="Times New Roman" panose="02020603050405020304" pitchFamily="18" charset="0"/>
                <a:ea typeface="宋体" panose="02010600030101010101" pitchFamily="2" charset="-122"/>
              </a:rPr>
              <a:t>是在能满足分离目的的前提下，尽可能选用较短的柱，有利于缩短分析时间。</a:t>
            </a:r>
            <a:endParaRPr lang="zh-CN" altLang="en-US" b="1" dirty="0">
              <a:latin typeface="Times New Roman" panose="02020603050405020304" pitchFamily="18" charset="0"/>
              <a:ea typeface="宋体" panose="02010600030101010101" pitchFamily="2" charset="-122"/>
            </a:endParaRPr>
          </a:p>
          <a:p>
            <a:pPr algn="just" eaLnBrk="0" hangingPunct="0">
              <a:lnSpc>
                <a:spcPct val="130000"/>
              </a:lnSpc>
              <a:buClr>
                <a:srgbClr val="FF0066"/>
              </a:buClr>
              <a:buFont typeface="Symbol" panose="05050102010706020507" pitchFamily="18" charset="2"/>
              <a:buChar char="©"/>
            </a:pPr>
            <a:r>
              <a:rPr lang="zh-CN" altLang="en-US" b="1" dirty="0">
                <a:latin typeface="Times New Roman" panose="02020603050405020304" pitchFamily="18" charset="0"/>
                <a:ea typeface="宋体" panose="02010600030101010101" pitchFamily="2" charset="-122"/>
              </a:rPr>
              <a:t>    填充色谱柱的柱长通常为</a:t>
            </a:r>
            <a:r>
              <a:rPr lang="en-US" altLang="zh-CN" b="1" dirty="0">
                <a:latin typeface="Times New Roman" panose="02020603050405020304" pitchFamily="18" charset="0"/>
                <a:ea typeface="宋体" panose="02010600030101010101" pitchFamily="2" charset="-122"/>
              </a:rPr>
              <a:t>1~3</a:t>
            </a:r>
            <a:r>
              <a:rPr lang="zh-CN" altLang="en-US" b="1" dirty="0">
                <a:latin typeface="Times New Roman" panose="02020603050405020304" pitchFamily="18" charset="0"/>
                <a:ea typeface="宋体" panose="02010600030101010101" pitchFamily="2" charset="-122"/>
              </a:rPr>
              <a:t>米。</a:t>
            </a:r>
            <a:endParaRPr lang="zh-CN" altLang="en-US" b="1" dirty="0">
              <a:latin typeface="Times New Roman" panose="02020603050405020304" pitchFamily="18" charset="0"/>
              <a:ea typeface="宋体" panose="02010600030101010101" pitchFamily="2" charset="-122"/>
            </a:endParaRPr>
          </a:p>
          <a:p>
            <a:pPr algn="just" eaLnBrk="0" hangingPunct="0">
              <a:lnSpc>
                <a:spcPct val="130000"/>
              </a:lnSpc>
              <a:buClr>
                <a:srgbClr val="FF0066"/>
              </a:buClr>
              <a:buFont typeface="Symbol" panose="05050102010706020507" pitchFamily="18" charset="2"/>
              <a:buChar char="©"/>
            </a:pPr>
            <a:r>
              <a:rPr lang="zh-CN" altLang="en-US" b="1" dirty="0">
                <a:latin typeface="Times New Roman" panose="02020603050405020304" pitchFamily="18" charset="0"/>
                <a:ea typeface="宋体" panose="02010600030101010101" pitchFamily="2" charset="-122"/>
              </a:rPr>
              <a:t>    可根据分离度要求通过计算确定合适的柱长或实验确定。</a:t>
            </a:r>
            <a:endParaRPr lang="zh-CN" altLang="en-US" b="1" dirty="0">
              <a:latin typeface="Times New Roman" panose="02020603050405020304" pitchFamily="18" charset="0"/>
              <a:ea typeface="宋体" panose="02010600030101010101" pitchFamily="2" charset="-122"/>
            </a:endParaRPr>
          </a:p>
          <a:p>
            <a:pPr algn="just" eaLnBrk="0" hangingPunct="0">
              <a:lnSpc>
                <a:spcPct val="130000"/>
              </a:lnSpc>
              <a:buClr>
                <a:srgbClr val="FF0066"/>
              </a:buClr>
              <a:buFont typeface="Symbol" panose="05050102010706020507" pitchFamily="18" charset="2"/>
              <a:buChar char="©"/>
            </a:pPr>
            <a:r>
              <a:rPr lang="zh-CN" altLang="en-US" b="1" dirty="0">
                <a:latin typeface="Times New Roman" panose="02020603050405020304" pitchFamily="18" charset="0"/>
                <a:ea typeface="宋体" panose="02010600030101010101" pitchFamily="2" charset="-122"/>
              </a:rPr>
              <a:t>     </a:t>
            </a:r>
            <a:r>
              <a:rPr lang="zh-CN" altLang="en-US" b="1" dirty="0">
                <a:solidFill>
                  <a:schemeClr val="hlink"/>
                </a:solidFill>
                <a:latin typeface="Times New Roman" panose="02020603050405020304" pitchFamily="18" charset="0"/>
                <a:ea typeface="宋体" panose="02010600030101010101" pitchFamily="2" charset="-122"/>
              </a:rPr>
              <a:t>柱内径一般为</a:t>
            </a:r>
            <a:r>
              <a:rPr lang="en-US" altLang="zh-CN" b="1" dirty="0">
                <a:solidFill>
                  <a:schemeClr val="hlink"/>
                </a:solidFill>
                <a:latin typeface="Times New Roman" panose="02020603050405020304" pitchFamily="18" charset="0"/>
                <a:ea typeface="宋体" panose="02010600030101010101" pitchFamily="2" charset="-122"/>
              </a:rPr>
              <a:t>3~4</a:t>
            </a:r>
            <a:r>
              <a:rPr lang="zh-CN" altLang="en-US" b="1" dirty="0">
                <a:solidFill>
                  <a:schemeClr val="hlink"/>
                </a:solidFill>
                <a:latin typeface="Times New Roman" panose="02020603050405020304" pitchFamily="18" charset="0"/>
                <a:ea typeface="宋体" panose="02010600030101010101" pitchFamily="2" charset="-122"/>
              </a:rPr>
              <a:t>厘米</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p:txBody>
      </p:sp>
      <p:sp>
        <p:nvSpPr>
          <p:cNvPr id="46083" name="Rectangle 4"/>
          <p:cNvSpPr/>
          <p:nvPr/>
        </p:nvSpPr>
        <p:spPr>
          <a:xfrm>
            <a:off x="814388" y="908050"/>
            <a:ext cx="11129962" cy="884238"/>
          </a:xfrm>
          <a:prstGeom prst="rect">
            <a:avLst/>
          </a:prstGeom>
          <a:noFill/>
          <a:ln w="9525">
            <a:noFill/>
          </a:ln>
        </p:spPr>
        <p:txBody>
          <a:bodyPr wrap="none" lIns="91428" tIns="45715" rIns="91428" bIns="45715" anchor="t" anchorCtr="0">
            <a:spAutoFit/>
          </a:bodyPr>
          <a:p>
            <a:pPr marL="342900" indent="-342900" algn="just">
              <a:spcBef>
                <a:spcPct val="20000"/>
              </a:spcBef>
              <a:buClr>
                <a:schemeClr val="tx2"/>
              </a:buClr>
              <a:buSzPct val="75000"/>
              <a:buFont typeface="Wingdings" panose="05000000000000000000" pitchFamily="2" charset="2"/>
            </a:pPr>
            <a:r>
              <a:rPr lang="zh-CN" altLang="en-US" sz="2800" b="1" dirty="0">
                <a:latin typeface="Times New Roman" panose="02020603050405020304" pitchFamily="18" charset="0"/>
                <a:ea typeface="宋体" panose="02010600030101010101" pitchFamily="2" charset="-122"/>
              </a:rPr>
              <a:t>（一） 色谱柱及使用条件的选择 </a:t>
            </a:r>
            <a:br>
              <a:rPr lang="zh-CN" altLang="en-US" sz="2800" b="1" dirty="0">
                <a:latin typeface="Times New Roman" panose="02020603050405020304" pitchFamily="18" charset="0"/>
                <a:ea typeface="宋体" panose="02010600030101010101" pitchFamily="2" charset="-122"/>
              </a:rPr>
            </a:br>
            <a:r>
              <a:rPr lang="en-US" altLang="en-US" b="1" dirty="0">
                <a:latin typeface="Times New Roman" panose="02020603050405020304" pitchFamily="18" charset="0"/>
                <a:ea typeface="宋体" panose="02010600030101010101" pitchFamily="2" charset="-122"/>
              </a:rPr>
              <a:t>chromatographic columns and choice of operating condition</a:t>
            </a:r>
            <a:endParaRPr lang="en-US" altLang="zh-CN" b="1" dirty="0">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charRg st="0" end="59"/>
                                            </p:txEl>
                                          </p:spTgt>
                                        </p:tgtEl>
                                        <p:attrNameLst>
                                          <p:attrName>style.visibility</p:attrName>
                                        </p:attrNameLst>
                                      </p:cBhvr>
                                      <p:to>
                                        <p:strVal val="visible"/>
                                      </p:to>
                                    </p:set>
                                    <p:animEffect transition="in" filter="wipe(left)">
                                      <p:cBhvr>
                                        <p:cTn id="12" dur="500"/>
                                        <p:tgtEl>
                                          <p:spTgt spid="44035">
                                            <p:txEl>
                                              <p:charRg st="0" end="5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charRg st="59" end="105"/>
                                            </p:txEl>
                                          </p:spTgt>
                                        </p:tgtEl>
                                        <p:attrNameLst>
                                          <p:attrName>style.visibility</p:attrName>
                                        </p:attrNameLst>
                                      </p:cBhvr>
                                      <p:to>
                                        <p:strVal val="visible"/>
                                      </p:to>
                                    </p:set>
                                    <p:animEffect transition="in" filter="wipe(left)">
                                      <p:cBhvr>
                                        <p:cTn id="17" dur="500"/>
                                        <p:tgtEl>
                                          <p:spTgt spid="44035">
                                            <p:txEl>
                                              <p:charRg st="59" end="10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charRg st="105" end="126"/>
                                            </p:txEl>
                                          </p:spTgt>
                                        </p:tgtEl>
                                        <p:attrNameLst>
                                          <p:attrName>style.visibility</p:attrName>
                                        </p:attrNameLst>
                                      </p:cBhvr>
                                      <p:to>
                                        <p:strVal val="visible"/>
                                      </p:to>
                                    </p:set>
                                    <p:animEffect transition="in" filter="wipe(left)">
                                      <p:cBhvr>
                                        <p:cTn id="22" dur="500"/>
                                        <p:tgtEl>
                                          <p:spTgt spid="44035">
                                            <p:txEl>
                                              <p:charRg st="105" end="12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charRg st="126" end="156"/>
                                            </p:txEl>
                                          </p:spTgt>
                                        </p:tgtEl>
                                        <p:attrNameLst>
                                          <p:attrName>style.visibility</p:attrName>
                                        </p:attrNameLst>
                                      </p:cBhvr>
                                      <p:to>
                                        <p:strVal val="visible"/>
                                      </p:to>
                                    </p:set>
                                    <p:animEffect transition="in" filter="wipe(left)">
                                      <p:cBhvr>
                                        <p:cTn id="27" dur="500"/>
                                        <p:tgtEl>
                                          <p:spTgt spid="44035">
                                            <p:txEl>
                                              <p:charRg st="126" end="15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5">
                                            <p:txEl>
                                              <p:charRg st="156" end="174"/>
                                            </p:txEl>
                                          </p:spTgt>
                                        </p:tgtEl>
                                        <p:attrNameLst>
                                          <p:attrName>style.visibility</p:attrName>
                                        </p:attrNameLst>
                                      </p:cBhvr>
                                      <p:to>
                                        <p:strVal val="visible"/>
                                      </p:to>
                                    </p:set>
                                    <p:animEffect transition="in" filter="wipe(left)">
                                      <p:cBhvr>
                                        <p:cTn id="32" dur="500"/>
                                        <p:tgtEl>
                                          <p:spTgt spid="44035">
                                            <p:txEl>
                                              <p:charRg st="156" end="1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a:spLocks noGrp="1"/>
          </p:cNvSpPr>
          <p:nvPr>
            <p:ph type="title"/>
          </p:nvPr>
        </p:nvSpPr>
        <p:spPr>
          <a:xfrm>
            <a:off x="2255838" y="908050"/>
            <a:ext cx="3933825" cy="720725"/>
          </a:xfrm>
          <a:ln/>
        </p:spPr>
        <p:txBody>
          <a:bodyPr vert="horz" wrap="square" lIns="91428" tIns="45715" rIns="91428" bIns="45715" anchor="b" anchorCtr="0"/>
          <a:p>
            <a:pPr algn="l" eaLnBrk="1" hangingPunct="1"/>
            <a:r>
              <a:rPr lang="zh-CN" altLang="en-US" sz="4000" b="1" dirty="0">
                <a:solidFill>
                  <a:srgbClr val="0000CC"/>
                </a:solidFill>
              </a:rPr>
              <a:t>练习</a:t>
            </a:r>
            <a:endParaRPr lang="zh-CN" altLang="en-US" sz="4000" b="1" dirty="0">
              <a:solidFill>
                <a:srgbClr val="0000CC"/>
              </a:solidFill>
            </a:endParaRPr>
          </a:p>
        </p:txBody>
      </p:sp>
      <p:sp>
        <p:nvSpPr>
          <p:cNvPr id="45059" name="Rectangle 3"/>
          <p:cNvSpPr>
            <a:spLocks noGrp="1"/>
          </p:cNvSpPr>
          <p:nvPr>
            <p:ph type="body" sz="half"/>
          </p:nvPr>
        </p:nvSpPr>
        <p:spPr>
          <a:xfrm>
            <a:off x="812800" y="2133600"/>
            <a:ext cx="11377613" cy="949325"/>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marL="533400" lvl="0" indent="-533400" algn="just" eaLnBrk="1" hangingPunct="1">
              <a:lnSpc>
                <a:spcPct val="90000"/>
              </a:lnSpc>
              <a:buNone/>
            </a:pPr>
            <a:r>
              <a:rPr lang="zh-CN" altLang="en-US" sz="2800" dirty="0"/>
              <a:t>例：两组分在</a:t>
            </a:r>
            <a:r>
              <a:rPr lang="en-US" altLang="zh-CN" sz="2800" dirty="0"/>
              <a:t>1 m</a:t>
            </a:r>
            <a:r>
              <a:rPr lang="zh-CN" altLang="en-US" sz="2800" dirty="0"/>
              <a:t>长柱子上的分离度为</a:t>
            </a:r>
            <a:r>
              <a:rPr lang="en-US" altLang="zh-CN" sz="2800" dirty="0"/>
              <a:t>0.75</a:t>
            </a:r>
            <a:r>
              <a:rPr lang="zh-CN" altLang="en-US" sz="2800" dirty="0"/>
              <a:t>，问使用</a:t>
            </a:r>
            <a:endParaRPr lang="zh-CN" altLang="en-US" sz="2800" dirty="0"/>
          </a:p>
          <a:p>
            <a:pPr marL="533400" lvl="0" indent="-533400" algn="just" eaLnBrk="1" hangingPunct="1">
              <a:lnSpc>
                <a:spcPct val="90000"/>
              </a:lnSpc>
              <a:buNone/>
            </a:pPr>
            <a:r>
              <a:rPr lang="zh-CN" altLang="en-US" sz="2800" dirty="0"/>
              <a:t>        多长柱子可以使它们完全分离？</a:t>
            </a:r>
            <a:endParaRPr lang="zh-CN" altLang="en-US" sz="2800" dirty="0"/>
          </a:p>
        </p:txBody>
      </p:sp>
      <p:sp>
        <p:nvSpPr>
          <p:cNvPr id="45060" name="Rectangle 4"/>
          <p:cNvSpPr>
            <a:spLocks noGrp="1"/>
          </p:cNvSpPr>
          <p:nvPr>
            <p:ph type="body" sz="half"/>
          </p:nvPr>
        </p:nvSpPr>
        <p:spPr>
          <a:xfrm>
            <a:off x="1103313" y="3141663"/>
            <a:ext cx="1443037" cy="568325"/>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buNone/>
            </a:pPr>
            <a:r>
              <a:rPr lang="zh-CN" altLang="en-US" sz="2800" dirty="0"/>
              <a:t>解：</a:t>
            </a:r>
            <a:endParaRPr lang="zh-CN" altLang="en-US" sz="2800" dirty="0"/>
          </a:p>
        </p:txBody>
      </p:sp>
      <p:graphicFrame>
        <p:nvGraphicFramePr>
          <p:cNvPr id="45061" name="Object 5"/>
          <p:cNvGraphicFramePr>
            <a:graphicFrameLocks noChangeAspect="1"/>
          </p:cNvGraphicFramePr>
          <p:nvPr/>
        </p:nvGraphicFramePr>
        <p:xfrm>
          <a:off x="2063750" y="3213100"/>
          <a:ext cx="3508375" cy="473075"/>
        </p:xfrm>
        <a:graphic>
          <a:graphicData uri="http://schemas.openxmlformats.org/presentationml/2006/ole">
            <mc:AlternateContent xmlns:mc="http://schemas.openxmlformats.org/markup-compatibility/2006">
              <mc:Choice xmlns:v="urn:schemas-microsoft-com:vml" Requires="v">
                <p:oleObj spid="_x0000_s3143" name="" r:id="rId1" imgW="1612900" imgH="279400" progId="Equation.3">
                  <p:embed/>
                </p:oleObj>
              </mc:Choice>
              <mc:Fallback>
                <p:oleObj name="" r:id="rId1" imgW="1612900" imgH="279400" progId="Equation.3">
                  <p:embed/>
                  <p:pic>
                    <p:nvPicPr>
                      <p:cNvPr id="0" name="图片 3142"/>
                      <p:cNvPicPr/>
                      <p:nvPr/>
                    </p:nvPicPr>
                    <p:blipFill>
                      <a:blip r:embed="rId2">
                        <a:clrChange>
                          <a:clrFrom>
                            <a:srgbClr val="000000"/>
                          </a:clrFrom>
                          <a:clrTo>
                            <a:srgbClr val="003366"/>
                          </a:clrTo>
                        </a:clrChange>
                      </a:blip>
                      <a:stretch>
                        <a:fillRect/>
                      </a:stretch>
                    </p:blipFill>
                    <p:spPr>
                      <a:xfrm>
                        <a:off x="2063750" y="3213100"/>
                        <a:ext cx="3508375" cy="473075"/>
                      </a:xfrm>
                      <a:prstGeom prst="rect">
                        <a:avLst/>
                      </a:prstGeom>
                      <a:noFill/>
                      <a:ln w="38100">
                        <a:noFill/>
                        <a:miter/>
                      </a:ln>
                    </p:spPr>
                  </p:pic>
                </p:oleObj>
              </mc:Fallback>
            </mc:AlternateContent>
          </a:graphicData>
        </a:graphic>
      </p:graphicFrame>
      <p:graphicFrame>
        <p:nvGraphicFramePr>
          <p:cNvPr id="45062" name="Object 6"/>
          <p:cNvGraphicFramePr>
            <a:graphicFrameLocks noChangeAspect="1"/>
          </p:cNvGraphicFramePr>
          <p:nvPr/>
        </p:nvGraphicFramePr>
        <p:xfrm>
          <a:off x="2487613" y="4149725"/>
          <a:ext cx="1414462" cy="1055688"/>
        </p:xfrm>
        <a:graphic>
          <a:graphicData uri="http://schemas.openxmlformats.org/presentationml/2006/ole">
            <mc:AlternateContent xmlns:mc="http://schemas.openxmlformats.org/markup-compatibility/2006">
              <mc:Choice xmlns:v="urn:schemas-microsoft-com:vml" Requires="v">
                <p:oleObj spid="_x0000_s3138" name="" r:id="rId3" imgW="850900" imgH="635000" progId="Equation.3">
                  <p:embed/>
                </p:oleObj>
              </mc:Choice>
              <mc:Fallback>
                <p:oleObj name="" r:id="rId3" imgW="850900" imgH="635000" progId="Equation.3">
                  <p:embed/>
                  <p:pic>
                    <p:nvPicPr>
                      <p:cNvPr id="0" name="图片 3137"/>
                      <p:cNvPicPr/>
                      <p:nvPr/>
                    </p:nvPicPr>
                    <p:blipFill>
                      <a:blip r:embed="rId4">
                        <a:clrChange>
                          <a:clrFrom>
                            <a:srgbClr val="000000"/>
                          </a:clrFrom>
                          <a:clrTo>
                            <a:srgbClr val="003366"/>
                          </a:clrTo>
                        </a:clrChange>
                      </a:blip>
                      <a:stretch>
                        <a:fillRect/>
                      </a:stretch>
                    </p:blipFill>
                    <p:spPr>
                      <a:xfrm>
                        <a:off x="2487613" y="4149725"/>
                        <a:ext cx="1414462" cy="1055688"/>
                      </a:xfrm>
                      <a:prstGeom prst="rect">
                        <a:avLst/>
                      </a:prstGeom>
                      <a:noFill/>
                      <a:ln w="38100">
                        <a:noFill/>
                        <a:miter/>
                      </a:ln>
                    </p:spPr>
                  </p:pic>
                </p:oleObj>
              </mc:Fallback>
            </mc:AlternateContent>
          </a:graphicData>
        </a:graphic>
      </p:graphicFrame>
      <p:graphicFrame>
        <p:nvGraphicFramePr>
          <p:cNvPr id="45063" name="Object 7"/>
          <p:cNvGraphicFramePr>
            <a:graphicFrameLocks noChangeAspect="1"/>
          </p:cNvGraphicFramePr>
          <p:nvPr/>
        </p:nvGraphicFramePr>
        <p:xfrm>
          <a:off x="4270375" y="4292600"/>
          <a:ext cx="2655888" cy="1006475"/>
        </p:xfrm>
        <a:graphic>
          <a:graphicData uri="http://schemas.openxmlformats.org/presentationml/2006/ole">
            <mc:AlternateContent xmlns:mc="http://schemas.openxmlformats.org/markup-compatibility/2006">
              <mc:Choice xmlns:v="urn:schemas-microsoft-com:vml" Requires="v">
                <p:oleObj spid="_x0000_s3134" name="" r:id="rId5" imgW="1193800" imgH="596900" progId="Equation.3">
                  <p:embed/>
                </p:oleObj>
              </mc:Choice>
              <mc:Fallback>
                <p:oleObj name="" r:id="rId5" imgW="1193800" imgH="596900" progId="Equation.3">
                  <p:embed/>
                  <p:pic>
                    <p:nvPicPr>
                      <p:cNvPr id="0" name="图片 3133"/>
                      <p:cNvPicPr/>
                      <p:nvPr/>
                    </p:nvPicPr>
                    <p:blipFill>
                      <a:blip r:embed="rId6">
                        <a:clrChange>
                          <a:clrFrom>
                            <a:srgbClr val="000000"/>
                          </a:clrFrom>
                          <a:clrTo>
                            <a:srgbClr val="003366"/>
                          </a:clrTo>
                        </a:clrChange>
                      </a:blip>
                      <a:stretch>
                        <a:fillRect/>
                      </a:stretch>
                    </p:blipFill>
                    <p:spPr>
                      <a:xfrm>
                        <a:off x="4270375" y="4292600"/>
                        <a:ext cx="2655888" cy="1006475"/>
                      </a:xfrm>
                      <a:prstGeom prst="rect">
                        <a:avLst/>
                      </a:prstGeom>
                      <a:noFill/>
                      <a:ln w="38100">
                        <a:noFill/>
                        <a:miter/>
                      </a:ln>
                    </p:spPr>
                  </p:pic>
                </p:oleObj>
              </mc:Fallback>
            </mc:AlternateContent>
          </a:graphicData>
        </a:graphic>
      </p:graphicFrame>
      <p:graphicFrame>
        <p:nvGraphicFramePr>
          <p:cNvPr id="45064" name="Object 8"/>
          <p:cNvGraphicFramePr>
            <a:graphicFrameLocks noChangeAspect="1"/>
          </p:cNvGraphicFramePr>
          <p:nvPr/>
        </p:nvGraphicFramePr>
        <p:xfrm>
          <a:off x="2638425" y="5805488"/>
          <a:ext cx="2011363" cy="446087"/>
        </p:xfrm>
        <a:graphic>
          <a:graphicData uri="http://schemas.openxmlformats.org/presentationml/2006/ole">
            <mc:AlternateContent xmlns:mc="http://schemas.openxmlformats.org/markup-compatibility/2006">
              <mc:Choice xmlns:v="urn:schemas-microsoft-com:vml" Requires="v">
                <p:oleObj spid="_x0000_s3136" name="" r:id="rId7" imgW="889000" imgH="254000" progId="Equation.3">
                  <p:embed/>
                </p:oleObj>
              </mc:Choice>
              <mc:Fallback>
                <p:oleObj name="" r:id="rId7" imgW="889000" imgH="254000" progId="Equation.3">
                  <p:embed/>
                  <p:pic>
                    <p:nvPicPr>
                      <p:cNvPr id="0" name="图片 3135"/>
                      <p:cNvPicPr/>
                      <p:nvPr/>
                    </p:nvPicPr>
                    <p:blipFill>
                      <a:blip r:embed="rId8">
                        <a:clrChange>
                          <a:clrFrom>
                            <a:srgbClr val="000000"/>
                          </a:clrFrom>
                          <a:clrTo>
                            <a:srgbClr val="003366"/>
                          </a:clrTo>
                        </a:clrChange>
                      </a:blip>
                      <a:stretch>
                        <a:fillRect/>
                      </a:stretch>
                    </p:blipFill>
                    <p:spPr>
                      <a:xfrm>
                        <a:off x="2638425" y="5805488"/>
                        <a:ext cx="2011363" cy="446087"/>
                      </a:xfrm>
                      <a:prstGeom prst="rect">
                        <a:avLst/>
                      </a:prstGeom>
                      <a:noFill/>
                      <a:ln w="38100">
                        <a:noFill/>
                        <a:miter/>
                      </a:ln>
                    </p:spPr>
                  </p:pic>
                </p:oleObj>
              </mc:Fallback>
            </mc:AlternateContent>
          </a:graphicData>
        </a:graphic>
      </p:graphicFrame>
    </p:spTree>
  </p:cSld>
  <p:clrMapOvr>
    <a:masterClrMapping/>
  </p:clrMapOvr>
  <p:transition spd="slow">
    <p:checker dir="vert"/>
    <p:sndAc>
      <p:stSnd>
        <p:snd r:embed="rId9"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059">
                                            <p:txEl>
                                              <p:charRg st="0" end="27"/>
                                            </p:txEl>
                                          </p:spTgt>
                                        </p:tgtEl>
                                        <p:attrNameLst>
                                          <p:attrName>style.visibility</p:attrName>
                                        </p:attrNameLst>
                                      </p:cBhvr>
                                      <p:to>
                                        <p:strVal val="visible"/>
                                      </p:to>
                                    </p:set>
                                    <p:animEffect transition="in" filter="strips(downRight)">
                                      <p:cBhvr>
                                        <p:cTn id="7" dur="500"/>
                                        <p:tgtEl>
                                          <p:spTgt spid="45059">
                                            <p:txEl>
                                              <p:charRg st="0" end="2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5059">
                                            <p:txEl>
                                              <p:charRg st="27" end="50"/>
                                            </p:txEl>
                                          </p:spTgt>
                                        </p:tgtEl>
                                        <p:attrNameLst>
                                          <p:attrName>style.visibility</p:attrName>
                                        </p:attrNameLst>
                                      </p:cBhvr>
                                      <p:to>
                                        <p:strVal val="visible"/>
                                      </p:to>
                                    </p:set>
                                    <p:animEffect transition="in" filter="strips(downRight)">
                                      <p:cBhvr>
                                        <p:cTn id="12" dur="500"/>
                                        <p:tgtEl>
                                          <p:spTgt spid="45059">
                                            <p:txEl>
                                              <p:charRg st="27" end="5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5060">
                                            <p:txEl>
                                              <p:charRg st="0" end="3"/>
                                            </p:txEl>
                                          </p:spTgt>
                                        </p:tgtEl>
                                        <p:attrNameLst>
                                          <p:attrName>style.visibility</p:attrName>
                                        </p:attrNameLst>
                                      </p:cBhvr>
                                      <p:to>
                                        <p:strVal val="visible"/>
                                      </p:to>
                                    </p:set>
                                    <p:anim calcmode="lin" valueType="num">
                                      <p:cBhvr additive="base">
                                        <p:cTn id="17" dur="500" fill="hold"/>
                                        <p:tgtEl>
                                          <p:spTgt spid="45060">
                                            <p:txEl>
                                              <p:charRg st="0"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60">
                                            <p:txEl>
                                              <p:charRg st="0"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45061"/>
                                        </p:tgtEl>
                                        <p:attrNameLst>
                                          <p:attrName>style.visibility</p:attrName>
                                        </p:attrNameLst>
                                      </p:cBhvr>
                                      <p:to>
                                        <p:strVal val="visible"/>
                                      </p:to>
                                    </p:set>
                                    <p:animEffect transition="in" filter="slide(fromLeft)">
                                      <p:cBhvr>
                                        <p:cTn id="23" dur="500"/>
                                        <p:tgtEl>
                                          <p:spTgt spid="4506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45062"/>
                                        </p:tgtEl>
                                        <p:attrNameLst>
                                          <p:attrName>style.visibility</p:attrName>
                                        </p:attrNameLst>
                                      </p:cBhvr>
                                      <p:to>
                                        <p:strVal val="visible"/>
                                      </p:to>
                                    </p:set>
                                    <p:animEffect transition="in" filter="strips(downRight)">
                                      <p:cBhvr>
                                        <p:cTn id="28" dur="500"/>
                                        <p:tgtEl>
                                          <p:spTgt spid="4506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45063"/>
                                        </p:tgtEl>
                                        <p:attrNameLst>
                                          <p:attrName>style.visibility</p:attrName>
                                        </p:attrNameLst>
                                      </p:cBhvr>
                                      <p:to>
                                        <p:strVal val="visible"/>
                                      </p:to>
                                    </p:set>
                                    <p:animEffect transition="in" filter="strips(downRight)">
                                      <p:cBhvr>
                                        <p:cTn id="33" dur="500"/>
                                        <p:tgtEl>
                                          <p:spTgt spid="4506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45064"/>
                                        </p:tgtEl>
                                        <p:attrNameLst>
                                          <p:attrName>style.visibility</p:attrName>
                                        </p:attrNameLst>
                                      </p:cBhvr>
                                      <p:to>
                                        <p:strVal val="visible"/>
                                      </p:to>
                                    </p:set>
                                    <p:animEffect transition="in" filter="strips(downRight)">
                                      <p:cBhvr>
                                        <p:cTn id="38"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noChangeArrowheads="1"/>
          </p:cNvSpPr>
          <p:nvPr>
            <p:ph type="title" idx="4294967295"/>
          </p:nvPr>
        </p:nvSpPr>
        <p:spPr>
          <a:xfrm>
            <a:off x="527050" y="1916113"/>
            <a:ext cx="10388600" cy="550863"/>
          </a:xfrm>
        </p:spPr>
        <p:txBody>
          <a:bodyPr vert="horz" wrap="square" lIns="91428" tIns="45715" rIns="91428" bIns="45715" numCol="1" anchor="b" anchorCtr="0" compatLnSpc="1"/>
          <a:lstStyle/>
          <a:p>
            <a:pPr marL="0" marR="0" lvl="0" indent="0" algn="l" defTabSz="914400" rtl="0" eaLnBrk="1" fontAlgn="base" latinLnBrk="0" hangingPunct="1">
              <a:lnSpc>
                <a:spcPct val="85000"/>
              </a:lnSpc>
              <a:spcBef>
                <a:spcPct val="0"/>
              </a:spcBef>
              <a:spcAft>
                <a:spcPct val="0"/>
              </a:spcAft>
              <a:buClrTx/>
              <a:buSzTx/>
              <a:buFontTx/>
              <a:buNone/>
              <a:defRPr/>
            </a:pPr>
            <a:r>
              <a:rPr kumimoji="1" lang="zh-CN" altLang="en-US" sz="2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（二）柱温的选择</a:t>
            </a:r>
            <a:endParaRPr kumimoji="1" lang="zh-CN" altLang="en-US" sz="2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46083" name="Rectangle 3"/>
          <p:cNvSpPr>
            <a:spLocks noGrp="1"/>
          </p:cNvSpPr>
          <p:nvPr>
            <p:ph type="body" sz="half"/>
          </p:nvPr>
        </p:nvSpPr>
        <p:spPr>
          <a:xfrm>
            <a:off x="912813" y="4294188"/>
            <a:ext cx="10942637" cy="2563812"/>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lnSpc>
                <a:spcPct val="120000"/>
              </a:lnSpc>
              <a:buClr>
                <a:srgbClr val="FFFF00"/>
              </a:buClr>
              <a:buNone/>
            </a:pPr>
            <a:r>
              <a:rPr lang="zh-CN" altLang="en-US" sz="2000" b="1" dirty="0"/>
              <a:t>选择原则：</a:t>
            </a:r>
            <a:endParaRPr lang="zh-CN" altLang="en-US" sz="2000" b="1" dirty="0"/>
          </a:p>
          <a:p>
            <a:pPr lvl="0" algn="just" eaLnBrk="1" hangingPunct="1">
              <a:lnSpc>
                <a:spcPct val="120000"/>
              </a:lnSpc>
              <a:buNone/>
            </a:pPr>
            <a:r>
              <a:rPr lang="zh-CN" altLang="en-US" sz="2000" b="1" dirty="0"/>
              <a:t>   </a:t>
            </a:r>
            <a:r>
              <a:rPr lang="en-US" altLang="zh-CN" sz="2000" b="1" dirty="0"/>
              <a:t>1</a:t>
            </a:r>
            <a:r>
              <a:rPr lang="zh-CN" altLang="en-US" sz="2000" b="1" dirty="0"/>
              <a:t>）在能保证</a:t>
            </a:r>
            <a:r>
              <a:rPr lang="en-US" altLang="zh-CN" sz="2000" b="1" dirty="0"/>
              <a:t>R</a:t>
            </a:r>
            <a:r>
              <a:rPr lang="zh-CN" altLang="en-US" sz="2000" b="1" dirty="0"/>
              <a:t>的前提下，尽量使用低柱温，但应保证适宜的</a:t>
            </a:r>
            <a:r>
              <a:rPr lang="en-US" altLang="zh-CN" sz="2000" b="1" dirty="0"/>
              <a:t>t</a:t>
            </a:r>
            <a:r>
              <a:rPr lang="en-US" altLang="zh-CN" sz="2000" b="1" baseline="-30000" dirty="0"/>
              <a:t>R</a:t>
            </a:r>
            <a:r>
              <a:rPr lang="zh-CN" altLang="en-US" sz="2000" b="1" dirty="0"/>
              <a:t>及峰不拖尾，减小检测本底。</a:t>
            </a:r>
            <a:endParaRPr lang="zh-CN" altLang="en-US" sz="2000" b="1" dirty="0"/>
          </a:p>
          <a:p>
            <a:pPr lvl="0" algn="just" eaLnBrk="1" hangingPunct="1">
              <a:lnSpc>
                <a:spcPct val="120000"/>
              </a:lnSpc>
              <a:buNone/>
            </a:pPr>
            <a:r>
              <a:rPr lang="zh-CN" altLang="en-US" sz="2000" b="1" dirty="0"/>
              <a:t>   </a:t>
            </a:r>
            <a:r>
              <a:rPr lang="en-US" altLang="zh-CN" sz="2000" b="1" dirty="0"/>
              <a:t>2</a:t>
            </a:r>
            <a:r>
              <a:rPr lang="zh-CN" altLang="en-US" sz="2000" b="1" dirty="0"/>
              <a:t>）根据样品沸点情况选择合适柱温</a:t>
            </a:r>
            <a:endParaRPr lang="zh-CN" altLang="en-US" sz="2000" b="1" dirty="0"/>
          </a:p>
          <a:p>
            <a:pPr lvl="0" algn="just" eaLnBrk="1" hangingPunct="1">
              <a:lnSpc>
                <a:spcPct val="120000"/>
              </a:lnSpc>
              <a:buNone/>
            </a:pPr>
            <a:r>
              <a:rPr lang="zh-CN" altLang="en-US" sz="2000" b="1" dirty="0"/>
              <a:t>         柱温应低于组分沸点</a:t>
            </a:r>
            <a:r>
              <a:rPr lang="en-US" altLang="zh-CN" sz="2000" b="1" dirty="0"/>
              <a:t>50~100</a:t>
            </a:r>
            <a:r>
              <a:rPr lang="en-US" altLang="zh-CN" sz="2000" b="1" baseline="30000" dirty="0"/>
              <a:t>0</a:t>
            </a:r>
            <a:r>
              <a:rPr lang="en-US" altLang="zh-CN" sz="2000" b="1" dirty="0"/>
              <a:t>C</a:t>
            </a:r>
            <a:endParaRPr lang="en-US" altLang="zh-CN" sz="2000" b="1" dirty="0"/>
          </a:p>
          <a:p>
            <a:pPr lvl="0" algn="just" eaLnBrk="1" hangingPunct="1">
              <a:lnSpc>
                <a:spcPct val="120000"/>
              </a:lnSpc>
              <a:buNone/>
            </a:pPr>
            <a:r>
              <a:rPr lang="en-US" altLang="zh-CN" sz="2000" b="1" dirty="0"/>
              <a:t>         </a:t>
            </a:r>
            <a:r>
              <a:rPr lang="zh-CN" altLang="en-US" sz="2000" b="1" dirty="0"/>
              <a:t>宽沸程样品应采用程序升温</a:t>
            </a:r>
            <a:endParaRPr lang="zh-CN" altLang="en-US" sz="2000" b="1" dirty="0"/>
          </a:p>
        </p:txBody>
      </p:sp>
      <p:graphicFrame>
        <p:nvGraphicFramePr>
          <p:cNvPr id="46084" name="Object 5"/>
          <p:cNvGraphicFramePr>
            <a:graphicFrameLocks noChangeAspect="1"/>
          </p:cNvGraphicFramePr>
          <p:nvPr/>
        </p:nvGraphicFramePr>
        <p:xfrm>
          <a:off x="719138" y="3141663"/>
          <a:ext cx="3840162" cy="696912"/>
        </p:xfrm>
        <a:graphic>
          <a:graphicData uri="http://schemas.openxmlformats.org/presentationml/2006/ole">
            <mc:AlternateContent xmlns:mc="http://schemas.openxmlformats.org/markup-compatibility/2006">
              <mc:Choice xmlns:v="urn:schemas-microsoft-com:vml" Requires="v">
                <p:oleObj spid="_x0000_s3135" name="" r:id="rId1" imgW="2641600" imgH="635000" progId="Equation.3">
                  <p:embed/>
                </p:oleObj>
              </mc:Choice>
              <mc:Fallback>
                <p:oleObj name="" r:id="rId1" imgW="2641600" imgH="635000" progId="Equation.3">
                  <p:embed/>
                  <p:pic>
                    <p:nvPicPr>
                      <p:cNvPr id="0" name="图片 3134"/>
                      <p:cNvPicPr/>
                      <p:nvPr/>
                    </p:nvPicPr>
                    <p:blipFill>
                      <a:blip r:embed="rId2">
                        <a:clrChange>
                          <a:clrFrom>
                            <a:srgbClr val="000000"/>
                          </a:clrFrom>
                          <a:clrTo>
                            <a:srgbClr val="003366"/>
                          </a:clrTo>
                        </a:clrChange>
                      </a:blip>
                      <a:stretch>
                        <a:fillRect/>
                      </a:stretch>
                    </p:blipFill>
                    <p:spPr>
                      <a:xfrm>
                        <a:off x="719138" y="3141663"/>
                        <a:ext cx="3840162" cy="696912"/>
                      </a:xfrm>
                      <a:prstGeom prst="rect">
                        <a:avLst/>
                      </a:prstGeom>
                      <a:noFill/>
                      <a:ln w="38100">
                        <a:noFill/>
                        <a:miter/>
                      </a:ln>
                    </p:spPr>
                  </p:pic>
                </p:oleObj>
              </mc:Fallback>
            </mc:AlternateContent>
          </a:graphicData>
        </a:graphic>
      </p:graphicFrame>
      <p:graphicFrame>
        <p:nvGraphicFramePr>
          <p:cNvPr id="46085" name="Object 6"/>
          <p:cNvGraphicFramePr>
            <a:graphicFrameLocks noChangeAspect="1"/>
          </p:cNvGraphicFramePr>
          <p:nvPr/>
        </p:nvGraphicFramePr>
        <p:xfrm>
          <a:off x="5711825" y="2565400"/>
          <a:ext cx="4727575" cy="1928813"/>
        </p:xfrm>
        <a:graphic>
          <a:graphicData uri="http://schemas.openxmlformats.org/presentationml/2006/ole">
            <mc:AlternateContent xmlns:mc="http://schemas.openxmlformats.org/markup-compatibility/2006">
              <mc:Choice xmlns:v="urn:schemas-microsoft-com:vml" Requires="v">
                <p:oleObj spid="_x0000_s3137" name="" r:id="rId3" imgW="2895600" imgH="1562100" progId="Equation.3">
                  <p:embed/>
                </p:oleObj>
              </mc:Choice>
              <mc:Fallback>
                <p:oleObj name="" r:id="rId3" imgW="2895600" imgH="1562100" progId="Equation.3">
                  <p:embed/>
                  <p:pic>
                    <p:nvPicPr>
                      <p:cNvPr id="0" name="图片 3136"/>
                      <p:cNvPicPr/>
                      <p:nvPr/>
                    </p:nvPicPr>
                    <p:blipFill>
                      <a:blip r:embed="rId4">
                        <a:clrChange>
                          <a:clrFrom>
                            <a:srgbClr val="000000"/>
                          </a:clrFrom>
                          <a:clrTo>
                            <a:srgbClr val="003366"/>
                          </a:clrTo>
                        </a:clrChange>
                      </a:blip>
                      <a:stretch>
                        <a:fillRect/>
                      </a:stretch>
                    </p:blipFill>
                    <p:spPr>
                      <a:xfrm>
                        <a:off x="5711825" y="2565400"/>
                        <a:ext cx="4727575" cy="1928813"/>
                      </a:xfrm>
                      <a:prstGeom prst="rect">
                        <a:avLst/>
                      </a:prstGeom>
                      <a:noFill/>
                      <a:ln w="38100">
                        <a:noFill/>
                        <a:miter/>
                      </a:ln>
                    </p:spPr>
                  </p:pic>
                </p:oleObj>
              </mc:Fallback>
            </mc:AlternateContent>
          </a:graphicData>
        </a:graphic>
      </p:graphicFrame>
      <p:graphicFrame>
        <p:nvGraphicFramePr>
          <p:cNvPr id="46086" name="Object 8"/>
          <p:cNvGraphicFramePr>
            <a:graphicFrameLocks noGrp="1" noChangeAspect="1"/>
          </p:cNvGraphicFramePr>
          <p:nvPr>
            <p:ph sz="half" idx="4294967295"/>
          </p:nvPr>
        </p:nvGraphicFramePr>
        <p:xfrm>
          <a:off x="4133850" y="3205163"/>
          <a:ext cx="687388" cy="382587"/>
        </p:xfrm>
        <a:graphic>
          <a:graphicData uri="http://schemas.openxmlformats.org/presentationml/2006/ole">
            <mc:AlternateContent xmlns:mc="http://schemas.openxmlformats.org/markup-compatibility/2006">
              <mc:Choice xmlns:v="urn:schemas-microsoft-com:vml" Requires="v">
                <p:oleObj spid="_x0000_s3142" name="" r:id="rId5" imgW="190500" imgH="152400" progId="Equation.3">
                  <p:embed/>
                </p:oleObj>
              </mc:Choice>
              <mc:Fallback>
                <p:oleObj name="" r:id="rId5" imgW="190500" imgH="152400" progId="Equation.3">
                  <p:embed/>
                  <p:pic>
                    <p:nvPicPr>
                      <p:cNvPr id="0" name="图片 3141"/>
                      <p:cNvPicPr/>
                      <p:nvPr/>
                    </p:nvPicPr>
                    <p:blipFill>
                      <a:blip r:embed="rId6"/>
                      <a:stretch>
                        <a:fillRect/>
                      </a:stretch>
                    </p:blipFill>
                    <p:spPr>
                      <a:xfrm>
                        <a:off x="4133850" y="3205163"/>
                        <a:ext cx="687388" cy="382587"/>
                      </a:xfrm>
                      <a:prstGeom prst="rect">
                        <a:avLst/>
                      </a:prstGeom>
                      <a:noFill/>
                      <a:ln w="38100">
                        <a:miter/>
                      </a:ln>
                    </p:spPr>
                  </p:pic>
                </p:oleObj>
              </mc:Fallback>
            </mc:AlternateContent>
          </a:graphicData>
        </a:graphic>
      </p:graphicFrame>
      <p:sp>
        <p:nvSpPr>
          <p:cNvPr id="48134" name="Rectangle 10"/>
          <p:cNvSpPr/>
          <p:nvPr/>
        </p:nvSpPr>
        <p:spPr>
          <a:xfrm>
            <a:off x="1582738" y="1125538"/>
            <a:ext cx="9793287" cy="6238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lnSpc>
                <a:spcPct val="120000"/>
              </a:lnSpc>
              <a:buClrTx/>
              <a:buFontTx/>
            </a:pPr>
            <a:r>
              <a:rPr lang="zh-CN" altLang="en-US" sz="3200" b="1" dirty="0">
                <a:solidFill>
                  <a:srgbClr val="FFFF00"/>
                </a:solidFill>
                <a:latin typeface="Times New Roman" panose="02020603050405020304" pitchFamily="18" charset="0"/>
                <a:ea typeface="宋体" panose="02010600030101010101" pitchFamily="2" charset="-122"/>
              </a:rPr>
              <a:t>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slow">
    <p:checker dir="vert"/>
    <p:sndAc>
      <p:stSnd>
        <p:snd r:embed="rId7"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1000" fill="hold"/>
                                        <p:tgtEl>
                                          <p:spTgt spid="46084"/>
                                        </p:tgtEl>
                                        <p:attrNameLst>
                                          <p:attrName>ppt_w</p:attrName>
                                        </p:attrNameLst>
                                      </p:cBhvr>
                                      <p:tavLst>
                                        <p:tav tm="0">
                                          <p:val>
                                            <p:strVal val="#ppt_w*0.70"/>
                                          </p:val>
                                        </p:tav>
                                        <p:tav tm="100000">
                                          <p:val>
                                            <p:strVal val="#ppt_w"/>
                                          </p:val>
                                        </p:tav>
                                      </p:tavLst>
                                    </p:anim>
                                    <p:anim calcmode="lin" valueType="num">
                                      <p:cBhvr>
                                        <p:cTn id="8" dur="1000" fill="hold"/>
                                        <p:tgtEl>
                                          <p:spTgt spid="46084"/>
                                        </p:tgtEl>
                                        <p:attrNameLst>
                                          <p:attrName>ppt_h</p:attrName>
                                        </p:attrNameLst>
                                      </p:cBhvr>
                                      <p:tavLst>
                                        <p:tav tm="0">
                                          <p:val>
                                            <p:strVal val="#ppt_h"/>
                                          </p:val>
                                        </p:tav>
                                        <p:tav tm="100000">
                                          <p:val>
                                            <p:strVal val="#ppt_h"/>
                                          </p:val>
                                        </p:tav>
                                      </p:tavLst>
                                    </p:anim>
                                    <p:animEffect transition="in" filter="fade">
                                      <p:cBhvr>
                                        <p:cTn id="9" dur="1000"/>
                                        <p:tgtEl>
                                          <p:spTgt spid="46084"/>
                                        </p:tgtEl>
                                      </p:cBhvr>
                                    </p:animEffect>
                                  </p:childTnLst>
                                </p:cTn>
                              </p:par>
                              <p:par>
                                <p:cTn id="10" presetID="55" presetClass="entr" presetSubtype="0" fill="hold" nodeType="withEffect">
                                  <p:stCondLst>
                                    <p:cond delay="0"/>
                                  </p:stCondLst>
                                  <p:childTnLst>
                                    <p:set>
                                      <p:cBhvr>
                                        <p:cTn id="11" dur="1" fill="hold">
                                          <p:stCondLst>
                                            <p:cond delay="0"/>
                                          </p:stCondLst>
                                        </p:cTn>
                                        <p:tgtEl>
                                          <p:spTgt spid="46086"/>
                                        </p:tgtEl>
                                        <p:attrNameLst>
                                          <p:attrName>style.visibility</p:attrName>
                                        </p:attrNameLst>
                                      </p:cBhvr>
                                      <p:to>
                                        <p:strVal val="visible"/>
                                      </p:to>
                                    </p:set>
                                    <p:anim calcmode="lin" valueType="num">
                                      <p:cBhvr>
                                        <p:cTn id="12" dur="1000" fill="hold"/>
                                        <p:tgtEl>
                                          <p:spTgt spid="46086"/>
                                        </p:tgtEl>
                                        <p:attrNameLst>
                                          <p:attrName>ppt_w</p:attrName>
                                        </p:attrNameLst>
                                      </p:cBhvr>
                                      <p:tavLst>
                                        <p:tav tm="0">
                                          <p:val>
                                            <p:strVal val="#ppt_w*0.70"/>
                                          </p:val>
                                        </p:tav>
                                        <p:tav tm="100000">
                                          <p:val>
                                            <p:strVal val="#ppt_w"/>
                                          </p:val>
                                        </p:tav>
                                      </p:tavLst>
                                    </p:anim>
                                    <p:anim calcmode="lin" valueType="num">
                                      <p:cBhvr>
                                        <p:cTn id="13" dur="1000" fill="hold"/>
                                        <p:tgtEl>
                                          <p:spTgt spid="46086"/>
                                        </p:tgtEl>
                                        <p:attrNameLst>
                                          <p:attrName>ppt_h</p:attrName>
                                        </p:attrNameLst>
                                      </p:cBhvr>
                                      <p:tavLst>
                                        <p:tav tm="0">
                                          <p:val>
                                            <p:strVal val="#ppt_h"/>
                                          </p:val>
                                        </p:tav>
                                        <p:tav tm="100000">
                                          <p:val>
                                            <p:strVal val="#ppt_h"/>
                                          </p:val>
                                        </p:tav>
                                      </p:tavLst>
                                    </p:anim>
                                    <p:animEffect transition="in" filter="fade">
                                      <p:cBhvr>
                                        <p:cTn id="14" dur="1000"/>
                                        <p:tgtEl>
                                          <p:spTgt spid="46086"/>
                                        </p:tgtEl>
                                      </p:cBhvr>
                                    </p:animEffect>
                                  </p:childTnLst>
                                </p:cTn>
                              </p:par>
                              <p:par>
                                <p:cTn id="15" presetID="55" presetClass="entr" presetSubtype="0" fill="hold" nodeType="with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p:cTn id="17" dur="1000" fill="hold"/>
                                        <p:tgtEl>
                                          <p:spTgt spid="46085"/>
                                        </p:tgtEl>
                                        <p:attrNameLst>
                                          <p:attrName>ppt_w</p:attrName>
                                        </p:attrNameLst>
                                      </p:cBhvr>
                                      <p:tavLst>
                                        <p:tav tm="0">
                                          <p:val>
                                            <p:strVal val="#ppt_w*0.70"/>
                                          </p:val>
                                        </p:tav>
                                        <p:tav tm="100000">
                                          <p:val>
                                            <p:strVal val="#ppt_w"/>
                                          </p:val>
                                        </p:tav>
                                      </p:tavLst>
                                    </p:anim>
                                    <p:anim calcmode="lin" valueType="num">
                                      <p:cBhvr>
                                        <p:cTn id="18" dur="1000" fill="hold"/>
                                        <p:tgtEl>
                                          <p:spTgt spid="46085"/>
                                        </p:tgtEl>
                                        <p:attrNameLst>
                                          <p:attrName>ppt_h</p:attrName>
                                        </p:attrNameLst>
                                      </p:cBhvr>
                                      <p:tavLst>
                                        <p:tav tm="0">
                                          <p:val>
                                            <p:strVal val="#ppt_h"/>
                                          </p:val>
                                        </p:tav>
                                        <p:tav tm="100000">
                                          <p:val>
                                            <p:strVal val="#ppt_h"/>
                                          </p:val>
                                        </p:tav>
                                      </p:tavLst>
                                    </p:anim>
                                    <p:animEffect transition="in" filter="fade">
                                      <p:cBhvr>
                                        <p:cTn id="19" dur="1000"/>
                                        <p:tgtEl>
                                          <p:spTgt spid="46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6083">
                                            <p:txEl>
                                              <p:charRg st="0" end="6"/>
                                            </p:txEl>
                                          </p:spTgt>
                                        </p:tgtEl>
                                        <p:attrNameLst>
                                          <p:attrName>style.visibility</p:attrName>
                                        </p:attrNameLst>
                                      </p:cBhvr>
                                      <p:to>
                                        <p:strVal val="visible"/>
                                      </p:to>
                                    </p:set>
                                    <p:animEffect transition="in" filter="wipe(up)">
                                      <p:cBhvr>
                                        <p:cTn id="24" dur="500"/>
                                        <p:tgtEl>
                                          <p:spTgt spid="46083">
                                            <p:txEl>
                                              <p:charRg st="0" end="6"/>
                                            </p:txEl>
                                          </p:spTgt>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46083">
                                            <p:txEl>
                                              <p:charRg st="6" end="52"/>
                                            </p:txEl>
                                          </p:spTgt>
                                        </p:tgtEl>
                                        <p:attrNameLst>
                                          <p:attrName>style.visibility</p:attrName>
                                        </p:attrNameLst>
                                      </p:cBhvr>
                                      <p:to>
                                        <p:strVal val="visible"/>
                                      </p:to>
                                    </p:set>
                                    <p:animEffect transition="in" filter="wipe(up)">
                                      <p:cBhvr>
                                        <p:cTn id="28" dur="500"/>
                                        <p:tgtEl>
                                          <p:spTgt spid="46083">
                                            <p:txEl>
                                              <p:charRg st="6" end="52"/>
                                            </p:txEl>
                                          </p:spTgt>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46083">
                                            <p:txEl>
                                              <p:charRg st="52" end="72"/>
                                            </p:txEl>
                                          </p:spTgt>
                                        </p:tgtEl>
                                        <p:attrNameLst>
                                          <p:attrName>style.visibility</p:attrName>
                                        </p:attrNameLst>
                                      </p:cBhvr>
                                      <p:to>
                                        <p:strVal val="visible"/>
                                      </p:to>
                                    </p:set>
                                    <p:animEffect transition="in" filter="wipe(up)">
                                      <p:cBhvr>
                                        <p:cTn id="32" dur="500"/>
                                        <p:tgtEl>
                                          <p:spTgt spid="46083">
                                            <p:txEl>
                                              <p:charRg st="52" end="72"/>
                                            </p:txEl>
                                          </p:spTgt>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46083">
                                            <p:txEl>
                                              <p:charRg st="72" end="99"/>
                                            </p:txEl>
                                          </p:spTgt>
                                        </p:tgtEl>
                                        <p:attrNameLst>
                                          <p:attrName>style.visibility</p:attrName>
                                        </p:attrNameLst>
                                      </p:cBhvr>
                                      <p:to>
                                        <p:strVal val="visible"/>
                                      </p:to>
                                    </p:set>
                                    <p:animEffect transition="in" filter="wipe(up)">
                                      <p:cBhvr>
                                        <p:cTn id="36" dur="500"/>
                                        <p:tgtEl>
                                          <p:spTgt spid="46083">
                                            <p:txEl>
                                              <p:charRg st="72" end="99"/>
                                            </p:txEl>
                                          </p:spTgt>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46083">
                                            <p:txEl>
                                              <p:charRg st="99" end="121"/>
                                            </p:txEl>
                                          </p:spTgt>
                                        </p:tgtEl>
                                        <p:attrNameLst>
                                          <p:attrName>style.visibility</p:attrName>
                                        </p:attrNameLst>
                                      </p:cBhvr>
                                      <p:to>
                                        <p:strVal val="visible"/>
                                      </p:to>
                                    </p:set>
                                    <p:animEffect transition="in" filter="wipe(up)">
                                      <p:cBhvr>
                                        <p:cTn id="40" dur="500"/>
                                        <p:tgtEl>
                                          <p:spTgt spid="46083">
                                            <p:txEl>
                                              <p:charRg st="99" end="1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3"/>
          <p:cNvSpPr>
            <a:spLocks noGrp="1"/>
          </p:cNvSpPr>
          <p:nvPr>
            <p:ph type="body" sz="half"/>
          </p:nvPr>
        </p:nvSpPr>
        <p:spPr>
          <a:xfrm>
            <a:off x="6670675" y="4437063"/>
            <a:ext cx="5184775" cy="2160587"/>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a:buClr>
                <a:srgbClr val="FF0000"/>
              </a:buClr>
              <a:buNone/>
            </a:pPr>
            <a:r>
              <a:rPr lang="zh-CN" altLang="en-US" sz="2800" b="1" dirty="0">
                <a:solidFill>
                  <a:srgbClr val="660066"/>
                </a:solidFill>
              </a:rPr>
              <a:t>   </a:t>
            </a:r>
            <a:r>
              <a:rPr lang="zh-CN" altLang="en-US" sz="2800" b="1" dirty="0">
                <a:solidFill>
                  <a:srgbClr val="FF0000"/>
                </a:solidFill>
                <a:latin typeface="Arial" panose="020B0604020202020204" pitchFamily="34" charset="0"/>
              </a:rPr>
              <a:t>程序升温特点：</a:t>
            </a:r>
            <a:endParaRPr lang="zh-CN" altLang="en-US" sz="2800" b="1" dirty="0">
              <a:solidFill>
                <a:srgbClr val="FF0000"/>
              </a:solidFill>
              <a:latin typeface="Arial" panose="020B0604020202020204" pitchFamily="34" charset="0"/>
            </a:endParaRPr>
          </a:p>
          <a:p>
            <a:pPr lvl="0" algn="just">
              <a:lnSpc>
                <a:spcPct val="150000"/>
              </a:lnSpc>
              <a:buFontTx/>
              <a:buNone/>
            </a:pPr>
            <a:r>
              <a:rPr lang="zh-CN" altLang="en-US" sz="2800" dirty="0">
                <a:solidFill>
                  <a:srgbClr val="660066"/>
                </a:solidFill>
              </a:rPr>
              <a:t>    </a:t>
            </a:r>
            <a:r>
              <a:rPr lang="zh-CN" altLang="en-US" sz="2400" b="1" dirty="0">
                <a:solidFill>
                  <a:srgbClr val="3333FF"/>
                </a:solidFill>
                <a:latin typeface="Arial" panose="020B0604020202020204" pitchFamily="34" charset="0"/>
              </a:rPr>
              <a:t>改善分离效果，缩短分析周期，改善峰形， 提高检测灵敏度</a:t>
            </a:r>
            <a:endParaRPr lang="zh-CN" altLang="en-US" sz="2400" b="1" dirty="0">
              <a:solidFill>
                <a:srgbClr val="3333FF"/>
              </a:solidFill>
              <a:latin typeface="Arial" panose="020B0604020202020204" pitchFamily="34" charset="0"/>
            </a:endParaRPr>
          </a:p>
        </p:txBody>
      </p:sp>
      <p:graphicFrame>
        <p:nvGraphicFramePr>
          <p:cNvPr id="49154" name="Object 2"/>
          <p:cNvGraphicFramePr>
            <a:graphicFrameLocks noChangeAspect="1"/>
          </p:cNvGraphicFramePr>
          <p:nvPr/>
        </p:nvGraphicFramePr>
        <p:xfrm>
          <a:off x="719138" y="2038350"/>
          <a:ext cx="6238875" cy="4819650"/>
        </p:xfrm>
        <a:graphic>
          <a:graphicData uri="http://schemas.openxmlformats.org/presentationml/2006/ole">
            <mc:AlternateContent xmlns:mc="http://schemas.openxmlformats.org/markup-compatibility/2006">
              <mc:Choice xmlns:v="urn:schemas-microsoft-com:vml" Requires="v">
                <p:oleObj spid="_x0000_s3139" name="" r:id="rId1" imgW="3389630" imgH="3194050" progId="Photoshop.Image.5">
                  <p:embed/>
                </p:oleObj>
              </mc:Choice>
              <mc:Fallback>
                <p:oleObj name="" r:id="rId1" imgW="3389630" imgH="3194050" progId="Photoshop.Image.5">
                  <p:embed/>
                  <p:pic>
                    <p:nvPicPr>
                      <p:cNvPr id="0" name="图片 3138"/>
                      <p:cNvPicPr/>
                      <p:nvPr/>
                    </p:nvPicPr>
                    <p:blipFill>
                      <a:blip r:embed="rId2">
                        <a:clrChange>
                          <a:clrFrom>
                            <a:srgbClr val="FFFFFF"/>
                          </a:clrFrom>
                          <a:clrTo>
                            <a:srgbClr val="FFFFFF">
                              <a:alpha val="0"/>
                            </a:srgbClr>
                          </a:clrTo>
                        </a:clrChange>
                      </a:blip>
                      <a:stretch>
                        <a:fillRect/>
                      </a:stretch>
                    </p:blipFill>
                    <p:spPr>
                      <a:xfrm>
                        <a:off x="719138" y="2038350"/>
                        <a:ext cx="6238875" cy="4819650"/>
                      </a:xfrm>
                      <a:prstGeom prst="rect">
                        <a:avLst/>
                      </a:prstGeom>
                      <a:noFill/>
                      <a:ln w="38100">
                        <a:noFill/>
                        <a:miter/>
                      </a:ln>
                    </p:spPr>
                  </p:pic>
                </p:oleObj>
              </mc:Fallback>
            </mc:AlternateContent>
          </a:graphicData>
        </a:graphic>
      </p:graphicFrame>
      <p:sp>
        <p:nvSpPr>
          <p:cNvPr id="49155" name="矩形 4"/>
          <p:cNvSpPr/>
          <p:nvPr/>
        </p:nvSpPr>
        <p:spPr>
          <a:xfrm>
            <a:off x="1776413" y="765175"/>
            <a:ext cx="4221162" cy="641350"/>
          </a:xfrm>
          <a:prstGeom prst="rect">
            <a:avLst/>
          </a:prstGeom>
          <a:noFill/>
          <a:ln w="9525">
            <a:noFill/>
          </a:ln>
        </p:spPr>
        <p:txBody>
          <a:bodyPr lIns="91428" tIns="45715" rIns="91428" bIns="45715" anchor="t" anchorCtr="0">
            <a:spAutoFit/>
          </a:bodyPr>
          <a:p>
            <a:pPr algn="ctr">
              <a:buClrTx/>
              <a:buFont typeface="Arial" panose="020B0604020202020204" pitchFamily="34" charset="0"/>
            </a:pPr>
            <a:r>
              <a:rPr lang="zh-CN" altLang="en-US" sz="3600" b="1" dirty="0">
                <a:solidFill>
                  <a:srgbClr val="660066"/>
                </a:solidFill>
                <a:latin typeface="Arial" panose="020B0604020202020204" pitchFamily="34" charset="0"/>
                <a:ea typeface="宋体" panose="02010600030101010101" pitchFamily="2" charset="-122"/>
              </a:rPr>
              <a:t>程序升温</a:t>
            </a:r>
            <a:endParaRPr lang="zh-CN" altLang="en-US" sz="3600" b="1" dirty="0">
              <a:latin typeface="Arial" panose="020B0604020202020204" pitchFamily="34" charset="0"/>
              <a:ea typeface="宋体" panose="02010600030101010101" pitchFamily="2" charset="-122"/>
            </a:endParaRPr>
          </a:p>
        </p:txBody>
      </p:sp>
      <p:sp>
        <p:nvSpPr>
          <p:cNvPr id="49156" name="矩形 5"/>
          <p:cNvSpPr/>
          <p:nvPr/>
        </p:nvSpPr>
        <p:spPr>
          <a:xfrm>
            <a:off x="7007225" y="2205038"/>
            <a:ext cx="5183188" cy="2011362"/>
          </a:xfrm>
          <a:prstGeom prst="rect">
            <a:avLst/>
          </a:prstGeom>
          <a:noFill/>
          <a:ln w="9525">
            <a:noFill/>
          </a:ln>
        </p:spPr>
        <p:txBody>
          <a:bodyPr lIns="91428" tIns="45715" rIns="91428" bIns="45715" anchor="t" anchorCtr="0">
            <a:spAutoFit/>
          </a:bodyPr>
          <a:p>
            <a:pPr>
              <a:lnSpc>
                <a:spcPct val="150000"/>
              </a:lnSpc>
              <a:buClrTx/>
              <a:buFont typeface="Arial" panose="020B0604020202020204" pitchFamily="34" charset="0"/>
            </a:pPr>
            <a:r>
              <a:rPr lang="zh-CN" altLang="zh-CN" b="1" dirty="0">
                <a:solidFill>
                  <a:srgbClr val="FF0000"/>
                </a:solidFill>
                <a:latin typeface="Arial" panose="020B0604020202020204" pitchFamily="34" charset="0"/>
                <a:ea typeface="宋体" panose="02010600030101010101" pitchFamily="2" charset="-122"/>
              </a:rPr>
              <a:t>程序升温</a:t>
            </a:r>
            <a:r>
              <a:rPr lang="zh-CN" altLang="en-US" b="1" dirty="0">
                <a:solidFill>
                  <a:srgbClr val="FF0000"/>
                </a:solidFill>
                <a:latin typeface="Arial" panose="020B0604020202020204" pitchFamily="34" charset="0"/>
                <a:ea typeface="宋体" panose="02010600030101010101" pitchFamily="2" charset="-122"/>
              </a:rPr>
              <a:t>：</a:t>
            </a:r>
            <a:r>
              <a:rPr lang="zh-CN" altLang="zh-CN" sz="2000" b="1" dirty="0">
                <a:solidFill>
                  <a:srgbClr val="3333FF"/>
                </a:solidFill>
                <a:latin typeface="Arial" panose="020B0604020202020204" pitchFamily="34" charset="0"/>
                <a:ea typeface="宋体" panose="02010600030101010101" pitchFamily="2" charset="-122"/>
              </a:rPr>
              <a:t>在一个分析周期内，按一定程序不断改变柱温，以使混合物中所有组分均能在最佳温度下获得良好的分离。</a:t>
            </a:r>
            <a:endParaRPr lang="zh-CN" altLang="en-US" sz="2000" b="1" dirty="0">
              <a:solidFill>
                <a:srgbClr val="3333FF"/>
              </a:solidFill>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6">
                                            <p:txEl>
                                              <p:charRg st="0" end="11"/>
                                            </p:txEl>
                                          </p:spTgt>
                                        </p:tgtEl>
                                        <p:attrNameLst>
                                          <p:attrName>style.visibility</p:attrName>
                                        </p:attrNameLst>
                                      </p:cBhvr>
                                      <p:to>
                                        <p:strVal val="visible"/>
                                      </p:to>
                                    </p:set>
                                    <p:animEffect transition="in" filter="checkerboard(across)">
                                      <p:cBhvr>
                                        <p:cTn id="7" dur="500"/>
                                        <p:tgtEl>
                                          <p:spTgt spid="47106">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6">
                                            <p:txEl>
                                              <p:charRg st="11" end="43"/>
                                            </p:txEl>
                                          </p:spTgt>
                                        </p:tgtEl>
                                        <p:attrNameLst>
                                          <p:attrName>style.visibility</p:attrName>
                                        </p:attrNameLst>
                                      </p:cBhvr>
                                      <p:to>
                                        <p:strVal val="visible"/>
                                      </p:to>
                                    </p:set>
                                    <p:animEffect transition="in" filter="checkerboard(across)">
                                      <p:cBhvr>
                                        <p:cTn id="12" dur="500"/>
                                        <p:tgtEl>
                                          <p:spTgt spid="47106">
                                            <p:txEl>
                                              <p:charRg st="11"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130" name="Object 3"/>
          <p:cNvGraphicFramePr>
            <a:graphicFrameLocks noChangeAspect="1"/>
          </p:cNvGraphicFramePr>
          <p:nvPr/>
        </p:nvGraphicFramePr>
        <p:xfrm>
          <a:off x="-241300" y="3162300"/>
          <a:ext cx="5375275" cy="3695700"/>
        </p:xfrm>
        <a:graphic>
          <a:graphicData uri="http://schemas.openxmlformats.org/presentationml/2006/ole">
            <mc:AlternateContent xmlns:mc="http://schemas.openxmlformats.org/markup-compatibility/2006">
              <mc:Choice xmlns:v="urn:schemas-microsoft-com:vml" Requires="v">
                <p:oleObj spid="_x0000_s3140" name="" r:id="rId1" imgW="2035810" imgH="1798320" progId="Photoshop.Image.5">
                  <p:embed/>
                </p:oleObj>
              </mc:Choice>
              <mc:Fallback>
                <p:oleObj name="" r:id="rId1" imgW="2035810" imgH="1798320" progId="Photoshop.Image.5">
                  <p:embed/>
                  <p:pic>
                    <p:nvPicPr>
                      <p:cNvPr id="0" name="图片 3139"/>
                      <p:cNvPicPr/>
                      <p:nvPr/>
                    </p:nvPicPr>
                    <p:blipFill>
                      <a:blip r:embed="rId2">
                        <a:clrChange>
                          <a:clrFrom>
                            <a:srgbClr val="FFFFFF"/>
                          </a:clrFrom>
                          <a:clrTo>
                            <a:srgbClr val="FFFFFF">
                              <a:alpha val="0"/>
                            </a:srgbClr>
                          </a:clrTo>
                        </a:clrChange>
                      </a:blip>
                      <a:stretch>
                        <a:fillRect/>
                      </a:stretch>
                    </p:blipFill>
                    <p:spPr>
                      <a:xfrm>
                        <a:off x="-241300" y="3162300"/>
                        <a:ext cx="5375275" cy="3695700"/>
                      </a:xfrm>
                      <a:prstGeom prst="rect">
                        <a:avLst/>
                      </a:prstGeom>
                      <a:noFill/>
                      <a:ln w="38100">
                        <a:noFill/>
                        <a:miter/>
                      </a:ln>
                    </p:spPr>
                  </p:pic>
                </p:oleObj>
              </mc:Fallback>
            </mc:AlternateContent>
          </a:graphicData>
        </a:graphic>
      </p:graphicFrame>
      <p:sp>
        <p:nvSpPr>
          <p:cNvPr id="48131" name="Rectangle 4"/>
          <p:cNvSpPr>
            <a:spLocks noGrp="1"/>
          </p:cNvSpPr>
          <p:nvPr>
            <p:ph type="body" sz="half"/>
          </p:nvPr>
        </p:nvSpPr>
        <p:spPr>
          <a:xfrm>
            <a:off x="5181600" y="5013325"/>
            <a:ext cx="7008813" cy="137160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r>
              <a:rPr lang="zh-CN" altLang="en-US" sz="2400" b="1" dirty="0"/>
              <a:t>选择载气应与检测器匹配</a:t>
            </a:r>
            <a:endParaRPr lang="zh-CN" altLang="en-US" sz="2400" b="1" dirty="0"/>
          </a:p>
          <a:p>
            <a:pPr lvl="0" algn="just" eaLnBrk="1" hangingPunct="1">
              <a:buFontTx/>
              <a:buChar char="•"/>
            </a:pPr>
            <a:r>
              <a:rPr lang="en-US" altLang="zh-CN" sz="2400" b="1" dirty="0"/>
              <a:t>TCD→</a:t>
            </a:r>
            <a:r>
              <a:rPr lang="zh-CN" altLang="en-US" sz="2400" b="1" dirty="0"/>
              <a:t>选</a:t>
            </a:r>
            <a:r>
              <a:rPr lang="en-US" altLang="zh-CN" sz="2400" b="1" dirty="0"/>
              <a:t>H</a:t>
            </a:r>
            <a:r>
              <a:rPr lang="en-US" altLang="zh-CN" sz="2400" b="1" baseline="-30000" dirty="0"/>
              <a:t>2</a:t>
            </a:r>
            <a:r>
              <a:rPr lang="zh-CN" altLang="en-US" sz="2400" b="1" dirty="0"/>
              <a:t>，</a:t>
            </a:r>
            <a:r>
              <a:rPr lang="en-US" altLang="zh-CN" sz="2400" b="1" dirty="0"/>
              <a:t>He</a:t>
            </a:r>
            <a:r>
              <a:rPr lang="zh-CN" altLang="en-US" sz="2400" b="1" dirty="0"/>
              <a:t>（</a:t>
            </a:r>
            <a:r>
              <a:rPr lang="en-US" altLang="zh-CN" sz="2400" b="1" i="1" dirty="0"/>
              <a:t>u </a:t>
            </a:r>
            <a:r>
              <a:rPr lang="zh-CN" altLang="en-US" sz="2400" b="1" dirty="0"/>
              <a:t>大，粘度小）</a:t>
            </a:r>
            <a:endParaRPr lang="zh-CN" altLang="en-US" sz="2400" b="1" dirty="0"/>
          </a:p>
          <a:p>
            <a:pPr lvl="0" algn="just" eaLnBrk="1" hangingPunct="1">
              <a:buFontTx/>
              <a:buChar char="•"/>
            </a:pPr>
            <a:r>
              <a:rPr lang="en-US" altLang="zh-CN" sz="2400" b="1" dirty="0"/>
              <a:t>FID→</a:t>
            </a:r>
            <a:r>
              <a:rPr lang="zh-CN" altLang="en-US" sz="2400" b="1" dirty="0"/>
              <a:t>选</a:t>
            </a:r>
            <a:r>
              <a:rPr lang="en-US" altLang="zh-CN" sz="2400" b="1" dirty="0"/>
              <a:t>N</a:t>
            </a:r>
            <a:r>
              <a:rPr lang="en-US" altLang="zh-CN" sz="2400" b="1" baseline="-30000" dirty="0"/>
              <a:t>2</a:t>
            </a:r>
            <a:r>
              <a:rPr lang="zh-CN" altLang="en-US" sz="2400" b="1" dirty="0"/>
              <a:t>（</a:t>
            </a:r>
            <a:r>
              <a:rPr lang="en-US" altLang="zh-CN" sz="2400" b="1" i="1" dirty="0"/>
              <a:t>u </a:t>
            </a:r>
            <a:r>
              <a:rPr lang="zh-CN" altLang="en-US" sz="2400" b="1" dirty="0"/>
              <a:t>小，粘度大）</a:t>
            </a:r>
            <a:endParaRPr lang="zh-CN" altLang="en-US" sz="2400" b="1" dirty="0"/>
          </a:p>
        </p:txBody>
      </p:sp>
      <p:graphicFrame>
        <p:nvGraphicFramePr>
          <p:cNvPr id="48132" name="Object 9"/>
          <p:cNvGraphicFramePr>
            <a:graphicFrameLocks noChangeAspect="1"/>
          </p:cNvGraphicFramePr>
          <p:nvPr/>
        </p:nvGraphicFramePr>
        <p:xfrm>
          <a:off x="6189663" y="2492375"/>
          <a:ext cx="5062537" cy="530225"/>
        </p:xfrm>
        <a:graphic>
          <a:graphicData uri="http://schemas.openxmlformats.org/presentationml/2006/ole">
            <mc:AlternateContent xmlns:mc="http://schemas.openxmlformats.org/markup-compatibility/2006">
              <mc:Choice xmlns:v="urn:schemas-microsoft-com:vml" Requires="v">
                <p:oleObj spid="_x0000_s3141" name="" r:id="rId3" imgW="2273300" imgH="304800" progId="Equation.3">
                  <p:embed/>
                </p:oleObj>
              </mc:Choice>
              <mc:Fallback>
                <p:oleObj name="" r:id="rId3" imgW="2273300" imgH="304800" progId="Equation.3">
                  <p:embed/>
                  <p:pic>
                    <p:nvPicPr>
                      <p:cNvPr id="0" name="图片 3140"/>
                      <p:cNvPicPr/>
                      <p:nvPr/>
                    </p:nvPicPr>
                    <p:blipFill>
                      <a:blip r:embed="rId4">
                        <a:clrChange>
                          <a:clrFrom>
                            <a:srgbClr val="000000"/>
                          </a:clrFrom>
                          <a:clrTo>
                            <a:srgbClr val="660066"/>
                          </a:clrTo>
                        </a:clrChange>
                      </a:blip>
                      <a:stretch>
                        <a:fillRect/>
                      </a:stretch>
                    </p:blipFill>
                    <p:spPr>
                      <a:xfrm>
                        <a:off x="6189663" y="2492375"/>
                        <a:ext cx="5062537" cy="530225"/>
                      </a:xfrm>
                      <a:prstGeom prst="rect">
                        <a:avLst/>
                      </a:prstGeom>
                      <a:noFill/>
                      <a:ln w="38100">
                        <a:noFill/>
                        <a:miter/>
                      </a:ln>
                    </p:spPr>
                  </p:pic>
                </p:oleObj>
              </mc:Fallback>
            </mc:AlternateContent>
          </a:graphicData>
        </a:graphic>
      </p:graphicFrame>
      <p:sp>
        <p:nvSpPr>
          <p:cNvPr id="48133" name="Rectangle 10"/>
          <p:cNvSpPr>
            <a:spLocks noGrp="1"/>
          </p:cNvSpPr>
          <p:nvPr>
            <p:ph type="body" sz="half"/>
          </p:nvPr>
        </p:nvSpPr>
        <p:spPr>
          <a:xfrm>
            <a:off x="527050" y="1989138"/>
            <a:ext cx="5470525" cy="129540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r>
              <a:rPr lang="zh-CN" altLang="en-US" sz="2800" b="1" dirty="0">
                <a:ea typeface="隶书" pitchFamily="49" charset="-122"/>
              </a:rPr>
              <a:t>选择流速和载气应同时考虑对柱效、检测器和分析时间的影响</a:t>
            </a:r>
            <a:endParaRPr lang="zh-CN" altLang="en-US" sz="2800" b="1" dirty="0">
              <a:ea typeface="隶书" pitchFamily="49" charset="-122"/>
            </a:endParaRPr>
          </a:p>
        </p:txBody>
      </p:sp>
      <p:graphicFrame>
        <p:nvGraphicFramePr>
          <p:cNvPr id="48134" name="Object 11"/>
          <p:cNvGraphicFramePr>
            <a:graphicFrameLocks noChangeAspect="1"/>
          </p:cNvGraphicFramePr>
          <p:nvPr/>
        </p:nvGraphicFramePr>
        <p:xfrm>
          <a:off x="4933950" y="3500438"/>
          <a:ext cx="7256463" cy="1171575"/>
        </p:xfrm>
        <a:graphic>
          <a:graphicData uri="http://schemas.openxmlformats.org/presentationml/2006/ole">
            <mc:AlternateContent xmlns:mc="http://schemas.openxmlformats.org/markup-compatibility/2006">
              <mc:Choice xmlns:v="urn:schemas-microsoft-com:vml" Requires="v">
                <p:oleObj spid="_x0000_s3144" name="" r:id="rId5" imgW="3289300" imgH="698500" progId="Equation.3">
                  <p:embed/>
                </p:oleObj>
              </mc:Choice>
              <mc:Fallback>
                <p:oleObj name="" r:id="rId5" imgW="3289300" imgH="698500" progId="Equation.3">
                  <p:embed/>
                  <p:pic>
                    <p:nvPicPr>
                      <p:cNvPr id="0" name="图片 3143"/>
                      <p:cNvPicPr/>
                      <p:nvPr/>
                    </p:nvPicPr>
                    <p:blipFill>
                      <a:blip r:embed="rId6">
                        <a:clrChange>
                          <a:clrFrom>
                            <a:srgbClr val="000000"/>
                          </a:clrFrom>
                          <a:clrTo>
                            <a:srgbClr val="660066"/>
                          </a:clrTo>
                        </a:clrChange>
                      </a:blip>
                      <a:stretch>
                        <a:fillRect/>
                      </a:stretch>
                    </p:blipFill>
                    <p:spPr>
                      <a:xfrm>
                        <a:off x="4933950" y="3500438"/>
                        <a:ext cx="7256463" cy="1171575"/>
                      </a:xfrm>
                      <a:prstGeom prst="rect">
                        <a:avLst/>
                      </a:prstGeom>
                      <a:noFill/>
                      <a:ln w="38100">
                        <a:noFill/>
                        <a:miter/>
                      </a:ln>
                    </p:spPr>
                  </p:pic>
                </p:oleObj>
              </mc:Fallback>
            </mc:AlternateContent>
          </a:graphicData>
        </a:graphic>
      </p:graphicFrame>
      <p:sp>
        <p:nvSpPr>
          <p:cNvPr id="50182" name="Rectangle 12"/>
          <p:cNvSpPr/>
          <p:nvPr/>
        </p:nvSpPr>
        <p:spPr>
          <a:xfrm>
            <a:off x="1200150" y="620713"/>
            <a:ext cx="11471275" cy="990600"/>
          </a:xfrm>
          <a:prstGeom prst="rect">
            <a:avLst/>
          </a:prstGeom>
          <a:noFill/>
          <a:ln w="9525">
            <a:noFill/>
          </a:ln>
        </p:spPr>
        <p:txBody>
          <a:bodyPr lIns="91428" tIns="45715" rIns="91428" bIns="45715" anchor="b" anchorCtr="0"/>
          <a:p>
            <a:pPr>
              <a:lnSpc>
                <a:spcPct val="80000"/>
              </a:lnSpc>
              <a:buClrTx/>
              <a:buFontTx/>
            </a:pPr>
            <a:r>
              <a:rPr lang="zh-CN" altLang="en-US" sz="2800" b="1" dirty="0">
                <a:latin typeface="Times New Roman" panose="02020603050405020304" pitchFamily="18" charset="0"/>
                <a:ea typeface="宋体" panose="02010600030101010101" pitchFamily="2" charset="-122"/>
              </a:rPr>
              <a:t>（三） 载气种类和流速的选择</a:t>
            </a:r>
            <a:br>
              <a:rPr lang="zh-CN" altLang="en-US" sz="2800" b="1" dirty="0">
                <a:latin typeface="Times New Roman" panose="02020603050405020304" pitchFamily="18" charset="0"/>
                <a:ea typeface="宋体" panose="02010600030101010101" pitchFamily="2" charset="-122"/>
              </a:rPr>
            </a:br>
            <a:r>
              <a:rPr lang="zh-CN" altLang="en-US" sz="2800" b="1" dirty="0">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rPr>
              <a:t>classification of carrier gas and choice of flow rate</a:t>
            </a:r>
            <a:r>
              <a:rPr lang="en-US" altLang="zh-CN" sz="3600" b="1" dirty="0">
                <a:solidFill>
                  <a:schemeClr val="folHlink"/>
                </a:solidFill>
                <a:latin typeface="Tahoma" panose="020B0604030504040204" pitchFamily="34" charset="0"/>
                <a:ea typeface="宋体" panose="02010600030101010101" pitchFamily="2" charset="-122"/>
              </a:rPr>
              <a:t> </a:t>
            </a:r>
            <a:endParaRPr lang="en-US" altLang="zh-CN" sz="3600" b="1" dirty="0">
              <a:solidFill>
                <a:schemeClr val="folHlink"/>
              </a:solidFill>
              <a:latin typeface="Tahoma" panose="020B0604030504040204" pitchFamily="34" charset="0"/>
              <a:ea typeface="宋体" panose="02010600030101010101" pitchFamily="2" charset="-122"/>
            </a:endParaRPr>
          </a:p>
        </p:txBody>
      </p:sp>
    </p:spTree>
  </p:cSld>
  <p:clrMapOvr>
    <a:masterClrMapping/>
  </p:clrMapOvr>
  <p:transition spd="slow">
    <p:checker dir="vert"/>
    <p:sndAc>
      <p:stSnd>
        <p:snd r:embed="rId7"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left)">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8133">
                                            <p:txEl>
                                              <p:charRg st="0" end="28"/>
                                            </p:txEl>
                                          </p:spTgt>
                                        </p:tgtEl>
                                        <p:attrNameLst>
                                          <p:attrName>style.visibility</p:attrName>
                                        </p:attrNameLst>
                                      </p:cBhvr>
                                      <p:to>
                                        <p:strVal val="visible"/>
                                      </p:to>
                                    </p:set>
                                    <p:animEffect transition="in" filter="strips(upRight)">
                                      <p:cBhvr>
                                        <p:cTn id="12" dur="500"/>
                                        <p:tgtEl>
                                          <p:spTgt spid="48133">
                                            <p:txEl>
                                              <p:charRg st="0" end="2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checkerboard(down)">
                                      <p:cBhvr>
                                        <p:cTn id="17" dur="500"/>
                                        <p:tgtEl>
                                          <p:spTgt spid="481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134"/>
                                        </p:tgtEl>
                                        <p:attrNameLst>
                                          <p:attrName>style.visibility</p:attrName>
                                        </p:attrNameLst>
                                      </p:cBhvr>
                                      <p:to>
                                        <p:strVal val="visible"/>
                                      </p:to>
                                    </p:set>
                                    <p:animEffect transition="in" filter="blinds(horizontal)">
                                      <p:cBhvr>
                                        <p:cTn id="22" dur="500"/>
                                        <p:tgtEl>
                                          <p:spTgt spid="481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8131">
                                            <p:txEl>
                                              <p:charRg st="0" end="12"/>
                                            </p:txEl>
                                          </p:spTgt>
                                        </p:tgtEl>
                                        <p:attrNameLst>
                                          <p:attrName>style.visibility</p:attrName>
                                        </p:attrNameLst>
                                      </p:cBhvr>
                                      <p:to>
                                        <p:strVal val="visible"/>
                                      </p:to>
                                    </p:set>
                                    <p:animEffect transition="in" filter="strips(downRight)">
                                      <p:cBhvr>
                                        <p:cTn id="27" dur="500"/>
                                        <p:tgtEl>
                                          <p:spTgt spid="48131">
                                            <p:txEl>
                                              <p:charRg st="0" end="12"/>
                                            </p:txEl>
                                          </p:spTgt>
                                        </p:tgtEl>
                                      </p:cBhvr>
                                    </p:animEffect>
                                  </p:childTnLst>
                                </p:cTn>
                              </p:par>
                            </p:childTnLst>
                          </p:cTn>
                        </p:par>
                        <p:par>
                          <p:cTn id="28" fill="hold">
                            <p:stCondLst>
                              <p:cond delay="500"/>
                            </p:stCondLst>
                            <p:childTnLst>
                              <p:par>
                                <p:cTn id="29" presetID="18" presetClass="entr" presetSubtype="6" fill="hold" grpId="0" nodeType="afterEffect">
                                  <p:stCondLst>
                                    <p:cond delay="0"/>
                                  </p:stCondLst>
                                  <p:childTnLst>
                                    <p:set>
                                      <p:cBhvr>
                                        <p:cTn id="30" dur="1" fill="hold">
                                          <p:stCondLst>
                                            <p:cond delay="0"/>
                                          </p:stCondLst>
                                        </p:cTn>
                                        <p:tgtEl>
                                          <p:spTgt spid="48131">
                                            <p:txEl>
                                              <p:charRg st="12" end="32"/>
                                            </p:txEl>
                                          </p:spTgt>
                                        </p:tgtEl>
                                        <p:attrNameLst>
                                          <p:attrName>style.visibility</p:attrName>
                                        </p:attrNameLst>
                                      </p:cBhvr>
                                      <p:to>
                                        <p:strVal val="visible"/>
                                      </p:to>
                                    </p:set>
                                    <p:animEffect transition="in" filter="strips(downRight)">
                                      <p:cBhvr>
                                        <p:cTn id="31" dur="500"/>
                                        <p:tgtEl>
                                          <p:spTgt spid="48131">
                                            <p:txEl>
                                              <p:charRg st="12" end="32"/>
                                            </p:txEl>
                                          </p:spTgt>
                                        </p:tgtEl>
                                      </p:cBhvr>
                                    </p:animEffect>
                                  </p:childTnLst>
                                </p:cTn>
                              </p:par>
                            </p:childTnLst>
                          </p:cTn>
                        </p:par>
                        <p:par>
                          <p:cTn id="32" fill="hold">
                            <p:stCondLst>
                              <p:cond delay="1000"/>
                            </p:stCondLst>
                            <p:childTnLst>
                              <p:par>
                                <p:cTn id="33" presetID="18" presetClass="entr" presetSubtype="6" fill="hold" grpId="0" nodeType="afterEffect">
                                  <p:stCondLst>
                                    <p:cond delay="0"/>
                                  </p:stCondLst>
                                  <p:childTnLst>
                                    <p:set>
                                      <p:cBhvr>
                                        <p:cTn id="34" dur="1" fill="hold">
                                          <p:stCondLst>
                                            <p:cond delay="0"/>
                                          </p:stCondLst>
                                        </p:cTn>
                                        <p:tgtEl>
                                          <p:spTgt spid="48131">
                                            <p:txEl>
                                              <p:charRg st="32" end="49"/>
                                            </p:txEl>
                                          </p:spTgt>
                                        </p:tgtEl>
                                        <p:attrNameLst>
                                          <p:attrName>style.visibility</p:attrName>
                                        </p:attrNameLst>
                                      </p:cBhvr>
                                      <p:to>
                                        <p:strVal val="visible"/>
                                      </p:to>
                                    </p:set>
                                    <p:animEffect transition="in" filter="strips(downRight)">
                                      <p:cBhvr>
                                        <p:cTn id="35" dur="500"/>
                                        <p:tgtEl>
                                          <p:spTgt spid="48131">
                                            <p:txEl>
                                              <p:charRg st="32"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3"/>
          <p:cNvSpPr>
            <a:spLocks noGrp="1"/>
          </p:cNvSpPr>
          <p:nvPr>
            <p:ph type="body" sz="half"/>
          </p:nvPr>
        </p:nvSpPr>
        <p:spPr>
          <a:xfrm>
            <a:off x="912813" y="3860800"/>
            <a:ext cx="10750550" cy="2303463"/>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lnSpc>
                <a:spcPct val="120000"/>
              </a:lnSpc>
              <a:buFontTx/>
              <a:buChar char="•"/>
            </a:pPr>
            <a:r>
              <a:rPr lang="zh-CN" altLang="en-US" sz="2800" b="1" dirty="0"/>
              <a:t>气化室温度</a:t>
            </a:r>
            <a:r>
              <a:rPr lang="en-US" altLang="zh-CN" sz="2800" b="1" dirty="0"/>
              <a:t>——</a:t>
            </a:r>
            <a:r>
              <a:rPr lang="zh-CN" altLang="en-US" sz="2800" b="1" dirty="0"/>
              <a:t>一般稍高于样品沸点高于柱温</a:t>
            </a:r>
            <a:r>
              <a:rPr lang="en-US" altLang="zh-CN" sz="2800" b="1" dirty="0"/>
              <a:t>30~50</a:t>
            </a:r>
            <a:r>
              <a:rPr lang="en-US" altLang="zh-CN" sz="2800" b="1" baseline="30000" dirty="0"/>
              <a:t>0</a:t>
            </a:r>
            <a:r>
              <a:rPr lang="en-US" altLang="zh-CN" sz="2800" b="1" dirty="0"/>
              <a:t>C</a:t>
            </a:r>
            <a:r>
              <a:rPr lang="zh-CN" altLang="en-US" sz="2800" b="1" dirty="0"/>
              <a:t>；</a:t>
            </a:r>
            <a:endParaRPr lang="zh-CN" altLang="en-US" sz="2800" b="1" dirty="0"/>
          </a:p>
          <a:p>
            <a:pPr lvl="0" eaLnBrk="1" hangingPunct="1">
              <a:lnSpc>
                <a:spcPct val="120000"/>
              </a:lnSpc>
              <a:buFontTx/>
              <a:buChar char="•"/>
            </a:pPr>
            <a:r>
              <a:rPr lang="zh-CN" altLang="en-US" sz="2800" b="1" dirty="0"/>
              <a:t>检测室温度</a:t>
            </a:r>
            <a:r>
              <a:rPr lang="en-US" altLang="zh-CN" sz="2800" b="1" dirty="0"/>
              <a:t>——</a:t>
            </a:r>
            <a:r>
              <a:rPr lang="zh-CN" altLang="en-US" sz="2800" b="1" dirty="0"/>
              <a:t>应高于柱温</a:t>
            </a:r>
            <a:r>
              <a:rPr lang="en-US" altLang="zh-CN" sz="2800" b="1" dirty="0"/>
              <a:t>20~50</a:t>
            </a:r>
            <a:r>
              <a:rPr lang="en-US" altLang="zh-CN" sz="2800" b="1" baseline="30000" dirty="0"/>
              <a:t>0</a:t>
            </a:r>
            <a:r>
              <a:rPr lang="en-US" altLang="zh-CN" sz="2800" b="1" dirty="0"/>
              <a:t>C</a:t>
            </a:r>
            <a:endParaRPr lang="en-US" altLang="zh-CN" sz="2800" b="1" dirty="0"/>
          </a:p>
          <a:p>
            <a:pPr lvl="0" eaLnBrk="1" hangingPunct="1">
              <a:lnSpc>
                <a:spcPct val="120000"/>
              </a:lnSpc>
              <a:buFontTx/>
              <a:buChar char="•"/>
            </a:pPr>
            <a:r>
              <a:rPr lang="zh-CN" altLang="en-US" sz="2800" b="1" dirty="0"/>
              <a:t>进样量</a:t>
            </a:r>
            <a:r>
              <a:rPr lang="en-US" altLang="zh-CN" sz="2800" b="1" dirty="0"/>
              <a:t>——</a:t>
            </a:r>
            <a:r>
              <a:rPr lang="zh-CN" altLang="en-US" sz="2800" b="1" dirty="0"/>
              <a:t>不可过大，否则造成拖尾峰</a:t>
            </a:r>
            <a:endParaRPr lang="zh-CN" altLang="en-US" sz="2800" b="1" dirty="0"/>
          </a:p>
        </p:txBody>
      </p:sp>
      <p:sp>
        <p:nvSpPr>
          <p:cNvPr id="51202" name="Rectangle 5"/>
          <p:cNvSpPr/>
          <p:nvPr/>
        </p:nvSpPr>
        <p:spPr>
          <a:xfrm>
            <a:off x="814388" y="2276475"/>
            <a:ext cx="10361612" cy="1223963"/>
          </a:xfrm>
          <a:prstGeom prst="rect">
            <a:avLst/>
          </a:prstGeom>
          <a:noFill/>
          <a:ln w="9525">
            <a:noFill/>
          </a:ln>
        </p:spPr>
        <p:txBody>
          <a:bodyPr lIns="91428" tIns="45715" rIns="91428" bIns="45715" anchor="b" anchorCtr="0"/>
          <a:p>
            <a:pPr>
              <a:lnSpc>
                <a:spcPct val="120000"/>
              </a:lnSpc>
              <a:buClrTx/>
              <a:buFontTx/>
            </a:pPr>
            <a:r>
              <a:rPr lang="zh-CN" altLang="en-US" sz="2800" b="1" dirty="0">
                <a:latin typeface="Times New Roman" panose="02020603050405020304" pitchFamily="18" charset="0"/>
                <a:ea typeface="宋体" panose="02010600030101010101" pitchFamily="2" charset="-122"/>
              </a:rPr>
              <a:t>（四） 其它操作条件的选择</a:t>
            </a:r>
            <a:br>
              <a:rPr lang="zh-CN" altLang="en-US" sz="2800" b="1" dirty="0">
                <a:latin typeface="Times New Roman" panose="02020603050405020304" pitchFamily="18" charset="0"/>
                <a:ea typeface="宋体" panose="02010600030101010101" pitchFamily="2" charset="-122"/>
              </a:rPr>
            </a:br>
            <a:r>
              <a:rPr lang="zh-CN" altLang="en-US" sz="2800" b="1" dirty="0">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rPr>
              <a:t>choice of other operating condition</a:t>
            </a:r>
            <a:endParaRPr lang="en-US" altLang="zh-CN" sz="2800" b="1" dirty="0">
              <a:latin typeface="Times New Roman" panose="02020603050405020304" pitchFamily="18" charset="0"/>
              <a:ea typeface="宋体" panose="02010600030101010101" pitchFamily="2" charset="-122"/>
            </a:endParaRPr>
          </a:p>
        </p:txBody>
      </p:sp>
      <p:sp>
        <p:nvSpPr>
          <p:cNvPr id="51203" name="Rectangle 8"/>
          <p:cNvSpPr/>
          <p:nvPr/>
        </p:nvSpPr>
        <p:spPr>
          <a:xfrm>
            <a:off x="1295400" y="908050"/>
            <a:ext cx="9791700" cy="6238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lnSpc>
                <a:spcPct val="120000"/>
              </a:lnSpc>
              <a:buClrTx/>
              <a:buFontTx/>
            </a:pPr>
            <a:r>
              <a:rPr lang="zh-CN" altLang="en-US" sz="3200" b="1" dirty="0">
                <a:solidFill>
                  <a:srgbClr val="FFFF00"/>
                </a:solidFill>
                <a:latin typeface="Times New Roman" panose="02020603050405020304" pitchFamily="18" charset="0"/>
                <a:ea typeface="宋体" panose="02010600030101010101" pitchFamily="2" charset="-122"/>
              </a:rPr>
              <a:t>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slow">
    <p:checker dir="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49154">
                                            <p:txEl>
                                              <p:charRg st="0" end="29"/>
                                            </p:txEl>
                                          </p:spTgt>
                                        </p:tgtEl>
                                        <p:attrNameLst>
                                          <p:attrName>style.visibility</p:attrName>
                                        </p:attrNameLst>
                                      </p:cBhvr>
                                      <p:to>
                                        <p:strVal val="visible"/>
                                      </p:to>
                                    </p:set>
                                    <p:animEffect transition="in" filter="strips(upRight)">
                                      <p:cBhvr>
                                        <p:cTn id="7" dur="500"/>
                                        <p:tgtEl>
                                          <p:spTgt spid="49154">
                                            <p:txEl>
                                              <p:charRg st="0" end="2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9154">
                                            <p:txEl>
                                              <p:charRg st="29" end="49"/>
                                            </p:txEl>
                                          </p:spTgt>
                                        </p:tgtEl>
                                        <p:attrNameLst>
                                          <p:attrName>style.visibility</p:attrName>
                                        </p:attrNameLst>
                                      </p:cBhvr>
                                      <p:to>
                                        <p:strVal val="visible"/>
                                      </p:to>
                                    </p:set>
                                    <p:animEffect transition="in" filter="strips(upRight)">
                                      <p:cBhvr>
                                        <p:cTn id="12" dur="500"/>
                                        <p:tgtEl>
                                          <p:spTgt spid="49154">
                                            <p:txEl>
                                              <p:charRg st="29" end="4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9154">
                                            <p:txEl>
                                              <p:charRg st="49" end="67"/>
                                            </p:txEl>
                                          </p:spTgt>
                                        </p:tgtEl>
                                        <p:attrNameLst>
                                          <p:attrName>style.visibility</p:attrName>
                                        </p:attrNameLst>
                                      </p:cBhvr>
                                      <p:to>
                                        <p:strVal val="visible"/>
                                      </p:to>
                                    </p:set>
                                    <p:animEffect transition="in" filter="strips(upRight)">
                                      <p:cBhvr>
                                        <p:cTn id="17" dur="500"/>
                                        <p:tgtEl>
                                          <p:spTgt spid="49154">
                                            <p:txEl>
                                              <p:charRg st="49" end="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1"/>
          <p:cNvSpPr/>
          <p:nvPr/>
        </p:nvSpPr>
        <p:spPr>
          <a:xfrm>
            <a:off x="1487488" y="4295775"/>
            <a:ext cx="4513262" cy="1587500"/>
          </a:xfrm>
          <a:prstGeom prst="rect">
            <a:avLst/>
          </a:prstGeom>
          <a:noFill/>
          <a:ln w="9525">
            <a:noFill/>
          </a:ln>
          <a:effectLst>
            <a:prstShdw prst="shdw12" dir="16200000">
              <a:srgbClr val="005C5C">
                <a:alpha val="50000"/>
              </a:srgbClr>
            </a:prstShdw>
          </a:effectLst>
        </p:spPr>
        <p:txBody>
          <a:bodyPr lIns="91428" tIns="45715" rIns="91428" bIns="45715" anchor="ctr" anchorCtr="0">
            <a:spAutoFit/>
          </a:bodyPr>
          <a:p>
            <a:pPr indent="276225" eaLnBrk="0" hangingPunct="0">
              <a:buClr>
                <a:srgbClr val="FF3300"/>
              </a:buClr>
              <a:buFont typeface="Wingdings" panose="05000000000000000000" pitchFamily="2" charset="2"/>
              <a:buChar char="Ø"/>
            </a:pPr>
            <a:r>
              <a:rPr lang="zh-CN" altLang="en-US" sz="2800" dirty="0">
                <a:solidFill>
                  <a:srgbClr val="3333FF"/>
                </a:solidFill>
                <a:latin typeface="Times New Roman" panose="02020603050405020304" pitchFamily="18" charset="0"/>
                <a:ea typeface="宋体" panose="02010600030101010101" pitchFamily="2" charset="-122"/>
              </a:rPr>
              <a:t> </a:t>
            </a:r>
            <a:r>
              <a:rPr lang="zh-CN" altLang="en-US" sz="2800" b="1" dirty="0">
                <a:solidFill>
                  <a:srgbClr val="3333FF"/>
                </a:solidFill>
                <a:latin typeface="Times New Roman" panose="02020603050405020304" pitchFamily="18" charset="0"/>
                <a:ea typeface="宋体" panose="02010600030101010101" pitchFamily="2" charset="-122"/>
              </a:rPr>
              <a:t>分解法</a:t>
            </a:r>
            <a:endParaRPr lang="zh-CN" altLang="en-US" sz="2800" b="1" dirty="0">
              <a:solidFill>
                <a:srgbClr val="3333FF"/>
              </a:solidFill>
              <a:latin typeface="Times New Roman" panose="02020603050405020304" pitchFamily="18" charset="0"/>
              <a:ea typeface="宋体" panose="02010600030101010101" pitchFamily="2" charset="-122"/>
            </a:endParaRPr>
          </a:p>
          <a:p>
            <a:pPr indent="276225" eaLnBrk="0" hangingPunct="0">
              <a:buClr>
                <a:srgbClr val="FF3300"/>
              </a:buClr>
              <a:buFont typeface="Wingdings" panose="05000000000000000000" pitchFamily="2" charset="2"/>
            </a:pPr>
            <a:r>
              <a:rPr lang="zh-CN" altLang="en-US" sz="2800" b="1" dirty="0">
                <a:solidFill>
                  <a:srgbClr val="3333FF"/>
                </a:solidFill>
                <a:latin typeface="Times New Roman" panose="02020603050405020304" pitchFamily="18" charset="0"/>
                <a:ea typeface="宋体" panose="02010600030101010101" pitchFamily="2" charset="-122"/>
              </a:rPr>
              <a:t>    </a:t>
            </a:r>
            <a:endParaRPr lang="en-US" altLang="zh-CN" sz="2800" b="1" dirty="0">
              <a:solidFill>
                <a:srgbClr val="3333FF"/>
              </a:solidFill>
              <a:latin typeface="Times New Roman" panose="02020603050405020304" pitchFamily="18"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3333FF"/>
                </a:solidFill>
                <a:latin typeface="Times New Roman" panose="02020603050405020304" pitchFamily="18" charset="0"/>
                <a:ea typeface="宋体" panose="02010600030101010101" pitchFamily="2" charset="-122"/>
              </a:rPr>
              <a:t>衍生化法</a:t>
            </a:r>
            <a:endParaRPr lang="zh-CN" altLang="en-US" sz="2800" b="1" dirty="0">
              <a:solidFill>
                <a:srgbClr val="3333FF"/>
              </a:solidFill>
              <a:latin typeface="Arial" panose="020B0604020202020204" pitchFamily="34" charset="0"/>
              <a:ea typeface="宋体" panose="02010600030101010101" pitchFamily="2" charset="-122"/>
            </a:endParaRPr>
          </a:p>
        </p:txBody>
      </p:sp>
      <p:sp>
        <p:nvSpPr>
          <p:cNvPr id="52226" name="Rectangle 8"/>
          <p:cNvSpPr/>
          <p:nvPr/>
        </p:nvSpPr>
        <p:spPr>
          <a:xfrm>
            <a:off x="1295400" y="908050"/>
            <a:ext cx="9791700" cy="6238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eaLnBrk="0" hangingPunct="0">
              <a:buClrTx/>
              <a:buFont typeface="Arial" panose="020B0604020202020204" pitchFamily="34" charset="0"/>
            </a:pPr>
            <a:r>
              <a:rPr lang="zh-CN" altLang="en-US" sz="3200" b="1" dirty="0">
                <a:solidFill>
                  <a:srgbClr val="FFFF00"/>
                </a:solidFill>
                <a:latin typeface="Times New Roman" panose="02020603050405020304" pitchFamily="18" charset="0"/>
                <a:ea typeface="宋体" panose="02010600030101010101" pitchFamily="2" charset="-122"/>
              </a:rPr>
              <a:t> 三、 样品的预处理</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52227" name="Rectangle 4"/>
          <p:cNvSpPr/>
          <p:nvPr/>
        </p:nvSpPr>
        <p:spPr>
          <a:xfrm>
            <a:off x="1008063" y="2565400"/>
            <a:ext cx="9790112" cy="1373188"/>
          </a:xfrm>
          <a:prstGeom prst="rect">
            <a:avLst/>
          </a:prstGeom>
          <a:noFill/>
          <a:ln w="9525">
            <a:noFill/>
          </a:ln>
        </p:spPr>
        <p:txBody>
          <a:bodyPr lIns="91428" tIns="45715" rIns="91428" bIns="45715" anchor="t" anchorCtr="0">
            <a:spAutoFit/>
          </a:bodyPr>
          <a:p>
            <a:pPr eaLnBrk="0" hangingPunct="0">
              <a:buClrTx/>
              <a:buFontTx/>
            </a:pPr>
            <a:r>
              <a:rPr lang="zh-CN" altLang="en-US" sz="2800" b="1" dirty="0">
                <a:solidFill>
                  <a:srgbClr val="0000CC"/>
                </a:solidFill>
                <a:latin typeface="Times New Roman" panose="02020603050405020304" pitchFamily="18" charset="0"/>
                <a:ea typeface="宋体" panose="02010600030101010101" pitchFamily="2" charset="-122"/>
              </a:rPr>
              <a:t>        对于一些挥发性或热稳定性较差的物质，需进行样品预处理，才可能用气相色谱来进行分离分析。</a:t>
            </a:r>
            <a:endParaRPr lang="zh-CN" altLang="en-US" sz="2800" b="1" dirty="0">
              <a:solidFill>
                <a:srgbClr val="0000CC"/>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 Box 3"/>
          <p:cNvSpPr txBox="1"/>
          <p:nvPr/>
        </p:nvSpPr>
        <p:spPr>
          <a:xfrm>
            <a:off x="1200150" y="2636838"/>
            <a:ext cx="10558463" cy="3382962"/>
          </a:xfrm>
          <a:prstGeom prst="rect">
            <a:avLst/>
          </a:prstGeom>
          <a:noFill/>
          <a:ln w="9525">
            <a:noFill/>
          </a:ln>
        </p:spPr>
        <p:txBody>
          <a:bodyPr lIns="91428" tIns="45715" rIns="91428" bIns="45715" anchor="t" anchorCtr="0">
            <a:spAutoFit/>
          </a:bodyPr>
          <a:p>
            <a:pPr>
              <a:lnSpc>
                <a:spcPct val="120000"/>
              </a:lnSpc>
              <a:spcBef>
                <a:spcPct val="50000"/>
              </a:spcBef>
              <a:buClrTx/>
              <a:buFontTx/>
            </a:pPr>
            <a:r>
              <a:rPr lang="en-US" altLang="zh-CN" dirty="0">
                <a:latin typeface="Arial" panose="020B0604020202020204" pitchFamily="34" charset="0"/>
                <a:ea typeface="宋体" panose="02010600030101010101" pitchFamily="2" charset="-122"/>
              </a:rPr>
              <a:t>       </a:t>
            </a:r>
            <a:r>
              <a:rPr lang="zh-CN" altLang="en-US" sz="2800" b="1" dirty="0">
                <a:solidFill>
                  <a:srgbClr val="000099"/>
                </a:solidFill>
                <a:latin typeface="Times New Roman" panose="02020603050405020304" pitchFamily="18" charset="0"/>
                <a:ea typeface="宋体" panose="02010600030101010101" pitchFamily="2" charset="-122"/>
              </a:rPr>
              <a:t>用内壁涂渍一层极薄而均匀的固定液膜的毛细管代替填充柱</a:t>
            </a:r>
            <a:r>
              <a:rPr lang="zh-CN" altLang="en-US" sz="2800" b="1" dirty="0">
                <a:latin typeface="Times New Roman" panose="02020603050405020304" pitchFamily="18" charset="0"/>
                <a:ea typeface="宋体" panose="02010600030101010101" pitchFamily="2" charset="-122"/>
              </a:rPr>
              <a:t>，解决组分在填充柱中由于受到大小不均匀载体颗粒的阻碍而造成的色谱峰扩展，柱效降低的问题。</a:t>
            </a:r>
            <a:endParaRPr lang="zh-CN" altLang="en-US" sz="2800" b="1" dirty="0">
              <a:latin typeface="Times New Roman" panose="02020603050405020304" pitchFamily="18" charset="0"/>
              <a:ea typeface="宋体" panose="02010600030101010101" pitchFamily="2" charset="-122"/>
            </a:endParaRPr>
          </a:p>
          <a:p>
            <a:pPr>
              <a:lnSpc>
                <a:spcPct val="120000"/>
              </a:lnSpc>
              <a:spcBef>
                <a:spcPct val="50000"/>
              </a:spcBef>
              <a:buClrTx/>
              <a:buFontTx/>
            </a:pPr>
            <a:r>
              <a:rPr lang="zh-CN" altLang="en-US" sz="2800" b="1" dirty="0">
                <a:latin typeface="Times New Roman" panose="02020603050405020304" pitchFamily="18" charset="0"/>
                <a:ea typeface="宋体" panose="02010600030101010101" pitchFamily="2" charset="-122"/>
              </a:rPr>
              <a:t>       这种色谱柱的固定液涂在内壁上，</a:t>
            </a:r>
            <a:r>
              <a:rPr lang="zh-CN" altLang="en-US" sz="2800" b="1" dirty="0">
                <a:solidFill>
                  <a:schemeClr val="hlink"/>
                </a:solidFill>
                <a:latin typeface="Times New Roman" panose="02020603050405020304" pitchFamily="18" charset="0"/>
                <a:ea typeface="宋体" panose="02010600030101010101" pitchFamily="2" charset="-122"/>
              </a:rPr>
              <a:t>中心是空的，故称开管柱</a:t>
            </a:r>
            <a:r>
              <a:rPr lang="zh-CN" altLang="en-US" sz="2800" b="1" dirty="0">
                <a:latin typeface="Times New Roman" panose="02020603050405020304" pitchFamily="18" charset="0"/>
                <a:ea typeface="宋体" panose="02010600030101010101" pitchFamily="2" charset="-122"/>
              </a:rPr>
              <a:t>，惯称毛细管柱。</a:t>
            </a:r>
            <a:endParaRPr lang="zh-CN" altLang="en-US" sz="2800" b="1" dirty="0">
              <a:latin typeface="Times New Roman" panose="02020603050405020304" pitchFamily="18" charset="0"/>
              <a:ea typeface="宋体" panose="02010600030101010101" pitchFamily="2" charset="-122"/>
            </a:endParaRPr>
          </a:p>
        </p:txBody>
      </p:sp>
      <p:sp>
        <p:nvSpPr>
          <p:cNvPr id="53250" name="Rectangle 4"/>
          <p:cNvSpPr/>
          <p:nvPr/>
        </p:nvSpPr>
        <p:spPr>
          <a:xfrm>
            <a:off x="719138" y="620713"/>
            <a:ext cx="11231562" cy="1223962"/>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600" b="1" dirty="0">
                <a:solidFill>
                  <a:srgbClr val="FFFF00"/>
                </a:solidFill>
                <a:latin typeface="Times New Roman" panose="02020603050405020304" pitchFamily="18" charset="0"/>
                <a:ea typeface="宋体" panose="02010600030101010101" pitchFamily="2" charset="-122"/>
              </a:rPr>
              <a:t>第五节  毛细管气相色谱法</a:t>
            </a:r>
            <a:br>
              <a:rPr lang="zh-CN" altLang="en-US" sz="3600" b="1" dirty="0">
                <a:solidFill>
                  <a:srgbClr val="FFFF00"/>
                </a:solidFill>
                <a:latin typeface="Times New Roman" panose="02020603050405020304" pitchFamily="18" charset="0"/>
                <a:ea typeface="宋体" panose="02010600030101010101" pitchFamily="2" charset="-122"/>
              </a:rPr>
            </a:br>
            <a:r>
              <a:rPr lang="en-US" altLang="zh-CN" sz="3600" b="1" dirty="0">
                <a:solidFill>
                  <a:srgbClr val="FFFF00"/>
                </a:solidFill>
                <a:latin typeface="Times New Roman" panose="02020603050405020304" pitchFamily="18" charset="0"/>
                <a:ea typeface="宋体" panose="02010600030101010101" pitchFamily="2" charset="-122"/>
              </a:rPr>
              <a:t>feature of capillary gas chromatograph</a:t>
            </a:r>
            <a:endParaRPr lang="zh-CN" altLang="en-US" sz="36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02">
                                            <p:txEl>
                                              <p:charRg st="0" end="78"/>
                                            </p:txEl>
                                          </p:spTgt>
                                        </p:tgtEl>
                                        <p:attrNameLst>
                                          <p:attrName>style.visibility</p:attrName>
                                        </p:attrNameLst>
                                      </p:cBhvr>
                                      <p:to>
                                        <p:strVal val="visible"/>
                                      </p:to>
                                    </p:set>
                                    <p:animEffect transition="in" filter="wipe(up)">
                                      <p:cBhvr>
                                        <p:cTn id="7" dur="500"/>
                                        <p:tgtEl>
                                          <p:spTgt spid="51202">
                                            <p:txEl>
                                              <p:charRg st="0" end="7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1202">
                                            <p:txEl>
                                              <p:charRg st="78" end="120"/>
                                            </p:txEl>
                                          </p:spTgt>
                                        </p:tgtEl>
                                        <p:attrNameLst>
                                          <p:attrName>style.visibility</p:attrName>
                                        </p:attrNameLst>
                                      </p:cBhvr>
                                      <p:to>
                                        <p:strVal val="visible"/>
                                      </p:to>
                                    </p:set>
                                    <p:anim calcmode="lin" valueType="num">
                                      <p:cBhvr>
                                        <p:cTn id="12" dur="1000" fill="hold"/>
                                        <p:tgtEl>
                                          <p:spTgt spid="51202">
                                            <p:txEl>
                                              <p:charRg st="78" end="120"/>
                                            </p:txEl>
                                          </p:spTgt>
                                        </p:tgtEl>
                                        <p:attrNameLst>
                                          <p:attrName>ppt_w</p:attrName>
                                        </p:attrNameLst>
                                      </p:cBhvr>
                                      <p:tavLst>
                                        <p:tav tm="0">
                                          <p:val>
                                            <p:strVal val="#ppt_w*0.70"/>
                                          </p:val>
                                        </p:tav>
                                        <p:tav tm="100000">
                                          <p:val>
                                            <p:strVal val="#ppt_w"/>
                                          </p:val>
                                        </p:tav>
                                      </p:tavLst>
                                    </p:anim>
                                    <p:anim calcmode="lin" valueType="num">
                                      <p:cBhvr>
                                        <p:cTn id="13" dur="1000" fill="hold"/>
                                        <p:tgtEl>
                                          <p:spTgt spid="51202">
                                            <p:txEl>
                                              <p:charRg st="78" end="120"/>
                                            </p:txEl>
                                          </p:spTgt>
                                        </p:tgtEl>
                                        <p:attrNameLst>
                                          <p:attrName>ppt_h</p:attrName>
                                        </p:attrNameLst>
                                      </p:cBhvr>
                                      <p:tavLst>
                                        <p:tav tm="0">
                                          <p:val>
                                            <p:strVal val="#ppt_h"/>
                                          </p:val>
                                        </p:tav>
                                        <p:tav tm="100000">
                                          <p:val>
                                            <p:strVal val="#ppt_h"/>
                                          </p:val>
                                        </p:tav>
                                      </p:tavLst>
                                    </p:anim>
                                    <p:animEffect transition="in" filter="fade">
                                      <p:cBhvr>
                                        <p:cTn id="14" dur="1000"/>
                                        <p:tgtEl>
                                          <p:spTgt spid="51202">
                                            <p:txEl>
                                              <p:charRg st="78" end="1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矩形 4"/>
          <p:cNvSpPr/>
          <p:nvPr/>
        </p:nvSpPr>
        <p:spPr>
          <a:xfrm>
            <a:off x="1677988" y="2492375"/>
            <a:ext cx="9407525" cy="3573463"/>
          </a:xfrm>
          <a:prstGeom prst="rect">
            <a:avLst/>
          </a:prstGeom>
          <a:noFill/>
          <a:ln w="9525">
            <a:noFill/>
          </a:ln>
        </p:spPr>
        <p:txBody>
          <a:bodyPr lIns="91428" tIns="45715" rIns="91428" bIns="45715" anchor="t" anchorCtr="0">
            <a:spAutoFit/>
          </a:bodyPr>
          <a:p>
            <a:pPr indent="276225" eaLnBrk="0" hangingPunct="0">
              <a:buClrTx/>
              <a:buFontTx/>
              <a:buChar char="•"/>
            </a:pPr>
            <a:endParaRPr lang="en-US" altLang="zh-CN" sz="1800" b="1" dirty="0">
              <a:latin typeface="Times New Roman" panose="02020603050405020304" pitchFamily="18"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3333FF"/>
                </a:solidFill>
                <a:latin typeface="Times New Roman" panose="02020603050405020304" pitchFamily="18" charset="0"/>
                <a:ea typeface="宋体" panose="02010600030101010101" pitchFamily="2" charset="-122"/>
              </a:rPr>
              <a:t>分离效能高</a:t>
            </a:r>
            <a:endParaRPr lang="zh-CN" altLang="en-US" sz="2800" dirty="0">
              <a:solidFill>
                <a:srgbClr val="3333FF"/>
              </a:solidFill>
              <a:latin typeface="Arial" panose="020B0604020202020204" pitchFamily="34"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3333FF"/>
                </a:solidFill>
                <a:latin typeface="Times New Roman" panose="02020603050405020304" pitchFamily="18" charset="0"/>
                <a:ea typeface="宋体" panose="02010600030101010101" pitchFamily="2" charset="-122"/>
              </a:rPr>
              <a:t>柱渗透性好</a:t>
            </a:r>
            <a:r>
              <a:rPr lang="zh-CN" altLang="en-US" sz="2800" dirty="0">
                <a:solidFill>
                  <a:srgbClr val="3333FF"/>
                </a:solidFill>
                <a:latin typeface="Times New Roman" panose="02020603050405020304" pitchFamily="18" charset="0"/>
                <a:ea typeface="宋体" panose="02010600030101010101" pitchFamily="2" charset="-122"/>
              </a:rPr>
              <a:t>  </a:t>
            </a:r>
            <a:endParaRPr lang="zh-CN" altLang="en-US" sz="2800" dirty="0">
              <a:solidFill>
                <a:srgbClr val="3333FF"/>
              </a:solidFill>
              <a:latin typeface="Times New Roman" panose="02020603050405020304" pitchFamily="18"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3333FF"/>
                </a:solidFill>
                <a:latin typeface="Times New Roman" panose="02020603050405020304" pitchFamily="18" charset="0"/>
                <a:ea typeface="宋体" panose="02010600030101010101" pitchFamily="2" charset="-122"/>
              </a:rPr>
              <a:t>柱容量小</a:t>
            </a:r>
            <a:r>
              <a:rPr lang="zh-CN" altLang="en-US" sz="2800" dirty="0">
                <a:solidFill>
                  <a:srgbClr val="3333FF"/>
                </a:solidFill>
                <a:latin typeface="Times New Roman" panose="02020603050405020304" pitchFamily="18" charset="0"/>
                <a:ea typeface="宋体" panose="02010600030101010101" pitchFamily="2" charset="-122"/>
              </a:rPr>
              <a:t>  </a:t>
            </a:r>
            <a:endParaRPr lang="zh-CN" altLang="en-US" sz="2800" dirty="0">
              <a:solidFill>
                <a:srgbClr val="3333FF"/>
              </a:solidFill>
              <a:latin typeface="Arial" panose="020B0604020202020204" pitchFamily="34"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3333FF"/>
                </a:solidFill>
                <a:latin typeface="Times New Roman" panose="02020603050405020304" pitchFamily="18" charset="0"/>
                <a:ea typeface="宋体" panose="02010600030101010101" pitchFamily="2" charset="-122"/>
              </a:rPr>
              <a:t>易实现气相色谱</a:t>
            </a:r>
            <a:r>
              <a:rPr lang="en-US" altLang="zh-CN" sz="2800" b="1" dirty="0">
                <a:solidFill>
                  <a:srgbClr val="3333FF"/>
                </a:solidFill>
                <a:latin typeface="Times New Roman" panose="02020603050405020304" pitchFamily="18" charset="0"/>
                <a:ea typeface="宋体" panose="02010600030101010101" pitchFamily="2" charset="-122"/>
              </a:rPr>
              <a:t>-</a:t>
            </a:r>
            <a:r>
              <a:rPr lang="zh-CN" altLang="en-US" sz="2800" b="1" dirty="0">
                <a:solidFill>
                  <a:srgbClr val="3333FF"/>
                </a:solidFill>
                <a:latin typeface="Times New Roman" panose="02020603050405020304" pitchFamily="18" charset="0"/>
                <a:ea typeface="宋体" panose="02010600030101010101" pitchFamily="2" charset="-122"/>
              </a:rPr>
              <a:t>质谱联用</a:t>
            </a:r>
            <a:r>
              <a:rPr lang="zh-CN" altLang="en-US" sz="2800" dirty="0">
                <a:solidFill>
                  <a:srgbClr val="3333FF"/>
                </a:solidFill>
                <a:latin typeface="Times New Roman" panose="02020603050405020304" pitchFamily="18" charset="0"/>
                <a:ea typeface="宋体" panose="02010600030101010101" pitchFamily="2" charset="-122"/>
              </a:rPr>
              <a:t>  </a:t>
            </a:r>
            <a:endParaRPr lang="en-US" altLang="zh-CN" sz="2800" dirty="0">
              <a:solidFill>
                <a:srgbClr val="3333FF"/>
              </a:solidFill>
              <a:latin typeface="Arial" panose="020B0604020202020204" pitchFamily="34"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3333FF"/>
                </a:solidFill>
                <a:latin typeface="Times New Roman" panose="02020603050405020304" pitchFamily="18" charset="0"/>
                <a:ea typeface="宋体" panose="02010600030101010101" pitchFamily="2" charset="-122"/>
              </a:rPr>
              <a:t>应用范围广</a:t>
            </a:r>
            <a:r>
              <a:rPr lang="zh-CN" altLang="en-US" sz="2800" dirty="0">
                <a:solidFill>
                  <a:srgbClr val="3333FF"/>
                </a:solidFill>
                <a:latin typeface="Times New Roman" panose="02020603050405020304" pitchFamily="18" charset="0"/>
                <a:ea typeface="宋体" panose="02010600030101010101" pitchFamily="2" charset="-122"/>
              </a:rPr>
              <a:t>  </a:t>
            </a:r>
            <a:endParaRPr lang="zh-CN" altLang="en-US" sz="2800" dirty="0">
              <a:solidFill>
                <a:srgbClr val="3333FF"/>
              </a:solidFill>
              <a:latin typeface="Times New Roman" panose="02020603050405020304" pitchFamily="18" charset="0"/>
              <a:ea typeface="Times New Roman" panose="02020603050405020304" pitchFamily="18" charset="0"/>
            </a:endParaRPr>
          </a:p>
        </p:txBody>
      </p:sp>
      <p:sp>
        <p:nvSpPr>
          <p:cNvPr id="54274" name="Rectangle 8"/>
          <p:cNvSpPr/>
          <p:nvPr/>
        </p:nvSpPr>
        <p:spPr>
          <a:xfrm>
            <a:off x="912813" y="908050"/>
            <a:ext cx="10463212" cy="6238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eaLnBrk="0" hangingPunct="0">
              <a:buClrTx/>
              <a:buFont typeface="Arial" panose="020B0604020202020204" pitchFamily="34" charset="0"/>
            </a:pPr>
            <a:r>
              <a:rPr lang="zh-CN" altLang="zh-CN" sz="3200" b="1" dirty="0">
                <a:solidFill>
                  <a:srgbClr val="FFFF00"/>
                </a:solidFill>
                <a:latin typeface="Times New Roman" panose="02020603050405020304" pitchFamily="18" charset="0"/>
                <a:ea typeface="宋体" panose="02010600030101010101" pitchFamily="2" charset="-122"/>
              </a:rPr>
              <a:t>一、毛细管气相色谱法的特点</a:t>
            </a:r>
            <a:r>
              <a:rPr lang="zh-CN" altLang="en-US" sz="3200" b="1" dirty="0">
                <a:solidFill>
                  <a:srgbClr val="FFFF00"/>
                </a:solidFill>
                <a:latin typeface="Times New Roman" panose="02020603050405020304" pitchFamily="18" charset="0"/>
                <a:ea typeface="宋体" panose="02010600030101010101" pitchFamily="2" charset="-122"/>
              </a:rPr>
              <a:t>和分类</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54275" name="Rectangle 5"/>
          <p:cNvSpPr/>
          <p:nvPr/>
        </p:nvSpPr>
        <p:spPr>
          <a:xfrm>
            <a:off x="1200150" y="2133600"/>
            <a:ext cx="7132638" cy="579438"/>
          </a:xfrm>
          <a:prstGeom prst="rect">
            <a:avLst/>
          </a:prstGeom>
          <a:noFill/>
          <a:ln w="9525">
            <a:noFill/>
          </a:ln>
        </p:spPr>
        <p:txBody>
          <a:bodyPr wrap="none" lIns="91428" tIns="45715" rIns="91428" bIns="45715" anchor="t" anchorCtr="0">
            <a:spAutoFit/>
          </a:bodyPr>
          <a:p>
            <a:pPr eaLnBrk="0" hangingPunct="0">
              <a:buClrTx/>
              <a:buFont typeface="Arial" panose="020B0604020202020204" pitchFamily="34" charset="0"/>
            </a:pPr>
            <a:r>
              <a:rPr lang="zh-CN" altLang="en-US" sz="3200" b="1" dirty="0">
                <a:solidFill>
                  <a:srgbClr val="0000CC"/>
                </a:solidFill>
                <a:latin typeface="Times New Roman" panose="02020603050405020304" pitchFamily="18" charset="0"/>
                <a:ea typeface="宋体" panose="02010600030101010101" pitchFamily="2" charset="-122"/>
              </a:rPr>
              <a:t>(</a:t>
            </a:r>
            <a:r>
              <a:rPr lang="zh-CN" altLang="zh-CN" sz="3200" b="1" dirty="0">
                <a:solidFill>
                  <a:srgbClr val="0000CC"/>
                </a:solidFill>
                <a:latin typeface="Times New Roman" panose="02020603050405020304" pitchFamily="18" charset="0"/>
                <a:ea typeface="宋体" panose="02010600030101010101" pitchFamily="2" charset="-122"/>
              </a:rPr>
              <a:t>一</a:t>
            </a:r>
            <a:r>
              <a:rPr lang="zh-CN" altLang="en-US" sz="3200" b="1" dirty="0">
                <a:solidFill>
                  <a:srgbClr val="0000CC"/>
                </a:solidFill>
                <a:latin typeface="Times New Roman" panose="02020603050405020304" pitchFamily="18" charset="0"/>
                <a:ea typeface="宋体" panose="02010600030101010101" pitchFamily="2" charset="-122"/>
              </a:rPr>
              <a:t>)</a:t>
            </a:r>
            <a:r>
              <a:rPr lang="zh-CN" altLang="zh-CN" sz="3200" b="1" dirty="0">
                <a:solidFill>
                  <a:srgbClr val="0000CC"/>
                </a:solidFill>
                <a:latin typeface="Times New Roman" panose="02020603050405020304" pitchFamily="18" charset="0"/>
                <a:ea typeface="宋体" panose="02010600030101010101" pitchFamily="2" charset="-122"/>
              </a:rPr>
              <a:t>毛细管气相色谱法的特点</a:t>
            </a:r>
            <a:endParaRPr lang="zh-CN" altLang="en-US" sz="3200" b="1" dirty="0">
              <a:solidFill>
                <a:srgbClr val="0000CC"/>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4"/>
          <p:cNvSpPr/>
          <p:nvPr/>
        </p:nvSpPr>
        <p:spPr>
          <a:xfrm>
            <a:off x="1200150" y="2924175"/>
            <a:ext cx="9407525" cy="2844800"/>
          </a:xfrm>
          <a:prstGeom prst="rect">
            <a:avLst/>
          </a:prstGeom>
          <a:noFill/>
          <a:ln w="9525">
            <a:noFill/>
          </a:ln>
        </p:spPr>
        <p:txBody>
          <a:bodyPr lIns="91428" tIns="45715" rIns="91428" bIns="45715" anchor="t" anchorCtr="0">
            <a:spAutoFit/>
          </a:bodyPr>
          <a:p>
            <a:pPr indent="276225" eaLnBrk="0" hangingPunct="0"/>
            <a:r>
              <a:rPr lang="en-US" altLang="zh-CN" sz="2800" b="1" dirty="0">
                <a:solidFill>
                  <a:srgbClr val="3333FF"/>
                </a:solidFill>
                <a:latin typeface="Times New Roman" panose="02020603050405020304" pitchFamily="18" charset="0"/>
                <a:ea typeface="宋体" panose="02010600030101010101" pitchFamily="2" charset="-122"/>
              </a:rPr>
              <a:t>1.</a:t>
            </a:r>
            <a:r>
              <a:rPr lang="zh-CN" altLang="en-US" sz="2800" b="1" dirty="0">
                <a:solidFill>
                  <a:srgbClr val="3333FF"/>
                </a:solidFill>
                <a:latin typeface="Times New Roman" panose="02020603050405020304" pitchFamily="18" charset="0"/>
                <a:ea typeface="宋体" panose="02010600030101010101" pitchFamily="2" charset="-122"/>
              </a:rPr>
              <a:t>按柱内壁的处理方式</a:t>
            </a:r>
            <a:endParaRPr lang="zh-CN" altLang="en-US" sz="2800" b="1" dirty="0">
              <a:solidFill>
                <a:srgbClr val="3333FF"/>
              </a:solidFill>
              <a:latin typeface="Times New Roman" panose="02020603050405020304" pitchFamily="18" charset="0"/>
              <a:ea typeface="宋体" panose="02010600030101010101" pitchFamily="2" charset="-122"/>
            </a:endParaRPr>
          </a:p>
          <a:p>
            <a:pPr indent="276225" eaLnBrk="0" hangingPunct="0"/>
            <a:endParaRPr lang="zh-CN" altLang="en-US" sz="2800" dirty="0">
              <a:solidFill>
                <a:srgbClr val="3333FF"/>
              </a:solidFill>
              <a:latin typeface="Times New Roman" panose="02020603050405020304" pitchFamily="18" charset="0"/>
              <a:ea typeface="宋体" panose="02010600030101010101" pitchFamily="2" charset="-122"/>
            </a:endParaRPr>
          </a:p>
          <a:p>
            <a:pPr indent="276225" eaLnBrk="0" hangingPunct="0">
              <a:lnSpc>
                <a:spcPct val="130000"/>
              </a:lnSpc>
              <a:buClr>
                <a:srgbClr val="FF3300"/>
              </a:buClr>
              <a:buFont typeface="Wingdings" panose="05000000000000000000" pitchFamily="2" charset="2"/>
              <a:buChar char="Ø"/>
            </a:pPr>
            <a:r>
              <a:rPr lang="en-US" altLang="zh-CN" dirty="0">
                <a:solidFill>
                  <a:srgbClr val="3333FF"/>
                </a:solidFill>
                <a:latin typeface="Times New Roman" panose="02020603050405020304" pitchFamily="18" charset="0"/>
                <a:ea typeface="宋体" panose="02010600030101010101" pitchFamily="2" charset="-122"/>
              </a:rPr>
              <a:t> </a:t>
            </a:r>
            <a:r>
              <a:rPr lang="zh-CN" altLang="en-US" b="1" dirty="0">
                <a:solidFill>
                  <a:srgbClr val="3333FF"/>
                </a:solidFill>
                <a:latin typeface="Times New Roman" panose="02020603050405020304" pitchFamily="18" charset="0"/>
                <a:ea typeface="宋体" panose="02010600030101010101" pitchFamily="2" charset="-122"/>
              </a:rPr>
              <a:t>涂壁毛细管柱</a:t>
            </a:r>
            <a:endParaRPr lang="zh-CN" altLang="en-US" b="1" dirty="0">
              <a:solidFill>
                <a:srgbClr val="3333FF"/>
              </a:solidFill>
              <a:latin typeface="Times New Roman" panose="02020603050405020304" pitchFamily="18" charset="0"/>
              <a:ea typeface="宋体" panose="02010600030101010101" pitchFamily="2" charset="-122"/>
            </a:endParaRPr>
          </a:p>
          <a:p>
            <a:pPr indent="276225" eaLnBrk="0" hangingPunct="0">
              <a:lnSpc>
                <a:spcPct val="130000"/>
              </a:lnSpc>
              <a:buClr>
                <a:srgbClr val="FF3300"/>
              </a:buClr>
              <a:buFont typeface="Wingdings" panose="05000000000000000000" pitchFamily="2" charset="2"/>
              <a:buChar char="Ø"/>
            </a:pPr>
            <a:r>
              <a:rPr lang="en-US" altLang="zh-CN" b="1" dirty="0">
                <a:solidFill>
                  <a:srgbClr val="3333FF"/>
                </a:solidFill>
                <a:latin typeface="Times New Roman" panose="02020603050405020304" pitchFamily="18" charset="0"/>
                <a:ea typeface="宋体" panose="02010600030101010101" pitchFamily="2" charset="-122"/>
              </a:rPr>
              <a:t> </a:t>
            </a:r>
            <a:r>
              <a:rPr lang="zh-CN" altLang="en-US" b="1" dirty="0">
                <a:solidFill>
                  <a:srgbClr val="3333FF"/>
                </a:solidFill>
                <a:latin typeface="Times New Roman" panose="02020603050405020304" pitchFamily="18" charset="0"/>
                <a:ea typeface="宋体" panose="02010600030101010101" pitchFamily="2" charset="-122"/>
              </a:rPr>
              <a:t>多孔层毛细管柱</a:t>
            </a:r>
            <a:r>
              <a:rPr lang="en-US" altLang="zh-CN" b="1" dirty="0">
                <a:solidFill>
                  <a:srgbClr val="3333FF"/>
                </a:solidFill>
                <a:latin typeface="Times New Roman" panose="02020603050405020304" pitchFamily="18" charset="0"/>
                <a:ea typeface="宋体" panose="02010600030101010101" pitchFamily="2" charset="-122"/>
              </a:rPr>
              <a:t> </a:t>
            </a:r>
            <a:endParaRPr lang="en-US" altLang="zh-CN" b="1" dirty="0">
              <a:solidFill>
                <a:srgbClr val="3333FF"/>
              </a:solidFill>
              <a:latin typeface="Times New Roman" panose="02020603050405020304" pitchFamily="18" charset="0"/>
              <a:ea typeface="宋体" panose="02010600030101010101" pitchFamily="2" charset="-122"/>
            </a:endParaRPr>
          </a:p>
          <a:p>
            <a:pPr indent="276225" eaLnBrk="0" hangingPunct="0">
              <a:lnSpc>
                <a:spcPct val="130000"/>
              </a:lnSpc>
              <a:buClr>
                <a:srgbClr val="FF3300"/>
              </a:buClr>
              <a:buFont typeface="Wingdings" panose="05000000000000000000" pitchFamily="2" charset="2"/>
              <a:buChar char="Ø"/>
            </a:pPr>
            <a:r>
              <a:rPr lang="zh-CN" altLang="en-US" b="1" dirty="0">
                <a:solidFill>
                  <a:srgbClr val="3333FF"/>
                </a:solidFill>
                <a:latin typeface="Times New Roman" panose="02020603050405020304" pitchFamily="18" charset="0"/>
                <a:ea typeface="宋体" panose="02010600030101010101" pitchFamily="2" charset="-122"/>
              </a:rPr>
              <a:t> 载体涂层毛细管柱    </a:t>
            </a:r>
            <a:endParaRPr lang="zh-CN" altLang="en-US" b="1" dirty="0">
              <a:solidFill>
                <a:srgbClr val="3333FF"/>
              </a:solidFill>
              <a:latin typeface="Times New Roman" panose="02020603050405020304" pitchFamily="18" charset="0"/>
              <a:ea typeface="宋体" panose="02010600030101010101" pitchFamily="2" charset="-122"/>
            </a:endParaRPr>
          </a:p>
          <a:p>
            <a:pPr indent="276225" eaLnBrk="0" hangingPunct="0">
              <a:lnSpc>
                <a:spcPct val="130000"/>
              </a:lnSpc>
              <a:buClr>
                <a:srgbClr val="FF3300"/>
              </a:buClr>
              <a:buFont typeface="Wingdings" panose="05000000000000000000" pitchFamily="2" charset="2"/>
              <a:buChar char="Ø"/>
            </a:pPr>
            <a:r>
              <a:rPr lang="zh-CN" altLang="en-US" b="1" dirty="0">
                <a:solidFill>
                  <a:srgbClr val="3333FF"/>
                </a:solidFill>
                <a:latin typeface="Times New Roman" panose="02020603050405020304" pitchFamily="18" charset="0"/>
                <a:ea typeface="宋体" panose="02010600030101010101" pitchFamily="2" charset="-122"/>
              </a:rPr>
              <a:t> 交联或键合毛细管柱</a:t>
            </a:r>
            <a:endParaRPr lang="zh-CN" altLang="en-US" b="1" dirty="0">
              <a:solidFill>
                <a:srgbClr val="3333FF"/>
              </a:solidFill>
              <a:latin typeface="Times New Roman" panose="02020603050405020304" pitchFamily="18" charset="0"/>
              <a:ea typeface="宋体" panose="02010600030101010101" pitchFamily="2" charset="-122"/>
            </a:endParaRPr>
          </a:p>
        </p:txBody>
      </p:sp>
      <p:sp>
        <p:nvSpPr>
          <p:cNvPr id="55298" name="Rectangle 8"/>
          <p:cNvSpPr/>
          <p:nvPr/>
        </p:nvSpPr>
        <p:spPr>
          <a:xfrm>
            <a:off x="912813" y="908050"/>
            <a:ext cx="10463212" cy="6238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eaLnBrk="0" hangingPunct="0">
              <a:buClrTx/>
              <a:buFont typeface="Arial" panose="020B0604020202020204" pitchFamily="34" charset="0"/>
            </a:pPr>
            <a:r>
              <a:rPr lang="zh-CN" altLang="zh-CN" sz="3200" b="1" dirty="0">
                <a:solidFill>
                  <a:srgbClr val="FFFF00"/>
                </a:solidFill>
                <a:latin typeface="Times New Roman" panose="02020603050405020304" pitchFamily="18" charset="0"/>
                <a:ea typeface="宋体" panose="02010600030101010101" pitchFamily="2" charset="-122"/>
              </a:rPr>
              <a:t>一、毛细管气相色谱法的特点</a:t>
            </a:r>
            <a:r>
              <a:rPr lang="zh-CN" altLang="en-US" sz="3200" b="1" dirty="0">
                <a:solidFill>
                  <a:srgbClr val="FFFF00"/>
                </a:solidFill>
                <a:latin typeface="Times New Roman" panose="02020603050405020304" pitchFamily="18" charset="0"/>
                <a:ea typeface="宋体" panose="02010600030101010101" pitchFamily="2" charset="-122"/>
              </a:rPr>
              <a:t>和分类</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55299" name="Rectangle 4"/>
          <p:cNvSpPr/>
          <p:nvPr/>
        </p:nvSpPr>
        <p:spPr>
          <a:xfrm>
            <a:off x="1200150" y="2133600"/>
            <a:ext cx="7132638" cy="579438"/>
          </a:xfrm>
          <a:prstGeom prst="rect">
            <a:avLst/>
          </a:prstGeom>
          <a:noFill/>
          <a:ln w="9525">
            <a:noFill/>
          </a:ln>
        </p:spPr>
        <p:txBody>
          <a:bodyPr wrap="none" lIns="91428" tIns="45715" rIns="91428" bIns="45715" anchor="t" anchorCtr="0">
            <a:spAutoFit/>
          </a:bodyPr>
          <a:p>
            <a:pPr eaLnBrk="0" hangingPunct="0">
              <a:buClrTx/>
              <a:buFont typeface="Arial" panose="020B0604020202020204" pitchFamily="34" charset="0"/>
            </a:pPr>
            <a:r>
              <a:rPr lang="zh-CN" altLang="en-US" sz="3200" b="1" dirty="0">
                <a:solidFill>
                  <a:srgbClr val="0000CC"/>
                </a:solidFill>
                <a:latin typeface="Times New Roman" panose="02020603050405020304" pitchFamily="18" charset="0"/>
                <a:ea typeface="宋体" panose="02010600030101010101" pitchFamily="2" charset="-122"/>
              </a:rPr>
              <a:t>(二</a:t>
            </a:r>
            <a:r>
              <a:rPr lang="en-US" altLang="zh-CN" sz="3200" b="1" dirty="0">
                <a:solidFill>
                  <a:srgbClr val="0000CC"/>
                </a:solidFill>
                <a:latin typeface="Times New Roman" panose="02020603050405020304" pitchFamily="18" charset="0"/>
                <a:ea typeface="宋体" panose="02010600030101010101" pitchFamily="2" charset="-122"/>
              </a:rPr>
              <a:t>)</a:t>
            </a:r>
            <a:r>
              <a:rPr lang="zh-CN" altLang="zh-CN" sz="3200" b="1" dirty="0">
                <a:solidFill>
                  <a:srgbClr val="0000CC"/>
                </a:solidFill>
                <a:latin typeface="Times New Roman" panose="02020603050405020304" pitchFamily="18" charset="0"/>
                <a:ea typeface="宋体" panose="02010600030101010101" pitchFamily="2" charset="-122"/>
              </a:rPr>
              <a:t>毛细管气相色谱法的</a:t>
            </a:r>
            <a:r>
              <a:rPr lang="zh-CN" altLang="en-US" sz="3200" b="1" dirty="0">
                <a:solidFill>
                  <a:srgbClr val="0000CC"/>
                </a:solidFill>
                <a:latin typeface="Times New Roman" panose="02020603050405020304" pitchFamily="18" charset="0"/>
                <a:ea typeface="宋体" panose="02010600030101010101" pitchFamily="2" charset="-122"/>
              </a:rPr>
              <a:t>分类</a:t>
            </a:r>
            <a:endParaRPr lang="zh-CN" altLang="en-US" sz="3200" b="1" dirty="0">
              <a:solidFill>
                <a:srgbClr val="0000CC"/>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1048"/>
          <p:cNvPicPr>
            <a:picLocks noChangeAspect="1"/>
          </p:cNvPicPr>
          <p:nvPr/>
        </p:nvPicPr>
        <p:blipFill>
          <a:blip r:embed="rId1"/>
          <a:stretch>
            <a:fillRect/>
          </a:stretch>
        </p:blipFill>
        <p:spPr>
          <a:xfrm>
            <a:off x="1968500" y="2463800"/>
            <a:ext cx="7775575" cy="3217863"/>
          </a:xfrm>
          <a:prstGeom prst="rect">
            <a:avLst/>
          </a:prstGeom>
          <a:noFill/>
          <a:ln w="9525">
            <a:noFill/>
          </a:ln>
        </p:spPr>
      </p:pic>
      <p:pic>
        <p:nvPicPr>
          <p:cNvPr id="8195" name="Picture 1049"/>
          <p:cNvPicPr>
            <a:picLocks noChangeAspect="1"/>
          </p:cNvPicPr>
          <p:nvPr/>
        </p:nvPicPr>
        <p:blipFill>
          <a:blip r:embed="rId2"/>
          <a:stretch>
            <a:fillRect/>
          </a:stretch>
        </p:blipFill>
        <p:spPr>
          <a:xfrm>
            <a:off x="1487488" y="5445125"/>
            <a:ext cx="8039100" cy="1219200"/>
          </a:xfrm>
          <a:prstGeom prst="rect">
            <a:avLst/>
          </a:prstGeom>
          <a:noFill/>
          <a:ln w="9525">
            <a:noFill/>
          </a:ln>
        </p:spPr>
      </p:pic>
      <p:sp>
        <p:nvSpPr>
          <p:cNvPr id="10243" name="Rectangle 1026"/>
          <p:cNvSpPr>
            <a:spLocks noGrp="1"/>
          </p:cNvSpPr>
          <p:nvPr>
            <p:ph type="title"/>
          </p:nvPr>
        </p:nvSpPr>
        <p:spPr>
          <a:xfrm>
            <a:off x="912813" y="1989138"/>
            <a:ext cx="10361612" cy="542925"/>
          </a:xfrm>
          <a:ln/>
        </p:spPr>
        <p:txBody>
          <a:bodyPr vert="horz" wrap="square" lIns="91428" tIns="45715" rIns="91428" bIns="45715" anchor="b" anchorCtr="0"/>
          <a:p>
            <a:pPr algn="l" eaLnBrk="1" hangingPunct="1"/>
            <a:r>
              <a:rPr lang="zh-CN" altLang="en-US" sz="3200" b="1" dirty="0">
                <a:solidFill>
                  <a:schemeClr val="tx1"/>
                </a:solidFill>
              </a:rPr>
              <a:t>二、气相色谱法的一般流程</a:t>
            </a:r>
            <a:endParaRPr lang="zh-CN" altLang="en-US" sz="3200" b="1" dirty="0">
              <a:solidFill>
                <a:schemeClr val="tx1"/>
              </a:solidFill>
            </a:endParaRPr>
          </a:p>
        </p:txBody>
      </p:sp>
      <p:sp>
        <p:nvSpPr>
          <p:cNvPr id="10244" name="Rectangle 1031"/>
          <p:cNvSpPr/>
          <p:nvPr/>
        </p:nvSpPr>
        <p:spPr>
          <a:xfrm>
            <a:off x="1200150" y="908050"/>
            <a:ext cx="10702925" cy="695325"/>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lnSpc>
                <a:spcPct val="90000"/>
              </a:lnSpc>
              <a:buClrTx/>
              <a:buFontTx/>
            </a:pPr>
            <a:r>
              <a:rPr lang="zh-CN" altLang="en-US" sz="3600" b="1" dirty="0">
                <a:solidFill>
                  <a:srgbClr val="FFFF00"/>
                </a:solidFill>
                <a:latin typeface="Tahoma" panose="020B0604030504040204" pitchFamily="34" charset="0"/>
                <a:ea typeface="宋体" panose="02010600030101010101" pitchFamily="2" charset="-122"/>
              </a:rPr>
              <a:t>第一节  气相色谱法的分类和一般流程</a:t>
            </a:r>
            <a:endParaRPr lang="zh-CN" altLang="en-US" sz="3600" b="1" dirty="0">
              <a:solidFill>
                <a:srgbClr val="FFFF00"/>
              </a:solidFill>
              <a:latin typeface="Tahoma" panose="020B0604030504040204" pitchFamily="34" charset="0"/>
              <a:ea typeface="宋体" panose="02010600030101010101" pitchFamily="2" charset="-122"/>
            </a:endParaRPr>
          </a:p>
        </p:txBody>
      </p:sp>
      <p:sp>
        <p:nvSpPr>
          <p:cNvPr id="8198" name="Rectangle 1035"/>
          <p:cNvSpPr/>
          <p:nvPr/>
        </p:nvSpPr>
        <p:spPr>
          <a:xfrm>
            <a:off x="749300" y="5084763"/>
            <a:ext cx="2032000" cy="457200"/>
          </a:xfrm>
          <a:prstGeom prst="rect">
            <a:avLst/>
          </a:prstGeom>
          <a:solidFill>
            <a:srgbClr val="FF7C80"/>
          </a:solidFill>
          <a:ln w="9525" cap="flat" cmpd="sng">
            <a:solidFill>
              <a:schemeClr val="bg2"/>
            </a:solidFill>
            <a:prstDash val="solid"/>
            <a:miter/>
            <a:headEnd type="none" w="med" len="med"/>
            <a:tailEnd type="none" w="med" len="med"/>
          </a:ln>
          <a:effectLst>
            <a:outerShdw dist="35921" dir="2699999" algn="ctr" rotWithShape="0">
              <a:schemeClr val="bg2"/>
            </a:outerShdw>
          </a:effectLst>
        </p:spPr>
        <p:txBody>
          <a:bodyPr wrap="none" lIns="91428" tIns="45715" rIns="91428" bIns="45715" anchor="ctr" anchorCtr="0"/>
          <a:p>
            <a:pPr algn="ctr">
              <a:buClrTx/>
              <a:buFontTx/>
            </a:pPr>
            <a:r>
              <a:rPr lang="zh-CN" altLang="en-US" b="1" dirty="0">
                <a:latin typeface="Times New Roman" panose="02020603050405020304" pitchFamily="18" charset="0"/>
                <a:ea typeface="宋体" panose="02010600030101010101" pitchFamily="2" charset="-122"/>
              </a:rPr>
              <a:t>气路系统</a:t>
            </a:r>
            <a:endParaRPr lang="zh-CN" altLang="en-US" b="1" dirty="0">
              <a:latin typeface="Times New Roman" panose="02020603050405020304" pitchFamily="18" charset="0"/>
              <a:ea typeface="宋体" panose="02010600030101010101" pitchFamily="2" charset="-122"/>
            </a:endParaRPr>
          </a:p>
        </p:txBody>
      </p:sp>
      <p:sp>
        <p:nvSpPr>
          <p:cNvPr id="8199" name="Rectangle 1036"/>
          <p:cNvSpPr/>
          <p:nvPr/>
        </p:nvSpPr>
        <p:spPr>
          <a:xfrm>
            <a:off x="3695700" y="5084763"/>
            <a:ext cx="2032000" cy="457200"/>
          </a:xfrm>
          <a:prstGeom prst="rect">
            <a:avLst/>
          </a:prstGeom>
          <a:solidFill>
            <a:srgbClr val="FF9966"/>
          </a:solidFill>
          <a:ln w="9525" cap="flat" cmpd="sng">
            <a:solidFill>
              <a:schemeClr val="bg2"/>
            </a:solidFill>
            <a:prstDash val="solid"/>
            <a:miter/>
            <a:headEnd type="none" w="med" len="med"/>
            <a:tailEnd type="none" w="med" len="med"/>
          </a:ln>
          <a:effectLst>
            <a:outerShdw dist="35921" dir="2699999" algn="ctr" rotWithShape="0">
              <a:schemeClr val="bg2"/>
            </a:outerShdw>
          </a:effectLst>
        </p:spPr>
        <p:txBody>
          <a:bodyPr wrap="none" lIns="91428" tIns="45715" rIns="91428" bIns="45715" anchor="ctr" anchorCtr="0"/>
          <a:p>
            <a:pPr algn="ctr">
              <a:buClrTx/>
              <a:buFontTx/>
            </a:pPr>
            <a:r>
              <a:rPr lang="zh-CN" altLang="en-US" b="1" dirty="0">
                <a:latin typeface="Times New Roman" panose="02020603050405020304" pitchFamily="18" charset="0"/>
                <a:ea typeface="宋体" panose="02010600030101010101" pitchFamily="2" charset="-122"/>
              </a:rPr>
              <a:t>进样系统</a:t>
            </a:r>
            <a:endParaRPr lang="zh-CN" altLang="en-US" b="1" dirty="0">
              <a:latin typeface="Times New Roman" panose="02020603050405020304" pitchFamily="18" charset="0"/>
              <a:ea typeface="宋体" panose="02010600030101010101" pitchFamily="2" charset="-122"/>
            </a:endParaRPr>
          </a:p>
        </p:txBody>
      </p:sp>
      <p:sp>
        <p:nvSpPr>
          <p:cNvPr id="8200" name="Rectangle 1037"/>
          <p:cNvSpPr/>
          <p:nvPr/>
        </p:nvSpPr>
        <p:spPr>
          <a:xfrm>
            <a:off x="6742113" y="5084763"/>
            <a:ext cx="2032000" cy="457200"/>
          </a:xfrm>
          <a:prstGeom prst="rect">
            <a:avLst/>
          </a:prstGeom>
          <a:solidFill>
            <a:srgbClr val="FF3300"/>
          </a:solidFill>
          <a:ln w="9525" cap="flat" cmpd="sng">
            <a:solidFill>
              <a:schemeClr val="bg2"/>
            </a:solidFill>
            <a:prstDash val="solid"/>
            <a:miter/>
            <a:headEnd type="none" w="med" len="med"/>
            <a:tailEnd type="none" w="med" len="med"/>
          </a:ln>
          <a:effectLst>
            <a:outerShdw dist="35921" dir="2699999" algn="ctr" rotWithShape="0">
              <a:schemeClr val="bg2"/>
            </a:outerShdw>
          </a:effectLst>
        </p:spPr>
        <p:txBody>
          <a:bodyPr wrap="none" lIns="91428" tIns="45715" rIns="91428" bIns="45715" anchor="ctr" anchorCtr="0"/>
          <a:p>
            <a:pPr algn="ctr">
              <a:buClrTx/>
              <a:buFontTx/>
            </a:pPr>
            <a:r>
              <a:rPr lang="zh-CN" altLang="en-US" b="1" dirty="0">
                <a:solidFill>
                  <a:srgbClr val="CCFFCC"/>
                </a:solidFill>
                <a:latin typeface="Times New Roman" panose="02020603050405020304" pitchFamily="18" charset="0"/>
                <a:ea typeface="宋体" panose="02010600030101010101" pitchFamily="2" charset="-122"/>
              </a:rPr>
              <a:t>色谱柱</a:t>
            </a:r>
            <a:endParaRPr lang="zh-CN" altLang="en-US" b="1" dirty="0">
              <a:solidFill>
                <a:srgbClr val="CCFFCC"/>
              </a:solidFill>
              <a:latin typeface="Times New Roman" panose="02020603050405020304" pitchFamily="18" charset="0"/>
              <a:ea typeface="宋体" panose="02010600030101010101" pitchFamily="2" charset="-122"/>
            </a:endParaRPr>
          </a:p>
        </p:txBody>
      </p:sp>
      <p:sp>
        <p:nvSpPr>
          <p:cNvPr id="8201" name="Rectangle 1038"/>
          <p:cNvSpPr/>
          <p:nvPr/>
        </p:nvSpPr>
        <p:spPr>
          <a:xfrm>
            <a:off x="9790113" y="5084763"/>
            <a:ext cx="2032000" cy="457200"/>
          </a:xfrm>
          <a:prstGeom prst="rect">
            <a:avLst/>
          </a:prstGeom>
          <a:solidFill>
            <a:srgbClr val="3399FF"/>
          </a:solidFill>
          <a:ln w="9525" cap="flat" cmpd="sng">
            <a:solidFill>
              <a:schemeClr val="bg2"/>
            </a:solidFill>
            <a:prstDash val="solid"/>
            <a:miter/>
            <a:headEnd type="none" w="med" len="med"/>
            <a:tailEnd type="none" w="med" len="med"/>
          </a:ln>
          <a:effectLst>
            <a:outerShdw dist="35921" dir="2699999" algn="ctr" rotWithShape="0">
              <a:schemeClr val="bg2"/>
            </a:outerShdw>
          </a:effectLst>
        </p:spPr>
        <p:txBody>
          <a:bodyPr wrap="none" lIns="91428" tIns="45715" rIns="91428" bIns="45715" anchor="ctr" anchorCtr="0"/>
          <a:p>
            <a:pPr algn="ctr">
              <a:buClrTx/>
              <a:buFontTx/>
            </a:pPr>
            <a:r>
              <a:rPr lang="zh-CN" altLang="en-US" b="1" dirty="0">
                <a:latin typeface="Times New Roman" panose="02020603050405020304" pitchFamily="18" charset="0"/>
                <a:ea typeface="宋体" panose="02010600030101010101" pitchFamily="2" charset="-122"/>
              </a:rPr>
              <a:t>检测系统</a:t>
            </a:r>
            <a:endParaRPr lang="zh-CN" altLang="en-US" b="1" dirty="0">
              <a:latin typeface="Times New Roman" panose="02020603050405020304" pitchFamily="18" charset="0"/>
              <a:ea typeface="宋体" panose="02010600030101010101" pitchFamily="2" charset="-122"/>
            </a:endParaRPr>
          </a:p>
        </p:txBody>
      </p:sp>
      <p:sp>
        <p:nvSpPr>
          <p:cNvPr id="8202" name="Rectangle 1039"/>
          <p:cNvSpPr/>
          <p:nvPr/>
        </p:nvSpPr>
        <p:spPr>
          <a:xfrm>
            <a:off x="6843713" y="6303963"/>
            <a:ext cx="2032000" cy="457200"/>
          </a:xfrm>
          <a:prstGeom prst="rect">
            <a:avLst/>
          </a:prstGeom>
          <a:solidFill>
            <a:srgbClr val="009999"/>
          </a:solidFill>
          <a:ln w="9525" cap="flat" cmpd="sng">
            <a:solidFill>
              <a:schemeClr val="bg2"/>
            </a:solidFill>
            <a:prstDash val="solid"/>
            <a:miter/>
            <a:headEnd type="none" w="med" len="med"/>
            <a:tailEnd type="none" w="med" len="med"/>
          </a:ln>
          <a:effectLst>
            <a:outerShdw dist="35921" dir="2699999" algn="ctr" rotWithShape="0">
              <a:schemeClr val="bg2"/>
            </a:outerShdw>
          </a:effectLst>
        </p:spPr>
        <p:txBody>
          <a:bodyPr wrap="none" lIns="91428" tIns="45715" rIns="91428" bIns="45715" anchor="ctr" anchorCtr="0"/>
          <a:p>
            <a:pPr algn="ctr">
              <a:buClrTx/>
              <a:buFontTx/>
            </a:pPr>
            <a:r>
              <a:rPr lang="zh-CN" altLang="en-US" b="1" dirty="0">
                <a:solidFill>
                  <a:srgbClr val="CCFFCC"/>
                </a:solidFill>
                <a:latin typeface="Times New Roman" panose="02020603050405020304" pitchFamily="18" charset="0"/>
                <a:ea typeface="宋体" panose="02010600030101010101" pitchFamily="2" charset="-122"/>
              </a:rPr>
              <a:t>温控系统</a:t>
            </a:r>
            <a:endParaRPr lang="zh-CN" altLang="en-US" b="1" dirty="0">
              <a:solidFill>
                <a:srgbClr val="CCFFCC"/>
              </a:solidFill>
              <a:latin typeface="Times New Roman" panose="02020603050405020304" pitchFamily="18" charset="0"/>
              <a:ea typeface="宋体" panose="02010600030101010101" pitchFamily="2" charset="-122"/>
            </a:endParaRPr>
          </a:p>
        </p:txBody>
      </p:sp>
      <p:sp>
        <p:nvSpPr>
          <p:cNvPr id="8203" name="Line 1040"/>
          <p:cNvSpPr/>
          <p:nvPr/>
        </p:nvSpPr>
        <p:spPr>
          <a:xfrm>
            <a:off x="2832100" y="5300663"/>
            <a:ext cx="812800" cy="0"/>
          </a:xfrm>
          <a:prstGeom prst="line">
            <a:avLst/>
          </a:prstGeom>
          <a:ln w="31750" cap="flat" cmpd="sng">
            <a:solidFill>
              <a:schemeClr val="hlink"/>
            </a:solidFill>
            <a:prstDash val="solid"/>
            <a:round/>
            <a:headEnd type="none" w="med" len="med"/>
            <a:tailEnd type="triangle" w="med" len="med"/>
          </a:ln>
        </p:spPr>
      </p:sp>
      <p:sp>
        <p:nvSpPr>
          <p:cNvPr id="8204" name="Line 1041"/>
          <p:cNvSpPr/>
          <p:nvPr/>
        </p:nvSpPr>
        <p:spPr>
          <a:xfrm>
            <a:off x="5807075" y="5300663"/>
            <a:ext cx="812800" cy="0"/>
          </a:xfrm>
          <a:prstGeom prst="line">
            <a:avLst/>
          </a:prstGeom>
          <a:ln w="31750" cap="flat" cmpd="sng">
            <a:solidFill>
              <a:schemeClr val="hlink"/>
            </a:solidFill>
            <a:prstDash val="solid"/>
            <a:round/>
            <a:headEnd type="none" w="med" len="med"/>
            <a:tailEnd type="triangle" w="med" len="med"/>
          </a:ln>
        </p:spPr>
      </p:sp>
      <p:sp>
        <p:nvSpPr>
          <p:cNvPr id="8205" name="Line 1042"/>
          <p:cNvSpPr/>
          <p:nvPr/>
        </p:nvSpPr>
        <p:spPr>
          <a:xfrm>
            <a:off x="8878888" y="5300663"/>
            <a:ext cx="812800" cy="0"/>
          </a:xfrm>
          <a:prstGeom prst="line">
            <a:avLst/>
          </a:prstGeom>
          <a:ln w="31750" cap="flat" cmpd="sng">
            <a:solidFill>
              <a:schemeClr val="hlink"/>
            </a:solidFill>
            <a:prstDash val="solid"/>
            <a:round/>
            <a:headEnd type="none" w="med" len="med"/>
            <a:tailEnd type="triangle" w="med" len="med"/>
          </a:ln>
        </p:spPr>
      </p:sp>
      <p:sp>
        <p:nvSpPr>
          <p:cNvPr id="8206" name="Line 1043"/>
          <p:cNvSpPr/>
          <p:nvPr/>
        </p:nvSpPr>
        <p:spPr>
          <a:xfrm flipH="1" flipV="1">
            <a:off x="5711825" y="5661025"/>
            <a:ext cx="1117600" cy="533400"/>
          </a:xfrm>
          <a:prstGeom prst="line">
            <a:avLst/>
          </a:prstGeom>
          <a:ln w="31750" cap="flat" cmpd="sng">
            <a:solidFill>
              <a:schemeClr val="hlink"/>
            </a:solidFill>
            <a:prstDash val="solid"/>
            <a:round/>
            <a:headEnd type="none" w="med" len="med"/>
            <a:tailEnd type="triangle" w="med" len="med"/>
          </a:ln>
        </p:spPr>
      </p:sp>
      <p:sp>
        <p:nvSpPr>
          <p:cNvPr id="8207" name="Line 1044"/>
          <p:cNvSpPr/>
          <p:nvPr/>
        </p:nvSpPr>
        <p:spPr>
          <a:xfrm flipV="1">
            <a:off x="7726363" y="5661025"/>
            <a:ext cx="0" cy="533400"/>
          </a:xfrm>
          <a:prstGeom prst="line">
            <a:avLst/>
          </a:prstGeom>
          <a:ln w="31750" cap="flat" cmpd="sng">
            <a:solidFill>
              <a:schemeClr val="hlink"/>
            </a:solidFill>
            <a:prstDash val="solid"/>
            <a:round/>
            <a:headEnd type="none" w="med" len="med"/>
            <a:tailEnd type="triangle" w="med" len="med"/>
          </a:ln>
        </p:spPr>
      </p:sp>
      <p:sp>
        <p:nvSpPr>
          <p:cNvPr id="8208" name="Line 1045"/>
          <p:cNvSpPr/>
          <p:nvPr/>
        </p:nvSpPr>
        <p:spPr>
          <a:xfrm flipV="1">
            <a:off x="8783638" y="5661025"/>
            <a:ext cx="1320800" cy="533400"/>
          </a:xfrm>
          <a:prstGeom prst="line">
            <a:avLst/>
          </a:prstGeom>
          <a:ln w="31750" cap="flat" cmpd="sng">
            <a:solidFill>
              <a:schemeClr val="hlink"/>
            </a:solidFill>
            <a:prstDash val="solid"/>
            <a:roun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wipe(left)">
                                      <p:cBhvr>
                                        <p:cTn id="16" dur="500"/>
                                        <p:tgtEl>
                                          <p:spTgt spid="819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203"/>
                                        </p:tgtEl>
                                        <p:attrNameLst>
                                          <p:attrName>style.visibility</p:attrName>
                                        </p:attrNameLst>
                                      </p:cBhvr>
                                      <p:to>
                                        <p:strVal val="visible"/>
                                      </p:to>
                                    </p:set>
                                    <p:animEffect transition="in" filter="wipe(left)">
                                      <p:cBhvr>
                                        <p:cTn id="20" dur="500"/>
                                        <p:tgtEl>
                                          <p:spTgt spid="820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199"/>
                                        </p:tgtEl>
                                        <p:attrNameLst>
                                          <p:attrName>style.visibility</p:attrName>
                                        </p:attrNameLst>
                                      </p:cBhvr>
                                      <p:to>
                                        <p:strVal val="visible"/>
                                      </p:to>
                                    </p:set>
                                    <p:animEffect transition="in" filter="wipe(left)">
                                      <p:cBhvr>
                                        <p:cTn id="24" dur="500"/>
                                        <p:tgtEl>
                                          <p:spTgt spid="8199"/>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8204"/>
                                        </p:tgtEl>
                                        <p:attrNameLst>
                                          <p:attrName>style.visibility</p:attrName>
                                        </p:attrNameLst>
                                      </p:cBhvr>
                                      <p:to>
                                        <p:strVal val="visible"/>
                                      </p:to>
                                    </p:set>
                                    <p:animEffect transition="in" filter="wipe(left)">
                                      <p:cBhvr>
                                        <p:cTn id="28" dur="500"/>
                                        <p:tgtEl>
                                          <p:spTgt spid="820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wipe(left)">
                                      <p:cBhvr>
                                        <p:cTn id="32" dur="500"/>
                                        <p:tgtEl>
                                          <p:spTgt spid="8200"/>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8205"/>
                                        </p:tgtEl>
                                        <p:attrNameLst>
                                          <p:attrName>style.visibility</p:attrName>
                                        </p:attrNameLst>
                                      </p:cBhvr>
                                      <p:to>
                                        <p:strVal val="visible"/>
                                      </p:to>
                                    </p:set>
                                    <p:animEffect transition="in" filter="wipe(left)">
                                      <p:cBhvr>
                                        <p:cTn id="36" dur="500"/>
                                        <p:tgtEl>
                                          <p:spTgt spid="8205"/>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8201"/>
                                        </p:tgtEl>
                                        <p:attrNameLst>
                                          <p:attrName>style.visibility</p:attrName>
                                        </p:attrNameLst>
                                      </p:cBhvr>
                                      <p:to>
                                        <p:strVal val="visible"/>
                                      </p:to>
                                    </p:set>
                                    <p:animEffect transition="in" filter="wipe(left)">
                                      <p:cBhvr>
                                        <p:cTn id="40" dur="500"/>
                                        <p:tgtEl>
                                          <p:spTgt spid="820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8202"/>
                                        </p:tgtEl>
                                        <p:attrNameLst>
                                          <p:attrName>style.visibility</p:attrName>
                                        </p:attrNameLst>
                                      </p:cBhvr>
                                      <p:to>
                                        <p:strVal val="visible"/>
                                      </p:to>
                                    </p:set>
                                    <p:animEffect transition="in" filter="wipe(left)">
                                      <p:cBhvr>
                                        <p:cTn id="44" dur="500"/>
                                        <p:tgtEl>
                                          <p:spTgt spid="8202"/>
                                        </p:tgtEl>
                                      </p:cBhvr>
                                    </p:animEffect>
                                  </p:childTnLst>
                                </p:cTn>
                              </p:par>
                            </p:childTnLst>
                          </p:cTn>
                        </p:par>
                        <p:par>
                          <p:cTn id="45" fill="hold">
                            <p:stCondLst>
                              <p:cond delay="4000"/>
                            </p:stCondLst>
                            <p:childTnLst>
                              <p:par>
                                <p:cTn id="46" presetID="22" presetClass="entr" presetSubtype="4" fill="hold" nodeType="afterEffect">
                                  <p:stCondLst>
                                    <p:cond delay="0"/>
                                  </p:stCondLst>
                                  <p:childTnLst>
                                    <p:set>
                                      <p:cBhvr>
                                        <p:cTn id="47" dur="1" fill="hold">
                                          <p:stCondLst>
                                            <p:cond delay="0"/>
                                          </p:stCondLst>
                                        </p:cTn>
                                        <p:tgtEl>
                                          <p:spTgt spid="8206"/>
                                        </p:tgtEl>
                                        <p:attrNameLst>
                                          <p:attrName>style.visibility</p:attrName>
                                        </p:attrNameLst>
                                      </p:cBhvr>
                                      <p:to>
                                        <p:strVal val="visible"/>
                                      </p:to>
                                    </p:set>
                                    <p:animEffect transition="in" filter="wipe(down)">
                                      <p:cBhvr>
                                        <p:cTn id="48" dur="500"/>
                                        <p:tgtEl>
                                          <p:spTgt spid="8206"/>
                                        </p:tgtEl>
                                      </p:cBhvr>
                                    </p:animEffect>
                                  </p:childTnLst>
                                </p:cTn>
                              </p:par>
                            </p:childTnLst>
                          </p:cTn>
                        </p:par>
                        <p:par>
                          <p:cTn id="49" fill="hold">
                            <p:stCondLst>
                              <p:cond delay="4500"/>
                            </p:stCondLst>
                            <p:childTnLst>
                              <p:par>
                                <p:cTn id="50" presetID="22" presetClass="entr" presetSubtype="4" fill="hold" nodeType="afterEffect">
                                  <p:stCondLst>
                                    <p:cond delay="0"/>
                                  </p:stCondLst>
                                  <p:childTnLst>
                                    <p:set>
                                      <p:cBhvr>
                                        <p:cTn id="51" dur="1" fill="hold">
                                          <p:stCondLst>
                                            <p:cond delay="0"/>
                                          </p:stCondLst>
                                        </p:cTn>
                                        <p:tgtEl>
                                          <p:spTgt spid="8207"/>
                                        </p:tgtEl>
                                        <p:attrNameLst>
                                          <p:attrName>style.visibility</p:attrName>
                                        </p:attrNameLst>
                                      </p:cBhvr>
                                      <p:to>
                                        <p:strVal val="visible"/>
                                      </p:to>
                                    </p:set>
                                    <p:animEffect transition="in" filter="wipe(down)">
                                      <p:cBhvr>
                                        <p:cTn id="52" dur="500"/>
                                        <p:tgtEl>
                                          <p:spTgt spid="8207"/>
                                        </p:tgtEl>
                                      </p:cBhvr>
                                    </p:animEffect>
                                  </p:childTnLst>
                                </p:cTn>
                              </p:par>
                            </p:childTnLst>
                          </p:cTn>
                        </p:par>
                        <p:par>
                          <p:cTn id="53" fill="hold">
                            <p:stCondLst>
                              <p:cond delay="5000"/>
                            </p:stCondLst>
                            <p:childTnLst>
                              <p:par>
                                <p:cTn id="54" presetID="22" presetClass="entr" presetSubtype="4" fill="hold" nodeType="afterEffect">
                                  <p:stCondLst>
                                    <p:cond delay="0"/>
                                  </p:stCondLst>
                                  <p:childTnLst>
                                    <p:set>
                                      <p:cBhvr>
                                        <p:cTn id="55" dur="1" fill="hold">
                                          <p:stCondLst>
                                            <p:cond delay="0"/>
                                          </p:stCondLst>
                                        </p:cTn>
                                        <p:tgtEl>
                                          <p:spTgt spid="8208"/>
                                        </p:tgtEl>
                                        <p:attrNameLst>
                                          <p:attrName>style.visibility</p:attrName>
                                        </p:attrNameLst>
                                      </p:cBhvr>
                                      <p:to>
                                        <p:strVal val="visible"/>
                                      </p:to>
                                    </p:set>
                                    <p:animEffect transition="in" filter="wipe(down)">
                                      <p:cBhvr>
                                        <p:cTn id="56"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animBg="1"/>
      <p:bldP spid="820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1"/>
          <p:cNvSpPr/>
          <p:nvPr/>
        </p:nvSpPr>
        <p:spPr>
          <a:xfrm>
            <a:off x="1390650" y="2565400"/>
            <a:ext cx="10080625" cy="2990850"/>
          </a:xfrm>
          <a:prstGeom prst="rect">
            <a:avLst/>
          </a:prstGeom>
          <a:noFill/>
          <a:ln w="9525">
            <a:noFill/>
          </a:ln>
          <a:effectLst>
            <a:prstShdw prst="shdw12" dir="16200000">
              <a:srgbClr val="7A7A5C">
                <a:alpha val="50000"/>
              </a:srgbClr>
            </a:prstShdw>
          </a:effectLst>
        </p:spPr>
        <p:txBody>
          <a:bodyPr lIns="91428" tIns="45715" rIns="91428" bIns="45715" anchor="ctr" anchorCtr="0">
            <a:spAutoFit/>
          </a:bodyPr>
          <a:p>
            <a:pPr indent="276225" eaLnBrk="0" hangingPunct="0">
              <a:buClrTx/>
              <a:buFont typeface="Arial" panose="020B0604020202020204" pitchFamily="34" charset="0"/>
            </a:pPr>
            <a:r>
              <a:rPr lang="en-US" altLang="zh-CN" sz="3200" b="1" dirty="0">
                <a:solidFill>
                  <a:srgbClr val="3333FF"/>
                </a:solidFill>
                <a:latin typeface="Times New Roman" panose="02020603050405020304" pitchFamily="18" charset="0"/>
                <a:ea typeface="宋体" panose="02010600030101010101" pitchFamily="2" charset="-122"/>
              </a:rPr>
              <a:t>2.  </a:t>
            </a:r>
            <a:r>
              <a:rPr lang="zh-CN" altLang="en-US" sz="3200" b="1" dirty="0">
                <a:solidFill>
                  <a:srgbClr val="3333FF"/>
                </a:solidFill>
                <a:latin typeface="Times New Roman" panose="02020603050405020304" pitchFamily="18" charset="0"/>
                <a:ea typeface="宋体" panose="02010600030101010101" pitchFamily="2" charset="-122"/>
              </a:rPr>
              <a:t>按毛细管内径大小</a:t>
            </a:r>
            <a:endParaRPr lang="zh-CN" altLang="en-US" sz="3200" b="1" dirty="0">
              <a:solidFill>
                <a:srgbClr val="3333FF"/>
              </a:solidFill>
              <a:latin typeface="Arial" panose="020B0604020202020204" pitchFamily="34" charset="0"/>
              <a:ea typeface="宋体" panose="02010600030101010101" pitchFamily="2" charset="-122"/>
            </a:endParaRPr>
          </a:p>
          <a:p>
            <a:pPr indent="276225" eaLnBrk="0" hangingPunct="0">
              <a:buClrTx/>
              <a:buFontTx/>
            </a:pPr>
            <a:endParaRPr lang="en-US" altLang="zh-CN" sz="3200" b="1" dirty="0">
              <a:latin typeface="Times New Roman" panose="02020603050405020304" pitchFamily="18"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0000CC"/>
                </a:solidFill>
                <a:latin typeface="Times New Roman" panose="02020603050405020304" pitchFamily="18" charset="0"/>
                <a:ea typeface="宋体" panose="02010600030101010101" pitchFamily="2" charset="-122"/>
              </a:rPr>
              <a:t>常规毛细管柱     </a:t>
            </a:r>
            <a:endParaRPr lang="zh-CN" altLang="en-US" sz="2800" b="1" dirty="0">
              <a:solidFill>
                <a:srgbClr val="0000CC"/>
              </a:solidFill>
              <a:latin typeface="Times New Roman" panose="02020603050405020304" pitchFamily="18"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0000CC"/>
                </a:solidFill>
                <a:latin typeface="Times New Roman" panose="02020603050405020304" pitchFamily="18" charset="0"/>
                <a:ea typeface="宋体" panose="02010600030101010101" pitchFamily="2" charset="-122"/>
              </a:rPr>
              <a:t>小内径毛细管柱 </a:t>
            </a:r>
            <a:endParaRPr lang="zh-CN" altLang="en-US" sz="2800" b="1" dirty="0">
              <a:solidFill>
                <a:srgbClr val="0000CC"/>
              </a:solidFill>
              <a:latin typeface="Times New Roman" panose="02020603050405020304" pitchFamily="18" charset="0"/>
              <a:ea typeface="宋体" panose="02010600030101010101" pitchFamily="2" charset="-122"/>
            </a:endParaRPr>
          </a:p>
          <a:p>
            <a:pPr indent="276225" eaLnBrk="0" hangingPunct="0">
              <a:lnSpc>
                <a:spcPct val="150000"/>
              </a:lnSpc>
              <a:buClr>
                <a:srgbClr val="FF3300"/>
              </a:buClr>
              <a:buFont typeface="Wingdings" panose="05000000000000000000" pitchFamily="2" charset="2"/>
              <a:buChar char="Ø"/>
            </a:pPr>
            <a:r>
              <a:rPr lang="zh-CN" altLang="en-US" sz="2800" b="1" dirty="0">
                <a:solidFill>
                  <a:srgbClr val="0000CC"/>
                </a:solidFill>
                <a:latin typeface="Times New Roman" panose="02020603050405020304" pitchFamily="18" charset="0"/>
                <a:ea typeface="宋体" panose="02010600030101010101" pitchFamily="2" charset="-122"/>
              </a:rPr>
              <a:t>大内径毛细管柱</a:t>
            </a:r>
            <a:endParaRPr lang="zh-CN" altLang="en-US" sz="2800" b="1" dirty="0">
              <a:solidFill>
                <a:srgbClr val="0000CC"/>
              </a:solidFill>
              <a:latin typeface="Arial" panose="020B0604020202020204" pitchFamily="34" charset="0"/>
              <a:ea typeface="宋体" panose="02010600030101010101" pitchFamily="2" charset="-122"/>
            </a:endParaRPr>
          </a:p>
        </p:txBody>
      </p:sp>
      <p:sp>
        <p:nvSpPr>
          <p:cNvPr id="56322" name="Rectangle 3"/>
          <p:cNvSpPr/>
          <p:nvPr/>
        </p:nvSpPr>
        <p:spPr>
          <a:xfrm>
            <a:off x="1776413" y="908050"/>
            <a:ext cx="7131050" cy="579438"/>
          </a:xfrm>
          <a:prstGeom prst="rect">
            <a:avLst/>
          </a:prstGeom>
          <a:noFill/>
          <a:ln w="9525">
            <a:noFill/>
          </a:ln>
        </p:spPr>
        <p:txBody>
          <a:bodyPr wrap="none" lIns="91428" tIns="45715" rIns="91428" bIns="45715" anchor="t" anchorCtr="0">
            <a:spAutoFit/>
          </a:bodyPr>
          <a:p>
            <a:pPr eaLnBrk="0" hangingPunct="0">
              <a:buClrTx/>
              <a:buFont typeface="Arial" panose="020B0604020202020204" pitchFamily="34" charset="0"/>
            </a:pPr>
            <a:r>
              <a:rPr lang="zh-CN" altLang="en-US" sz="3200" b="1" dirty="0">
                <a:solidFill>
                  <a:srgbClr val="0000CC"/>
                </a:solidFill>
                <a:latin typeface="Times New Roman" panose="02020603050405020304" pitchFamily="18" charset="0"/>
                <a:ea typeface="宋体" panose="02010600030101010101" pitchFamily="2" charset="-122"/>
              </a:rPr>
              <a:t>(</a:t>
            </a:r>
            <a:r>
              <a:rPr lang="zh-CN" altLang="en-US" sz="3200" b="1" dirty="0">
                <a:latin typeface="Times New Roman" panose="02020603050405020304" pitchFamily="18" charset="0"/>
                <a:ea typeface="宋体" panose="02010600030101010101" pitchFamily="2" charset="-122"/>
              </a:rPr>
              <a:t>二</a:t>
            </a:r>
            <a:r>
              <a:rPr lang="en-US" altLang="zh-CN" sz="3200" b="1" dirty="0">
                <a:solidFill>
                  <a:srgbClr val="0000CC"/>
                </a:solidFill>
                <a:latin typeface="Times New Roman" panose="02020603050405020304" pitchFamily="18" charset="0"/>
                <a:ea typeface="宋体" panose="02010600030101010101" pitchFamily="2" charset="-122"/>
              </a:rPr>
              <a:t>)</a:t>
            </a:r>
            <a:r>
              <a:rPr lang="zh-CN" altLang="zh-CN" sz="3200" b="1" dirty="0">
                <a:solidFill>
                  <a:srgbClr val="0000CC"/>
                </a:solidFill>
                <a:latin typeface="Times New Roman" panose="02020603050405020304" pitchFamily="18" charset="0"/>
                <a:ea typeface="宋体" panose="02010600030101010101" pitchFamily="2" charset="-122"/>
              </a:rPr>
              <a:t>毛细管气相色谱法的</a:t>
            </a:r>
            <a:r>
              <a:rPr lang="zh-CN" altLang="en-US" sz="3200" b="1" dirty="0">
                <a:solidFill>
                  <a:srgbClr val="0000CC"/>
                </a:solidFill>
                <a:latin typeface="Times New Roman" panose="02020603050405020304" pitchFamily="18" charset="0"/>
                <a:ea typeface="宋体" panose="02010600030101010101" pitchFamily="2" charset="-122"/>
              </a:rPr>
              <a:t>分类</a:t>
            </a:r>
            <a:endParaRPr lang="zh-CN" altLang="en-US" sz="3200" b="1" dirty="0">
              <a:solidFill>
                <a:srgbClr val="0000CC"/>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11"/>
          <p:cNvSpPr/>
          <p:nvPr/>
        </p:nvSpPr>
        <p:spPr>
          <a:xfrm>
            <a:off x="912813" y="2420938"/>
            <a:ext cx="9212262" cy="587375"/>
          </a:xfrm>
          <a:prstGeom prst="rect">
            <a:avLst/>
          </a:prstGeom>
          <a:noFill/>
          <a:ln w="9525">
            <a:noFill/>
          </a:ln>
        </p:spPr>
        <p:txBody>
          <a:bodyPr lIns="91428" tIns="45715" rIns="91428" bIns="45715" anchor="t" anchorCtr="0"/>
          <a:p>
            <a:pPr marL="342900" indent="-342900" eaLnBrk="0" hangingPunct="0">
              <a:spcBef>
                <a:spcPct val="20000"/>
              </a:spcBef>
              <a:buClr>
                <a:schemeClr val="hlink"/>
              </a:buClr>
              <a:buFontTx/>
            </a:pPr>
            <a:r>
              <a:rPr lang="zh-CN" altLang="en-US" sz="3200" b="1" dirty="0">
                <a:latin typeface="Times New Roman" panose="02020603050405020304" pitchFamily="18" charset="0"/>
                <a:ea typeface="宋体" panose="02010600030101010101" pitchFamily="2" charset="-122"/>
              </a:rPr>
              <a:t>（一）开管毛细管柱色谱的速率理论</a:t>
            </a:r>
            <a:endParaRPr lang="zh-CN" altLang="en-US" sz="3200" b="1" dirty="0">
              <a:latin typeface="Times New Roman" panose="02020603050405020304" pitchFamily="18" charset="0"/>
              <a:ea typeface="宋体" panose="02010600030101010101" pitchFamily="2" charset="-122"/>
            </a:endParaRPr>
          </a:p>
        </p:txBody>
      </p:sp>
      <p:graphicFrame>
        <p:nvGraphicFramePr>
          <p:cNvPr id="55299" name="Object 14"/>
          <p:cNvGraphicFramePr>
            <a:graphicFrameLocks noGrp="1" noChangeAspect="1"/>
          </p:cNvGraphicFramePr>
          <p:nvPr>
            <p:ph sz="quarter" idx="4294967295"/>
          </p:nvPr>
        </p:nvGraphicFramePr>
        <p:xfrm>
          <a:off x="1295400" y="4005263"/>
          <a:ext cx="5995988" cy="882650"/>
        </p:xfrm>
        <a:graphic>
          <a:graphicData uri="http://schemas.openxmlformats.org/presentationml/2006/ole">
            <mc:AlternateContent xmlns:mc="http://schemas.openxmlformats.org/markup-compatibility/2006">
              <mc:Choice xmlns:v="urn:schemas-microsoft-com:vml" Requires="v">
                <p:oleObj spid="_x0000_s3145" name="" r:id="rId1" imgW="1866900" imgH="495300" progId="Equation.3">
                  <p:embed/>
                </p:oleObj>
              </mc:Choice>
              <mc:Fallback>
                <p:oleObj name="" r:id="rId1" imgW="1866900" imgH="495300" progId="Equation.3">
                  <p:embed/>
                  <p:pic>
                    <p:nvPicPr>
                      <p:cNvPr id="0" name="图片 3144"/>
                      <p:cNvPicPr/>
                      <p:nvPr/>
                    </p:nvPicPr>
                    <p:blipFill>
                      <a:blip r:embed="rId2">
                        <a:clrChange>
                          <a:clrFrom>
                            <a:srgbClr val="000000"/>
                          </a:clrFrom>
                          <a:clrTo>
                            <a:srgbClr val="FF0000"/>
                          </a:clrTo>
                        </a:clrChange>
                      </a:blip>
                      <a:stretch>
                        <a:fillRect/>
                      </a:stretch>
                    </p:blipFill>
                    <p:spPr>
                      <a:xfrm>
                        <a:off x="1295400" y="4005263"/>
                        <a:ext cx="5995988" cy="882650"/>
                      </a:xfrm>
                      <a:prstGeom prst="rect">
                        <a:avLst/>
                      </a:prstGeom>
                      <a:noFill/>
                      <a:ln w="38100">
                        <a:miter/>
                      </a:ln>
                    </p:spPr>
                  </p:pic>
                </p:oleObj>
              </mc:Fallback>
            </mc:AlternateContent>
          </a:graphicData>
        </a:graphic>
      </p:graphicFrame>
      <p:sp>
        <p:nvSpPr>
          <p:cNvPr id="55300" name="Oval 16"/>
          <p:cNvSpPr/>
          <p:nvPr/>
        </p:nvSpPr>
        <p:spPr>
          <a:xfrm>
            <a:off x="2638425" y="4221163"/>
            <a:ext cx="576263" cy="431800"/>
          </a:xfrm>
          <a:prstGeom prst="ellipse">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55301" name="Text Box 17"/>
          <p:cNvSpPr txBox="1"/>
          <p:nvPr/>
        </p:nvSpPr>
        <p:spPr>
          <a:xfrm>
            <a:off x="2446338" y="4797425"/>
            <a:ext cx="1441450" cy="396875"/>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en-US" altLang="zh-CN" sz="2000" b="1" dirty="0">
                <a:solidFill>
                  <a:srgbClr val="000000"/>
                </a:solidFill>
                <a:latin typeface="Times New Roman" panose="02020603050405020304" pitchFamily="18" charset="0"/>
                <a:ea typeface="楷体_GB2312" panose="02010609030101010101" pitchFamily="49" charset="-122"/>
              </a:rPr>
              <a:t>0</a:t>
            </a:r>
            <a:endParaRPr lang="en-US" altLang="zh-CN" sz="2000" b="1" dirty="0">
              <a:solidFill>
                <a:srgbClr val="000000"/>
              </a:solidFill>
              <a:latin typeface="Times New Roman" panose="02020603050405020304" pitchFamily="18" charset="0"/>
              <a:ea typeface="楷体_GB2312" panose="02010609030101010101" pitchFamily="49" charset="-122"/>
            </a:endParaRPr>
          </a:p>
        </p:txBody>
      </p:sp>
      <p:sp>
        <p:nvSpPr>
          <p:cNvPr id="55302" name="Oval 18"/>
          <p:cNvSpPr/>
          <p:nvPr/>
        </p:nvSpPr>
        <p:spPr>
          <a:xfrm>
            <a:off x="4656138" y="4149725"/>
            <a:ext cx="1249362" cy="504825"/>
          </a:xfrm>
          <a:prstGeom prst="ellipse">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55303" name="Text Box 19"/>
          <p:cNvSpPr txBox="1"/>
          <p:nvPr/>
        </p:nvSpPr>
        <p:spPr>
          <a:xfrm>
            <a:off x="4943475" y="4725988"/>
            <a:ext cx="1824038" cy="396875"/>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zh-CN" altLang="en-US" sz="2000" b="1" dirty="0">
                <a:solidFill>
                  <a:srgbClr val="000000"/>
                </a:solidFill>
                <a:latin typeface="Times New Roman" panose="02020603050405020304" pitchFamily="18" charset="0"/>
                <a:ea typeface="楷体_GB2312" panose="02010609030101010101" pitchFamily="49" charset="-122"/>
              </a:rPr>
              <a:t>不可忽略</a:t>
            </a:r>
            <a:endParaRPr lang="zh-CN" altLang="en-US" sz="2000" b="1" dirty="0">
              <a:solidFill>
                <a:srgbClr val="000000"/>
              </a:solidFill>
              <a:latin typeface="Times New Roman" panose="02020603050405020304" pitchFamily="18" charset="0"/>
              <a:ea typeface="楷体_GB2312" panose="02010609030101010101" pitchFamily="49" charset="-122"/>
            </a:endParaRPr>
          </a:p>
        </p:txBody>
      </p:sp>
      <p:sp>
        <p:nvSpPr>
          <p:cNvPr id="55304" name="Oval 20"/>
          <p:cNvSpPr/>
          <p:nvPr/>
        </p:nvSpPr>
        <p:spPr>
          <a:xfrm>
            <a:off x="6288088" y="4149725"/>
            <a:ext cx="1247775" cy="504825"/>
          </a:xfrm>
          <a:prstGeom prst="ellipse">
            <a:avLst/>
          </a:prstGeom>
          <a:noFill/>
          <a:ln w="25400" cap="flat" cmpd="sng">
            <a:solidFill>
              <a:schemeClr val="tx1"/>
            </a:solidFill>
            <a:prstDash val="solid"/>
            <a:round/>
            <a:headEnd type="none" w="med" len="med"/>
            <a:tailEnd type="none" w="med" len="med"/>
          </a:ln>
        </p:spPr>
        <p:txBody>
          <a:bodyPr wrap="none" lIns="91428" tIns="45715" rIns="91428" bIns="45715" anchor="ctr" anchorCtr="0"/>
          <a:p>
            <a:pPr algn="just">
              <a:spcBef>
                <a:spcPct val="20000"/>
              </a:spcBef>
              <a:buClr>
                <a:schemeClr val="hlink"/>
              </a:buClr>
              <a:buFontTx/>
              <a:buChar char="•"/>
            </a:pPr>
            <a:endParaRPr lang="zh-CN" altLang="en-US" sz="2800" b="1" dirty="0">
              <a:solidFill>
                <a:srgbClr val="000000"/>
              </a:solidFill>
              <a:latin typeface="Times New Roman" panose="02020603050405020304" pitchFamily="18" charset="0"/>
              <a:ea typeface="楷体_GB2312" panose="02010609030101010101" pitchFamily="49" charset="-122"/>
            </a:endParaRPr>
          </a:p>
        </p:txBody>
      </p:sp>
      <p:sp>
        <p:nvSpPr>
          <p:cNvPr id="55305" name="Text Box 21"/>
          <p:cNvSpPr txBox="1"/>
          <p:nvPr/>
        </p:nvSpPr>
        <p:spPr>
          <a:xfrm>
            <a:off x="6958013" y="4725988"/>
            <a:ext cx="4800600" cy="396875"/>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zh-CN" altLang="en-US" sz="2000" b="1" dirty="0">
                <a:solidFill>
                  <a:srgbClr val="000000"/>
                </a:solidFill>
                <a:latin typeface="Times New Roman" panose="02020603050405020304" pitchFamily="18" charset="0"/>
                <a:ea typeface="楷体_GB2312" panose="02010609030101010101" pitchFamily="49" charset="-122"/>
              </a:rPr>
              <a:t>高效薄膜毛细管柱，影响小。</a:t>
            </a:r>
            <a:endParaRPr lang="zh-CN" altLang="en-US" sz="2000" b="1" dirty="0">
              <a:solidFill>
                <a:srgbClr val="000000"/>
              </a:solidFill>
              <a:latin typeface="Times New Roman" panose="02020603050405020304" pitchFamily="18" charset="0"/>
              <a:ea typeface="楷体_GB2312" panose="02010609030101010101" pitchFamily="49" charset="-122"/>
            </a:endParaRPr>
          </a:p>
        </p:txBody>
      </p:sp>
      <p:graphicFrame>
        <p:nvGraphicFramePr>
          <p:cNvPr id="55306" name="Object 22"/>
          <p:cNvGraphicFramePr>
            <a:graphicFrameLocks noChangeAspect="1"/>
          </p:cNvGraphicFramePr>
          <p:nvPr/>
        </p:nvGraphicFramePr>
        <p:xfrm>
          <a:off x="3214688" y="4005263"/>
          <a:ext cx="3451225" cy="996950"/>
        </p:xfrm>
        <a:graphic>
          <a:graphicData uri="http://schemas.openxmlformats.org/presentationml/2006/ole">
            <mc:AlternateContent xmlns:mc="http://schemas.openxmlformats.org/markup-compatibility/2006">
              <mc:Choice xmlns:v="urn:schemas-microsoft-com:vml" Requires="v">
                <p:oleObj spid="_x0000_s3148" name="" r:id="rId3" imgW="1092200" imgH="495300" progId="Equation.3">
                  <p:embed/>
                </p:oleObj>
              </mc:Choice>
              <mc:Fallback>
                <p:oleObj name="" r:id="rId3" imgW="1092200" imgH="495300" progId="Equation.3">
                  <p:embed/>
                  <p:pic>
                    <p:nvPicPr>
                      <p:cNvPr id="0" name="图片 3147"/>
                      <p:cNvPicPr/>
                      <p:nvPr/>
                    </p:nvPicPr>
                    <p:blipFill>
                      <a:blip r:embed="rId4">
                        <a:clrChange>
                          <a:clrFrom>
                            <a:srgbClr val="000000"/>
                          </a:clrFrom>
                          <a:clrTo>
                            <a:srgbClr val="FF0000"/>
                          </a:clrTo>
                        </a:clrChange>
                      </a:blip>
                      <a:stretch>
                        <a:fillRect/>
                      </a:stretch>
                    </p:blipFill>
                    <p:spPr>
                      <a:xfrm>
                        <a:off x="3214688" y="4005263"/>
                        <a:ext cx="3451225" cy="996950"/>
                      </a:xfrm>
                      <a:prstGeom prst="rect">
                        <a:avLst/>
                      </a:prstGeom>
                      <a:noFill/>
                      <a:ln w="38100">
                        <a:noFill/>
                        <a:miter/>
                      </a:ln>
                    </p:spPr>
                  </p:pic>
                </p:oleObj>
              </mc:Fallback>
            </mc:AlternateContent>
          </a:graphicData>
        </a:graphic>
      </p:graphicFrame>
      <p:sp>
        <p:nvSpPr>
          <p:cNvPr id="55307" name="Text Box 23"/>
          <p:cNvSpPr txBox="1"/>
          <p:nvPr/>
        </p:nvSpPr>
        <p:spPr>
          <a:xfrm>
            <a:off x="7534275" y="4005263"/>
            <a:ext cx="4846638" cy="701675"/>
          </a:xfrm>
          <a:prstGeom prst="rect">
            <a:avLst/>
          </a:prstGeom>
          <a:noFill/>
          <a:ln w="9525">
            <a:noFill/>
          </a:ln>
        </p:spPr>
        <p:txBody>
          <a:bodyPr lIns="91428" tIns="45715" rIns="91428" bIns="45715" anchor="t" anchorCtr="0">
            <a:spAutoFit/>
          </a:bodyPr>
          <a:p>
            <a:pPr marL="342900" indent="-342900" algn="just">
              <a:spcBef>
                <a:spcPct val="50000"/>
              </a:spcBef>
              <a:buClr>
                <a:schemeClr val="hlink"/>
              </a:buClr>
              <a:buFontTx/>
            </a:pPr>
            <a:r>
              <a:rPr lang="zh-CN" altLang="en-US" sz="2000" b="1" dirty="0">
                <a:solidFill>
                  <a:srgbClr val="000000"/>
                </a:solidFill>
                <a:latin typeface="Times New Roman" panose="02020603050405020304" pitchFamily="18" charset="0"/>
                <a:ea typeface="楷体_GB2312" panose="02010609030101010101" pitchFamily="49" charset="-122"/>
              </a:rPr>
              <a:t>      提高</a:t>
            </a:r>
            <a:r>
              <a:rPr lang="en-US" altLang="zh-CN" sz="2000" b="1" dirty="0">
                <a:solidFill>
                  <a:srgbClr val="000000"/>
                </a:solidFill>
                <a:latin typeface="Times New Roman" panose="02020603050405020304" pitchFamily="18" charset="0"/>
                <a:ea typeface="楷体_GB2312" panose="02010609030101010101" pitchFamily="49" charset="-122"/>
              </a:rPr>
              <a:t>D</a:t>
            </a:r>
            <a:r>
              <a:rPr lang="en-US" altLang="zh-CN" sz="2000" b="1" baseline="-25000" dirty="0">
                <a:solidFill>
                  <a:srgbClr val="000000"/>
                </a:solidFill>
                <a:latin typeface="Times New Roman" panose="02020603050405020304" pitchFamily="18" charset="0"/>
                <a:ea typeface="楷体_GB2312" panose="02010609030101010101" pitchFamily="49" charset="-122"/>
              </a:rPr>
              <a:t>m</a:t>
            </a:r>
            <a:r>
              <a:rPr lang="zh-CN" altLang="en-US" sz="2000" b="1" dirty="0">
                <a:solidFill>
                  <a:srgbClr val="000000"/>
                </a:solidFill>
                <a:latin typeface="Times New Roman" panose="02020603050405020304" pitchFamily="18" charset="0"/>
                <a:ea typeface="楷体_GB2312" panose="02010609030101010101" pitchFamily="49" charset="-122"/>
              </a:rPr>
              <a:t>，采用低粘度的氦气和氢气，降低第二项。</a:t>
            </a:r>
            <a:endParaRPr lang="zh-CN" altLang="en-US" sz="2000" b="1" dirty="0">
              <a:solidFill>
                <a:srgbClr val="000000"/>
              </a:solidFill>
              <a:latin typeface="Times New Roman" panose="02020603050405020304" pitchFamily="18" charset="0"/>
              <a:ea typeface="楷体_GB2312" panose="02010609030101010101" pitchFamily="49" charset="-122"/>
            </a:endParaRPr>
          </a:p>
        </p:txBody>
      </p:sp>
      <p:sp>
        <p:nvSpPr>
          <p:cNvPr id="57355" name="Rectangle 8"/>
          <p:cNvSpPr/>
          <p:nvPr/>
        </p:nvSpPr>
        <p:spPr>
          <a:xfrm>
            <a:off x="0" y="692150"/>
            <a:ext cx="12719050" cy="8397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eaLnBrk="0" hangingPunct="0">
              <a:buClrTx/>
              <a:buFont typeface="Arial" panose="020B0604020202020204" pitchFamily="34" charset="0"/>
            </a:pPr>
            <a:r>
              <a:rPr lang="zh-CN" altLang="zh-CN" sz="3200" b="1" dirty="0">
                <a:solidFill>
                  <a:srgbClr val="FFFF00"/>
                </a:solidFill>
                <a:latin typeface="Times New Roman" panose="02020603050405020304" pitchFamily="18" charset="0"/>
                <a:ea typeface="宋体" panose="02010600030101010101" pitchFamily="2" charset="-122"/>
              </a:rPr>
              <a:t>二、毛细管色谱法速率理论</a:t>
            </a:r>
            <a:r>
              <a:rPr lang="zh-CN" altLang="en-US" sz="3200" b="1" dirty="0">
                <a:solidFill>
                  <a:srgbClr val="FFFF00"/>
                </a:solidFill>
                <a:latin typeface="Times New Roman" panose="02020603050405020304" pitchFamily="18" charset="0"/>
                <a:ea typeface="宋体" panose="02010600030101010101" pitchFamily="2" charset="-122"/>
              </a:rPr>
              <a:t>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500" fill="hold"/>
                                        <p:tgtEl>
                                          <p:spTgt spid="55299"/>
                                        </p:tgtEl>
                                        <p:attrNameLst>
                                          <p:attrName>ppt_w</p:attrName>
                                        </p:attrNameLst>
                                      </p:cBhvr>
                                      <p:tavLst>
                                        <p:tav tm="0">
                                          <p:val>
                                            <p:fltVal val="0.000000"/>
                                          </p:val>
                                        </p:tav>
                                        <p:tav tm="100000">
                                          <p:val>
                                            <p:strVal val="#ppt_w"/>
                                          </p:val>
                                        </p:tav>
                                      </p:tavLst>
                                    </p:anim>
                                    <p:anim calcmode="lin" valueType="num">
                                      <p:cBhvr>
                                        <p:cTn id="8" dur="500" fill="hold"/>
                                        <p:tgtEl>
                                          <p:spTgt spid="5529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5300"/>
                                        </p:tgtEl>
                                        <p:attrNameLst>
                                          <p:attrName>style.visibility</p:attrName>
                                        </p:attrNameLst>
                                      </p:cBhvr>
                                      <p:to>
                                        <p:strVal val="visible"/>
                                      </p:to>
                                    </p:set>
                                    <p:anim calcmode="lin" valueType="num">
                                      <p:cBhvr>
                                        <p:cTn id="13" dur="1000" fill="hold"/>
                                        <p:tgtEl>
                                          <p:spTgt spid="55300"/>
                                        </p:tgtEl>
                                        <p:attrNameLst>
                                          <p:attrName>ppt_w</p:attrName>
                                        </p:attrNameLst>
                                      </p:cBhvr>
                                      <p:tavLst>
                                        <p:tav tm="0">
                                          <p:val>
                                            <p:strVal val="#ppt_w*0.70"/>
                                          </p:val>
                                        </p:tav>
                                        <p:tav tm="100000">
                                          <p:val>
                                            <p:strVal val="#ppt_w"/>
                                          </p:val>
                                        </p:tav>
                                      </p:tavLst>
                                    </p:anim>
                                    <p:anim calcmode="lin" valueType="num">
                                      <p:cBhvr>
                                        <p:cTn id="14" dur="1000" fill="hold"/>
                                        <p:tgtEl>
                                          <p:spTgt spid="55300"/>
                                        </p:tgtEl>
                                        <p:attrNameLst>
                                          <p:attrName>ppt_h</p:attrName>
                                        </p:attrNameLst>
                                      </p:cBhvr>
                                      <p:tavLst>
                                        <p:tav tm="0">
                                          <p:val>
                                            <p:strVal val="#ppt_h"/>
                                          </p:val>
                                        </p:tav>
                                        <p:tav tm="100000">
                                          <p:val>
                                            <p:strVal val="#ppt_h"/>
                                          </p:val>
                                        </p:tav>
                                      </p:tavLst>
                                    </p:anim>
                                    <p:animEffect transition="in" filter="fade">
                                      <p:cBhvr>
                                        <p:cTn id="15" dur="1000"/>
                                        <p:tgtEl>
                                          <p:spTgt spid="5530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53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5302"/>
                                        </p:tgtEl>
                                        <p:attrNameLst>
                                          <p:attrName>style.visibility</p:attrName>
                                        </p:attrNameLst>
                                      </p:cBhvr>
                                      <p:to>
                                        <p:strVal val="visible"/>
                                      </p:to>
                                    </p:set>
                                    <p:anim calcmode="lin" valueType="num">
                                      <p:cBhvr>
                                        <p:cTn id="22" dur="1000" fill="hold"/>
                                        <p:tgtEl>
                                          <p:spTgt spid="55302"/>
                                        </p:tgtEl>
                                        <p:attrNameLst>
                                          <p:attrName>ppt_w</p:attrName>
                                        </p:attrNameLst>
                                      </p:cBhvr>
                                      <p:tavLst>
                                        <p:tav tm="0">
                                          <p:val>
                                            <p:strVal val="#ppt_w*0.70"/>
                                          </p:val>
                                        </p:tav>
                                        <p:tav tm="100000">
                                          <p:val>
                                            <p:strVal val="#ppt_w"/>
                                          </p:val>
                                        </p:tav>
                                      </p:tavLst>
                                    </p:anim>
                                    <p:anim calcmode="lin" valueType="num">
                                      <p:cBhvr>
                                        <p:cTn id="23" dur="1000" fill="hold"/>
                                        <p:tgtEl>
                                          <p:spTgt spid="55302"/>
                                        </p:tgtEl>
                                        <p:attrNameLst>
                                          <p:attrName>ppt_h</p:attrName>
                                        </p:attrNameLst>
                                      </p:cBhvr>
                                      <p:tavLst>
                                        <p:tav tm="0">
                                          <p:val>
                                            <p:strVal val="#ppt_h"/>
                                          </p:val>
                                        </p:tav>
                                        <p:tav tm="100000">
                                          <p:val>
                                            <p:strVal val="#ppt_h"/>
                                          </p:val>
                                        </p:tav>
                                      </p:tavLst>
                                    </p:anim>
                                    <p:animEffect transition="in" filter="fade">
                                      <p:cBhvr>
                                        <p:cTn id="24" dur="1000"/>
                                        <p:tgtEl>
                                          <p:spTgt spid="55302"/>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553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5304"/>
                                        </p:tgtEl>
                                        <p:attrNameLst>
                                          <p:attrName>style.visibility</p:attrName>
                                        </p:attrNameLst>
                                      </p:cBhvr>
                                      <p:to>
                                        <p:strVal val="visible"/>
                                      </p:to>
                                    </p:set>
                                    <p:anim calcmode="lin" valueType="num">
                                      <p:cBhvr>
                                        <p:cTn id="31" dur="1000" fill="hold"/>
                                        <p:tgtEl>
                                          <p:spTgt spid="55304"/>
                                        </p:tgtEl>
                                        <p:attrNameLst>
                                          <p:attrName>ppt_w</p:attrName>
                                        </p:attrNameLst>
                                      </p:cBhvr>
                                      <p:tavLst>
                                        <p:tav tm="0">
                                          <p:val>
                                            <p:strVal val="#ppt_w*0.70"/>
                                          </p:val>
                                        </p:tav>
                                        <p:tav tm="100000">
                                          <p:val>
                                            <p:strVal val="#ppt_w"/>
                                          </p:val>
                                        </p:tav>
                                      </p:tavLst>
                                    </p:anim>
                                    <p:anim calcmode="lin" valueType="num">
                                      <p:cBhvr>
                                        <p:cTn id="32" dur="1000" fill="hold"/>
                                        <p:tgtEl>
                                          <p:spTgt spid="55304"/>
                                        </p:tgtEl>
                                        <p:attrNameLst>
                                          <p:attrName>ppt_h</p:attrName>
                                        </p:attrNameLst>
                                      </p:cBhvr>
                                      <p:tavLst>
                                        <p:tav tm="0">
                                          <p:val>
                                            <p:strVal val="#ppt_h"/>
                                          </p:val>
                                        </p:tav>
                                        <p:tav tm="100000">
                                          <p:val>
                                            <p:strVal val="#ppt_h"/>
                                          </p:val>
                                        </p:tav>
                                      </p:tavLst>
                                    </p:anim>
                                    <p:animEffect transition="in" filter="fade">
                                      <p:cBhvr>
                                        <p:cTn id="33" dur="1000"/>
                                        <p:tgtEl>
                                          <p:spTgt spid="5530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5530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5529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530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55301"/>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530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5530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5530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5305"/>
                                        </p:tgtEl>
                                        <p:attrNameLst>
                                          <p:attrName>style.visibility</p:attrName>
                                        </p:attrNameLst>
                                      </p:cBhvr>
                                      <p:to>
                                        <p:strVal val="hidden"/>
                                      </p:to>
                                    </p:set>
                                  </p:childTnLst>
                                </p:cTn>
                              </p:par>
                            </p:childTnLst>
                          </p:cTn>
                        </p:par>
                        <p:par>
                          <p:cTn id="52" fill="hold">
                            <p:stCondLst>
                              <p:cond delay="0"/>
                            </p:stCondLst>
                            <p:childTnLst>
                              <p:par>
                                <p:cTn id="53" presetID="17" presetClass="entr" presetSubtype="10" fill="hold" nodeType="afterEffect">
                                  <p:stCondLst>
                                    <p:cond delay="0"/>
                                  </p:stCondLst>
                                  <p:childTnLst>
                                    <p:set>
                                      <p:cBhvr>
                                        <p:cTn id="54" dur="1" fill="hold">
                                          <p:stCondLst>
                                            <p:cond delay="0"/>
                                          </p:stCondLst>
                                        </p:cTn>
                                        <p:tgtEl>
                                          <p:spTgt spid="55306"/>
                                        </p:tgtEl>
                                        <p:attrNameLst>
                                          <p:attrName>style.visibility</p:attrName>
                                        </p:attrNameLst>
                                      </p:cBhvr>
                                      <p:to>
                                        <p:strVal val="visible"/>
                                      </p:to>
                                    </p:set>
                                    <p:anim calcmode="lin" valueType="num">
                                      <p:cBhvr>
                                        <p:cTn id="55" dur="500" fill="hold"/>
                                        <p:tgtEl>
                                          <p:spTgt spid="55306"/>
                                        </p:tgtEl>
                                        <p:attrNameLst>
                                          <p:attrName>ppt_w</p:attrName>
                                        </p:attrNameLst>
                                      </p:cBhvr>
                                      <p:tavLst>
                                        <p:tav tm="0">
                                          <p:val>
                                            <p:fltVal val="0.000000"/>
                                          </p:val>
                                        </p:tav>
                                        <p:tav tm="100000">
                                          <p:val>
                                            <p:strVal val="#ppt_w"/>
                                          </p:val>
                                        </p:tav>
                                      </p:tavLst>
                                    </p:anim>
                                    <p:anim calcmode="lin" valueType="num">
                                      <p:cBhvr>
                                        <p:cTn id="56" dur="500" fill="hold"/>
                                        <p:tgtEl>
                                          <p:spTgt spid="55306"/>
                                        </p:tgtEl>
                                        <p:attrNameLst>
                                          <p:attrName>ppt_h</p:attrName>
                                        </p:attrNameLst>
                                      </p:cBhvr>
                                      <p:tavLst>
                                        <p:tav tm="0">
                                          <p:val>
                                            <p:strVal val="#ppt_h"/>
                                          </p:val>
                                        </p:tav>
                                        <p:tav tm="100000">
                                          <p:val>
                                            <p:strVal val="#ppt_h"/>
                                          </p:val>
                                        </p:tav>
                                      </p:tavLst>
                                    </p:anim>
                                  </p:childTnLst>
                                </p:cTn>
                              </p:par>
                              <p:par>
                                <p:cTn id="57" presetID="1" presetClass="entr" presetSubtype="0" fill="hold" grpId="0" nodeType="withEffect">
                                  <p:stCondLst>
                                    <p:cond delay="0"/>
                                  </p:stCondLst>
                                  <p:childTnLst>
                                    <p:set>
                                      <p:cBhvr>
                                        <p:cTn id="58" dur="1" fill="hold">
                                          <p:stCondLst>
                                            <p:cond delay="0"/>
                                          </p:stCondLst>
                                        </p:cTn>
                                        <p:tgtEl>
                                          <p:spTgt spid="55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0" grpId="1" animBg="1"/>
      <p:bldP spid="55301" grpId="0"/>
      <p:bldP spid="55301" grpId="1"/>
      <p:bldP spid="55302" grpId="0" animBg="1"/>
      <p:bldP spid="55302" grpId="1" animBg="1"/>
      <p:bldP spid="55303" grpId="0"/>
      <p:bldP spid="55303" grpId="1"/>
      <p:bldP spid="55304" grpId="0" animBg="1"/>
      <p:bldP spid="55304" grpId="1" animBg="1"/>
      <p:bldP spid="55305" grpId="0"/>
      <p:bldP spid="55305" grpId="1"/>
      <p:bldP spid="5530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Text Box 5"/>
          <p:cNvSpPr txBox="1"/>
          <p:nvPr/>
        </p:nvSpPr>
        <p:spPr>
          <a:xfrm>
            <a:off x="719138" y="1916113"/>
            <a:ext cx="11712575" cy="604837"/>
          </a:xfrm>
          <a:prstGeom prst="rect">
            <a:avLst/>
          </a:prstGeom>
          <a:noFill/>
          <a:ln w="9525">
            <a:noFill/>
          </a:ln>
        </p:spPr>
        <p:txBody>
          <a:bodyPr lIns="91428" tIns="45715" rIns="91428" bIns="45715" anchor="t" anchorCtr="0">
            <a:spAutoFit/>
          </a:bodyPr>
          <a:p>
            <a:pPr eaLnBrk="0" fontAlgn="t" hangingPunct="0">
              <a:lnSpc>
                <a:spcPct val="120000"/>
              </a:lnSpc>
              <a:spcBef>
                <a:spcPct val="50000"/>
              </a:spcBef>
              <a:buClrTx/>
              <a:buFontTx/>
              <a:buBlip>
                <a:blip r:embed="rId1"/>
              </a:buBlip>
            </a:pPr>
            <a:r>
              <a:rPr lang="zh-CN" altLang="en-US" sz="2800" b="1" dirty="0">
                <a:solidFill>
                  <a:srgbClr val="000066"/>
                </a:solidFill>
                <a:latin typeface="Times New Roman" panose="02020603050405020304" pitchFamily="18" charset="0"/>
                <a:ea typeface="黑体" panose="02010609060101010101" charset="-122"/>
              </a:rPr>
              <a:t>描述空心柱的板高。</a:t>
            </a:r>
            <a:endParaRPr lang="zh-CN" altLang="en-US" sz="2800" b="1" dirty="0">
              <a:solidFill>
                <a:srgbClr val="000066"/>
              </a:solidFill>
              <a:latin typeface="Times New Roman" panose="02020603050405020304" pitchFamily="18" charset="0"/>
              <a:ea typeface="黑体" panose="02010609060101010101" charset="-122"/>
            </a:endParaRPr>
          </a:p>
        </p:txBody>
      </p:sp>
      <p:graphicFrame>
        <p:nvGraphicFramePr>
          <p:cNvPr id="56323" name="Object 6"/>
          <p:cNvGraphicFramePr>
            <a:graphicFrameLocks noChangeAspect="1"/>
          </p:cNvGraphicFramePr>
          <p:nvPr/>
        </p:nvGraphicFramePr>
        <p:xfrm>
          <a:off x="2711450" y="2781300"/>
          <a:ext cx="3184525" cy="1109663"/>
        </p:xfrm>
        <a:graphic>
          <a:graphicData uri="http://schemas.openxmlformats.org/presentationml/2006/ole">
            <mc:AlternateContent xmlns:mc="http://schemas.openxmlformats.org/markup-compatibility/2006">
              <mc:Choice xmlns:v="urn:schemas-microsoft-com:vml" Requires="v">
                <p:oleObj spid="_x0000_s3146" name="" r:id="rId2" imgW="1092200" imgH="495300" progId="Equation.DSMT4">
                  <p:embed/>
                </p:oleObj>
              </mc:Choice>
              <mc:Fallback>
                <p:oleObj name="" r:id="rId2" imgW="1092200" imgH="495300" progId="Equation.DSMT4">
                  <p:embed/>
                  <p:pic>
                    <p:nvPicPr>
                      <p:cNvPr id="0" name="图片 3145"/>
                      <p:cNvPicPr/>
                      <p:nvPr/>
                    </p:nvPicPr>
                    <p:blipFill>
                      <a:blip r:embed="rId3">
                        <a:clrChange>
                          <a:clrFrom>
                            <a:srgbClr val="000000"/>
                          </a:clrFrom>
                          <a:clrTo>
                            <a:srgbClr val="FF0000"/>
                          </a:clrTo>
                        </a:clrChange>
                      </a:blip>
                      <a:stretch>
                        <a:fillRect/>
                      </a:stretch>
                    </p:blipFill>
                    <p:spPr>
                      <a:xfrm>
                        <a:off x="2711450" y="2781300"/>
                        <a:ext cx="3184525" cy="1109663"/>
                      </a:xfrm>
                      <a:prstGeom prst="rect">
                        <a:avLst/>
                      </a:prstGeom>
                      <a:noFill/>
                      <a:ln w="38100">
                        <a:noFill/>
                        <a:miter/>
                      </a:ln>
                    </p:spPr>
                  </p:pic>
                </p:oleObj>
              </mc:Fallback>
            </mc:AlternateContent>
          </a:graphicData>
        </a:graphic>
      </p:graphicFrame>
      <p:sp>
        <p:nvSpPr>
          <p:cNvPr id="58371" name="AutoShape 9"/>
          <p:cNvSpPr/>
          <p:nvPr/>
        </p:nvSpPr>
        <p:spPr>
          <a:xfrm>
            <a:off x="912813" y="3357563"/>
            <a:ext cx="2878137" cy="935037"/>
          </a:xfrm>
          <a:prstGeom prst="wedgeEllipseCallout">
            <a:avLst>
              <a:gd name="adj1" fmla="val -43750"/>
              <a:gd name="adj2" fmla="val 70000"/>
            </a:avLst>
          </a:prstGeom>
          <a:noFill/>
          <a:ln w="9525">
            <a:noFill/>
          </a:ln>
        </p:spPr>
        <p:txBody>
          <a:bodyPr lIns="91428" tIns="45715" rIns="91428" bIns="45715" anchor="t" anchorCtr="0"/>
          <a:p>
            <a:pPr algn="ctr" eaLnBrk="0" fontAlgn="t" hangingPunct="0">
              <a:buClrTx/>
              <a:buFontTx/>
            </a:pPr>
            <a:endParaRPr lang="zh-CN" altLang="zh-CN" sz="3200" b="1" dirty="0">
              <a:solidFill>
                <a:srgbClr val="000066"/>
              </a:solidFill>
              <a:latin typeface="Arial" panose="020B0604020202020204" pitchFamily="34" charset="0"/>
              <a:ea typeface="楷体_GB2312" panose="02010609030101010101" pitchFamily="49" charset="-122"/>
            </a:endParaRPr>
          </a:p>
        </p:txBody>
      </p:sp>
      <p:sp>
        <p:nvSpPr>
          <p:cNvPr id="56325" name="AutoShape 11"/>
          <p:cNvSpPr/>
          <p:nvPr/>
        </p:nvSpPr>
        <p:spPr>
          <a:xfrm>
            <a:off x="6189663" y="2133600"/>
            <a:ext cx="4032250" cy="792163"/>
          </a:xfrm>
          <a:prstGeom prst="cloudCallout">
            <a:avLst>
              <a:gd name="adj1" fmla="val -91102"/>
              <a:gd name="adj2" fmla="val 45190"/>
            </a:avLst>
          </a:prstGeom>
          <a:noFill/>
          <a:ln w="9525" cap="flat" cmpd="sng">
            <a:solidFill>
              <a:srgbClr val="000066"/>
            </a:solidFill>
            <a:prstDash val="solid"/>
            <a:round/>
            <a:headEnd type="none" w="med" len="med"/>
            <a:tailEnd type="none" w="med" len="med"/>
          </a:ln>
        </p:spPr>
        <p:txBody>
          <a:bodyPr lIns="91428" tIns="45715" rIns="91428" bIns="45715" anchor="t" anchorCtr="0"/>
          <a:p>
            <a:pPr eaLnBrk="0" fontAlgn="t" hangingPunct="0">
              <a:buClrTx/>
              <a:buFontTx/>
            </a:pPr>
            <a:r>
              <a:rPr lang="zh-CN" altLang="en-US" b="1" dirty="0">
                <a:solidFill>
                  <a:srgbClr val="000066"/>
                </a:solidFill>
                <a:latin typeface="Times New Roman" panose="02020603050405020304" pitchFamily="18" charset="0"/>
                <a:ea typeface="隶书" pitchFamily="49" charset="-122"/>
              </a:rPr>
              <a:t>分子扩散项</a:t>
            </a:r>
            <a:endParaRPr lang="zh-CN" altLang="en-US" b="1" dirty="0">
              <a:solidFill>
                <a:srgbClr val="000066"/>
              </a:solidFill>
              <a:latin typeface="Times New Roman" panose="02020603050405020304" pitchFamily="18" charset="0"/>
              <a:ea typeface="隶书" pitchFamily="49" charset="-122"/>
            </a:endParaRPr>
          </a:p>
        </p:txBody>
      </p:sp>
      <p:sp>
        <p:nvSpPr>
          <p:cNvPr id="56326" name="AutoShape 12"/>
          <p:cNvSpPr/>
          <p:nvPr/>
        </p:nvSpPr>
        <p:spPr>
          <a:xfrm>
            <a:off x="7726363" y="3573463"/>
            <a:ext cx="3983037" cy="433387"/>
          </a:xfrm>
          <a:prstGeom prst="wedgeRoundRectCallout">
            <a:avLst>
              <a:gd name="adj1" fmla="val -113870"/>
              <a:gd name="adj2" fmla="val -68681"/>
              <a:gd name="adj3" fmla="val 16667"/>
            </a:avLst>
          </a:prstGeom>
          <a:noFill/>
          <a:ln w="12700" cap="flat" cmpd="sng">
            <a:solidFill>
              <a:srgbClr val="0000FF"/>
            </a:solidFill>
            <a:prstDash val="solid"/>
            <a:miter/>
            <a:headEnd type="none" w="med" len="med"/>
            <a:tailEnd type="none" w="med" len="med"/>
          </a:ln>
        </p:spPr>
        <p:txBody>
          <a:bodyPr lIns="91428" tIns="45715" rIns="91428" bIns="45715" anchor="t" anchorCtr="0"/>
          <a:p>
            <a:pPr algn="ctr" eaLnBrk="0" fontAlgn="t" hangingPunct="0">
              <a:buClrTx/>
              <a:buFontTx/>
            </a:pPr>
            <a:r>
              <a:rPr lang="zh-CN" altLang="en-US" b="1" dirty="0">
                <a:solidFill>
                  <a:srgbClr val="000066"/>
                </a:solidFill>
                <a:latin typeface="Times New Roman" panose="02020603050405020304" pitchFamily="18" charset="0"/>
                <a:ea typeface="隶书" pitchFamily="49" charset="-122"/>
              </a:rPr>
              <a:t>流动相传质阻力项</a:t>
            </a:r>
            <a:endParaRPr lang="zh-CN" altLang="en-US" b="1" dirty="0">
              <a:solidFill>
                <a:srgbClr val="000066"/>
              </a:solidFill>
              <a:latin typeface="Times New Roman" panose="02020603050405020304" pitchFamily="18" charset="0"/>
              <a:ea typeface="隶书" pitchFamily="49" charset="-122"/>
            </a:endParaRPr>
          </a:p>
        </p:txBody>
      </p:sp>
      <p:sp>
        <p:nvSpPr>
          <p:cNvPr id="56327" name="Text Box 13"/>
          <p:cNvSpPr txBox="1"/>
          <p:nvPr/>
        </p:nvSpPr>
        <p:spPr>
          <a:xfrm>
            <a:off x="0" y="4292600"/>
            <a:ext cx="11950700" cy="1698625"/>
          </a:xfrm>
          <a:prstGeom prst="rect">
            <a:avLst/>
          </a:prstGeom>
          <a:noFill/>
          <a:ln w="9525">
            <a:noFill/>
          </a:ln>
        </p:spPr>
        <p:txBody>
          <a:bodyPr lIns="91428" tIns="45715" rIns="91428" bIns="45715" anchor="t" anchorCtr="0">
            <a:spAutoFit/>
          </a:bodyPr>
          <a:p>
            <a:pPr marL="342900" indent="-342900" algn="just">
              <a:lnSpc>
                <a:spcPct val="130000"/>
              </a:lnSpc>
              <a:spcBef>
                <a:spcPct val="50000"/>
              </a:spcBef>
              <a:buClr>
                <a:schemeClr val="hlink"/>
              </a:buClr>
              <a:buFont typeface="Wingdings" panose="05000000000000000000" pitchFamily="2" charset="2"/>
              <a:buChar char="u"/>
            </a:pPr>
            <a:r>
              <a:rPr lang="zh-CN" altLang="en-US" b="1" dirty="0">
                <a:solidFill>
                  <a:srgbClr val="000000"/>
                </a:solidFill>
                <a:latin typeface="Times New Roman" panose="02020603050405020304" pitchFamily="18" charset="0"/>
                <a:ea typeface="楷体_GB2312" panose="02010609030101010101" pitchFamily="49" charset="-122"/>
              </a:rPr>
              <a:t>空心柱中无填充颗粒，所以戈雷方程中的涡流扩散项为零。</a:t>
            </a:r>
            <a:endParaRPr lang="en-US" altLang="zh-CN" b="1" dirty="0">
              <a:solidFill>
                <a:srgbClr val="000000"/>
              </a:solidFill>
              <a:latin typeface="Times New Roman" panose="02020603050405020304" pitchFamily="18" charset="0"/>
              <a:ea typeface="楷体_GB2312" panose="02010609030101010101" pitchFamily="49" charset="-122"/>
            </a:endParaRPr>
          </a:p>
          <a:p>
            <a:pPr marL="342900" indent="-342900" algn="just">
              <a:lnSpc>
                <a:spcPct val="130000"/>
              </a:lnSpc>
              <a:spcBef>
                <a:spcPct val="50000"/>
              </a:spcBef>
              <a:buClr>
                <a:schemeClr val="hlink"/>
              </a:buClr>
              <a:buFont typeface="Wingdings" panose="05000000000000000000" pitchFamily="2" charset="2"/>
              <a:buChar char="u"/>
            </a:pPr>
            <a:r>
              <a:rPr lang="zh-CN" altLang="en-US" b="1" dirty="0">
                <a:solidFill>
                  <a:srgbClr val="000000"/>
                </a:solidFill>
                <a:latin typeface="Times New Roman" panose="02020603050405020304" pitchFamily="18" charset="0"/>
                <a:ea typeface="楷体_GB2312" panose="02010609030101010101" pitchFamily="49" charset="-122"/>
              </a:rPr>
              <a:t>径向扩散（流型扩散），在空心柱中，流动相中组分分子的移动速度在径向上分布不同，中心快，靠近管壁慢。 </a:t>
            </a:r>
            <a:endParaRPr lang="zh-CN" altLang="en-US" b="1" dirty="0">
              <a:solidFill>
                <a:srgbClr val="000000"/>
              </a:solidFill>
              <a:latin typeface="Times New Roman" panose="02020603050405020304" pitchFamily="18" charset="0"/>
              <a:ea typeface="楷体_GB2312" panose="02010609030101010101" pitchFamily="49" charset="-122"/>
            </a:endParaRPr>
          </a:p>
        </p:txBody>
      </p:sp>
      <p:sp>
        <p:nvSpPr>
          <p:cNvPr id="58375" name="Rectangle 8"/>
          <p:cNvSpPr/>
          <p:nvPr/>
        </p:nvSpPr>
        <p:spPr>
          <a:xfrm>
            <a:off x="258763" y="692150"/>
            <a:ext cx="11855450" cy="6492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eaLnBrk="0" hangingPunct="0">
              <a:buClrTx/>
              <a:buFont typeface="Arial" panose="020B0604020202020204" pitchFamily="34" charset="0"/>
            </a:pPr>
            <a:r>
              <a:rPr lang="zh-CN" altLang="zh-CN" sz="3200" b="1" dirty="0">
                <a:solidFill>
                  <a:srgbClr val="FFFF00"/>
                </a:solidFill>
                <a:latin typeface="Times New Roman" panose="02020603050405020304" pitchFamily="18" charset="0"/>
                <a:ea typeface="宋体" panose="02010600030101010101" pitchFamily="2" charset="-122"/>
              </a:rPr>
              <a:t>二、毛细管色谱法速率理论</a:t>
            </a:r>
            <a:r>
              <a:rPr lang="zh-CN" altLang="en-US" sz="3200" b="1" dirty="0">
                <a:solidFill>
                  <a:srgbClr val="FFFF00"/>
                </a:solidFill>
                <a:latin typeface="Times New Roman" panose="02020603050405020304" pitchFamily="18" charset="0"/>
                <a:ea typeface="宋体" panose="02010600030101010101" pitchFamily="2" charset="-122"/>
              </a:rPr>
              <a:t>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 fill="hold"/>
                                        <p:tgtEl>
                                          <p:spTgt spid="56323"/>
                                        </p:tgtEl>
                                        <p:attrNameLst>
                                          <p:attrName>ppt_w</p:attrName>
                                        </p:attrNameLst>
                                      </p:cBhvr>
                                      <p:tavLst>
                                        <p:tav tm="0">
                                          <p:val>
                                            <p:fltVal val="0.000000"/>
                                          </p:val>
                                        </p:tav>
                                        <p:tav tm="100000">
                                          <p:val>
                                            <p:strVal val="#ppt_w"/>
                                          </p:val>
                                        </p:tav>
                                      </p:tavLst>
                                    </p:anim>
                                    <p:anim calcmode="lin" valueType="num">
                                      <p:cBhvr>
                                        <p:cTn id="8" dur="500" fill="hold"/>
                                        <p:tgtEl>
                                          <p:spTgt spid="56323"/>
                                        </p:tgtEl>
                                        <p:attrNameLst>
                                          <p:attrName>ppt_h</p:attrName>
                                        </p:attrNameLst>
                                      </p:cBhvr>
                                      <p:tavLst>
                                        <p:tav tm="0">
                                          <p:val>
                                            <p:strVal val="#ppt_h"/>
                                          </p:val>
                                        </p:tav>
                                        <p:tav tm="100000">
                                          <p:val>
                                            <p:strVal val="#ppt_h"/>
                                          </p:val>
                                        </p:tav>
                                      </p:tavLst>
                                    </p:anim>
                                  </p:childTnLst>
                                </p:cTn>
                              </p:par>
                              <p:par>
                                <p:cTn id="9" presetID="29" presetClass="entr" presetSubtype="0" fill="hold" grpId="0" nodeType="withEffect">
                                  <p:stCondLst>
                                    <p:cond delay="0"/>
                                  </p:stCondLst>
                                  <p:childTnLst>
                                    <p:set>
                                      <p:cBhvr>
                                        <p:cTn id="10" dur="1" fill="hold">
                                          <p:stCondLst>
                                            <p:cond delay="0"/>
                                          </p:stCondLst>
                                        </p:cTn>
                                        <p:tgtEl>
                                          <p:spTgt spid="56325"/>
                                        </p:tgtEl>
                                        <p:attrNameLst>
                                          <p:attrName>style.visibility</p:attrName>
                                        </p:attrNameLst>
                                      </p:cBhvr>
                                      <p:to>
                                        <p:strVal val="visible"/>
                                      </p:to>
                                    </p:set>
                                    <p:anim calcmode="lin" valueType="num">
                                      <p:cBhvr>
                                        <p:cTn id="11" dur="1000" fill="hold"/>
                                        <p:tgtEl>
                                          <p:spTgt spid="56325"/>
                                        </p:tgtEl>
                                        <p:attrNameLst>
                                          <p:attrName>ppt_x</p:attrName>
                                        </p:attrNameLst>
                                      </p:cBhvr>
                                      <p:tavLst>
                                        <p:tav tm="0">
                                          <p:val>
                                            <p:strVal val="#ppt_x-.2"/>
                                          </p:val>
                                        </p:tav>
                                        <p:tav tm="100000">
                                          <p:val>
                                            <p:strVal val="#ppt_x"/>
                                          </p:val>
                                        </p:tav>
                                      </p:tavLst>
                                    </p:anim>
                                    <p:anim calcmode="lin" valueType="num">
                                      <p:cBhvr>
                                        <p:cTn id="12" dur="1000" fill="hold"/>
                                        <p:tgtEl>
                                          <p:spTgt spid="5632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6325"/>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56326"/>
                                        </p:tgtEl>
                                        <p:attrNameLst>
                                          <p:attrName>style.visibility</p:attrName>
                                        </p:attrNameLst>
                                      </p:cBhvr>
                                      <p:to>
                                        <p:strVal val="visible"/>
                                      </p:to>
                                    </p:set>
                                    <p:anim calcmode="lin" valueType="num">
                                      <p:cBhvr>
                                        <p:cTn id="16" dur="1000" fill="hold"/>
                                        <p:tgtEl>
                                          <p:spTgt spid="56326"/>
                                        </p:tgtEl>
                                        <p:attrNameLst>
                                          <p:attrName>ppt_x</p:attrName>
                                        </p:attrNameLst>
                                      </p:cBhvr>
                                      <p:tavLst>
                                        <p:tav tm="0">
                                          <p:val>
                                            <p:strVal val="#ppt_x-.2"/>
                                          </p:val>
                                        </p:tav>
                                        <p:tav tm="100000">
                                          <p:val>
                                            <p:strVal val="#ppt_x"/>
                                          </p:val>
                                        </p:tav>
                                      </p:tavLst>
                                    </p:anim>
                                    <p:anim calcmode="lin" valueType="num">
                                      <p:cBhvr>
                                        <p:cTn id="17" dur="1000" fill="hold"/>
                                        <p:tgtEl>
                                          <p:spTgt spid="5632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632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6327"/>
                                        </p:tgtEl>
                                        <p:attrNameLst>
                                          <p:attrName>style.visibility</p:attrName>
                                        </p:attrNameLst>
                                      </p:cBhvr>
                                      <p:to>
                                        <p:strVal val="visible"/>
                                      </p:to>
                                    </p:set>
                                    <p:animEffect transition="in" filter="slide(fromBottom)">
                                      <p:cBhvr>
                                        <p:cTn id="23"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P spid="563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p:nvPr/>
        </p:nvSpPr>
        <p:spPr>
          <a:xfrm>
            <a:off x="719138" y="2174875"/>
            <a:ext cx="8404225" cy="579438"/>
          </a:xfrm>
          <a:prstGeom prst="rect">
            <a:avLst/>
          </a:prstGeom>
          <a:noFill/>
          <a:ln w="9525">
            <a:noFill/>
          </a:ln>
        </p:spPr>
        <p:txBody>
          <a:bodyPr wrap="none" lIns="91428" tIns="45715" rIns="91428" bIns="45715" anchor="ctr" anchorCtr="0">
            <a:spAutoFit/>
          </a:bodyPr>
          <a:p>
            <a:pPr eaLnBrk="0" hangingPunct="0">
              <a:buClrTx/>
              <a:buFontTx/>
            </a:pPr>
            <a:r>
              <a:rPr lang="zh-CN" altLang="en-US" sz="3200" b="1" dirty="0">
                <a:latin typeface="Times New Roman" panose="02020603050405020304" pitchFamily="18" charset="0"/>
                <a:ea typeface="宋体" panose="02010600030101010101" pitchFamily="2" charset="-122"/>
              </a:rPr>
              <a:t>（二）毛细管色谱实验条件的选择</a:t>
            </a:r>
            <a:endParaRPr lang="zh-CN" altLang="en-US" sz="3200" b="1" dirty="0">
              <a:latin typeface="Times New Roman" panose="02020603050405020304" pitchFamily="18" charset="0"/>
              <a:ea typeface="宋体" panose="02010600030101010101" pitchFamily="2" charset="-122"/>
            </a:endParaRPr>
          </a:p>
        </p:txBody>
      </p:sp>
      <p:sp>
        <p:nvSpPr>
          <p:cNvPr id="59394" name="Rectangle 8"/>
          <p:cNvSpPr/>
          <p:nvPr/>
        </p:nvSpPr>
        <p:spPr>
          <a:xfrm>
            <a:off x="334963" y="692150"/>
            <a:ext cx="11374437" cy="576263"/>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eaLnBrk="0" hangingPunct="0">
              <a:buClrTx/>
              <a:buFont typeface="Arial" panose="020B0604020202020204" pitchFamily="34" charset="0"/>
            </a:pPr>
            <a:r>
              <a:rPr lang="zh-CN" altLang="zh-CN" sz="3200" b="1" dirty="0">
                <a:solidFill>
                  <a:srgbClr val="FFFF00"/>
                </a:solidFill>
                <a:latin typeface="Times New Roman" panose="02020603050405020304" pitchFamily="18" charset="0"/>
                <a:ea typeface="宋体" panose="02010600030101010101" pitchFamily="2" charset="-122"/>
              </a:rPr>
              <a:t>二、毛细管色谱法速率理论</a:t>
            </a:r>
            <a:r>
              <a:rPr lang="zh-CN" altLang="en-US" sz="3200" b="1" dirty="0">
                <a:solidFill>
                  <a:srgbClr val="FFFF00"/>
                </a:solidFill>
                <a:latin typeface="Times New Roman" panose="02020603050405020304" pitchFamily="18" charset="0"/>
                <a:ea typeface="宋体" panose="02010600030101010101" pitchFamily="2" charset="-122"/>
              </a:rPr>
              <a:t>和实验条件的选择</a:t>
            </a:r>
            <a:endParaRPr lang="zh-CN" altLang="en-US" sz="3200" b="1" dirty="0">
              <a:solidFill>
                <a:srgbClr val="FFFF00"/>
              </a:solidFill>
              <a:latin typeface="Times New Roman" panose="02020603050405020304" pitchFamily="18" charset="0"/>
              <a:ea typeface="宋体" panose="02010600030101010101" pitchFamily="2" charset="-122"/>
            </a:endParaRPr>
          </a:p>
        </p:txBody>
      </p:sp>
      <p:sp>
        <p:nvSpPr>
          <p:cNvPr id="59395" name="Rectangle 4"/>
          <p:cNvSpPr/>
          <p:nvPr/>
        </p:nvSpPr>
        <p:spPr>
          <a:xfrm>
            <a:off x="1677988" y="2997200"/>
            <a:ext cx="3956050" cy="2268538"/>
          </a:xfrm>
          <a:prstGeom prst="rect">
            <a:avLst/>
          </a:prstGeom>
          <a:noFill/>
          <a:ln w="9525">
            <a:noFill/>
          </a:ln>
        </p:spPr>
        <p:txBody>
          <a:bodyPr wrap="none" lIns="91428" tIns="45715" rIns="91428" bIns="45715" anchor="ctr" anchorCtr="0">
            <a:spAutoFit/>
          </a:bodyPr>
          <a:p>
            <a:pPr eaLnBrk="0" hangingPunct="0">
              <a:lnSpc>
                <a:spcPct val="170000"/>
              </a:lnSpc>
              <a:buClr>
                <a:srgbClr val="FF3300"/>
              </a:buClr>
              <a:buFont typeface="Wingdings" panose="05000000000000000000" pitchFamily="2" charset="2"/>
              <a:buChar char="Ø"/>
            </a:pPr>
            <a:r>
              <a:rPr lang="zh-CN" altLang="en-US" sz="2800" b="1" dirty="0">
                <a:latin typeface="Times New Roman" panose="02020603050405020304" pitchFamily="18" charset="0"/>
                <a:ea typeface="宋体" panose="02010600030101010101" pitchFamily="2" charset="-122"/>
              </a:rPr>
              <a:t>毛细管柱的内径</a:t>
            </a:r>
            <a:endParaRPr lang="zh-CN" altLang="en-US" sz="2800" b="1" dirty="0">
              <a:latin typeface="Times New Roman" panose="02020603050405020304" pitchFamily="18" charset="0"/>
              <a:ea typeface="宋体" panose="02010600030101010101" pitchFamily="2" charset="-122"/>
            </a:endParaRPr>
          </a:p>
          <a:p>
            <a:pPr eaLnBrk="0" hangingPunct="0">
              <a:lnSpc>
                <a:spcPct val="170000"/>
              </a:lnSpc>
              <a:buClr>
                <a:srgbClr val="FF3300"/>
              </a:buClr>
              <a:buFont typeface="Wingdings" panose="05000000000000000000" pitchFamily="2" charset="2"/>
              <a:buChar char="Ø"/>
            </a:pPr>
            <a:r>
              <a:rPr lang="zh-CN" altLang="en-US" sz="2800" b="1" dirty="0">
                <a:latin typeface="Times New Roman" panose="02020603050405020304" pitchFamily="18" charset="0"/>
                <a:ea typeface="宋体" panose="02010600030101010101" pitchFamily="2" charset="-122"/>
              </a:rPr>
              <a:t>载气 </a:t>
            </a:r>
            <a:endParaRPr lang="zh-CN" altLang="en-US" sz="2800" b="1" dirty="0">
              <a:latin typeface="Times New Roman" panose="02020603050405020304" pitchFamily="18" charset="0"/>
              <a:ea typeface="宋体" panose="02010600030101010101" pitchFamily="2" charset="-122"/>
            </a:endParaRPr>
          </a:p>
          <a:p>
            <a:pPr eaLnBrk="0" hangingPunct="0">
              <a:lnSpc>
                <a:spcPct val="170000"/>
              </a:lnSpc>
              <a:buClr>
                <a:srgbClr val="FF3300"/>
              </a:buClr>
              <a:buFont typeface="Wingdings" panose="05000000000000000000" pitchFamily="2" charset="2"/>
              <a:buChar char="Ø"/>
            </a:pPr>
            <a:r>
              <a:rPr lang="zh-CN" altLang="en-US" sz="2800" b="1" dirty="0">
                <a:latin typeface="Times New Roman" panose="02020603050405020304" pitchFamily="18" charset="0"/>
                <a:ea typeface="宋体" panose="02010600030101010101" pitchFamily="2" charset="-122"/>
              </a:rPr>
              <a:t>液膜厚度</a:t>
            </a:r>
            <a:endParaRPr lang="zh-CN" altLang="en-US" sz="2800" b="1" dirty="0">
              <a:latin typeface="Times New Roman" panose="02020603050405020304" pitchFamily="18"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Object 3"/>
          <p:cNvGraphicFramePr>
            <a:graphicFrameLocks noChangeAspect="1"/>
          </p:cNvGraphicFramePr>
          <p:nvPr/>
        </p:nvGraphicFramePr>
        <p:xfrm>
          <a:off x="2208213" y="2205038"/>
          <a:ext cx="7769225" cy="3997325"/>
        </p:xfrm>
        <a:graphic>
          <a:graphicData uri="http://schemas.openxmlformats.org/presentationml/2006/ole">
            <mc:AlternateContent xmlns:mc="http://schemas.openxmlformats.org/markup-compatibility/2006">
              <mc:Choice xmlns:v="urn:schemas-microsoft-com:vml" Requires="v">
                <p:oleObj spid="_x0000_s3147" name="" r:id="rId1" imgW="5591175" imgH="2876550" progId="Paint.Picture">
                  <p:embed/>
                </p:oleObj>
              </mc:Choice>
              <mc:Fallback>
                <p:oleObj name="" r:id="rId1" imgW="5591175" imgH="2876550" progId="Paint.Picture">
                  <p:embed/>
                  <p:pic>
                    <p:nvPicPr>
                      <p:cNvPr id="0" name="图片 3146"/>
                      <p:cNvPicPr/>
                      <p:nvPr/>
                    </p:nvPicPr>
                    <p:blipFill>
                      <a:blip r:embed="rId2"/>
                      <a:stretch>
                        <a:fillRect/>
                      </a:stretch>
                    </p:blipFill>
                    <p:spPr>
                      <a:xfrm>
                        <a:off x="2208213" y="2205038"/>
                        <a:ext cx="7769225" cy="3997325"/>
                      </a:xfrm>
                      <a:prstGeom prst="rect">
                        <a:avLst/>
                      </a:prstGeom>
                      <a:noFill/>
                      <a:ln w="9525" cap="flat" cmpd="sng">
                        <a:solidFill>
                          <a:srgbClr val="FF0066"/>
                        </a:solidFill>
                        <a:prstDash val="solid"/>
                        <a:miter/>
                        <a:headEnd type="none" w="med" len="med"/>
                        <a:tailEnd type="none" w="med" len="med"/>
                      </a:ln>
                    </p:spPr>
                  </p:pic>
                </p:oleObj>
              </mc:Fallback>
            </mc:AlternateContent>
          </a:graphicData>
        </a:graphic>
      </p:graphicFrame>
      <p:sp>
        <p:nvSpPr>
          <p:cNvPr id="58371" name="Text Box 4"/>
          <p:cNvSpPr txBox="1"/>
          <p:nvPr/>
        </p:nvSpPr>
        <p:spPr>
          <a:xfrm>
            <a:off x="3119438" y="6338888"/>
            <a:ext cx="4978400" cy="519112"/>
          </a:xfrm>
          <a:prstGeom prst="rect">
            <a:avLst/>
          </a:prstGeom>
          <a:noFill/>
          <a:ln w="9525">
            <a:noFill/>
          </a:ln>
        </p:spPr>
        <p:txBody>
          <a:bodyPr lIns="91428" tIns="45715" rIns="91428" bIns="45715" anchor="t" anchorCtr="0">
            <a:spAutoFit/>
          </a:bodyPr>
          <a:p>
            <a:pPr>
              <a:spcBef>
                <a:spcPct val="50000"/>
              </a:spcBef>
              <a:buClrTx/>
              <a:buFontTx/>
            </a:pPr>
            <a:r>
              <a:rPr lang="zh-CN" altLang="en-US" sz="2800" b="1" dirty="0">
                <a:solidFill>
                  <a:srgbClr val="0000CC"/>
                </a:solidFill>
                <a:latin typeface="Times New Roman" panose="02020603050405020304" pitchFamily="18" charset="0"/>
                <a:ea typeface="宋体" panose="02010600030101010101" pitchFamily="2" charset="-122"/>
              </a:rPr>
              <a:t>具有分流和尾吹装置</a:t>
            </a:r>
            <a:endParaRPr lang="zh-CN" altLang="en-US" dirty="0">
              <a:latin typeface="Times New Roman" panose="02020603050405020304" pitchFamily="18" charset="0"/>
              <a:ea typeface="宋体" panose="02010600030101010101" pitchFamily="2" charset="-122"/>
            </a:endParaRPr>
          </a:p>
        </p:txBody>
      </p:sp>
      <p:sp>
        <p:nvSpPr>
          <p:cNvPr id="60419" name="Rectangle 8"/>
          <p:cNvSpPr/>
          <p:nvPr/>
        </p:nvSpPr>
        <p:spPr>
          <a:xfrm>
            <a:off x="1968500" y="620713"/>
            <a:ext cx="8589963" cy="576262"/>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eaLnBrk="0" hangingPunct="0">
              <a:buClrTx/>
              <a:buFont typeface="Arial" panose="020B0604020202020204" pitchFamily="34" charset="0"/>
            </a:pPr>
            <a:r>
              <a:rPr lang="zh-CN" altLang="en-US" sz="3200" b="1" dirty="0">
                <a:solidFill>
                  <a:srgbClr val="FFFF00"/>
                </a:solidFill>
                <a:latin typeface="Times New Roman" panose="02020603050405020304" pitchFamily="18" charset="0"/>
                <a:ea typeface="宋体" panose="02010600030101010101" pitchFamily="2" charset="-122"/>
              </a:rPr>
              <a:t>三、毛细管气相色系统</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ipe(left)">
                                      <p:cBhvr>
                                        <p:cTn id="12"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xfrm>
            <a:off x="1390650" y="549275"/>
            <a:ext cx="10361613" cy="1219200"/>
          </a:xfrm>
          <a:ln/>
        </p:spPr>
        <p:txBody>
          <a:bodyPr vert="horz" wrap="square" lIns="91428" tIns="45715" rIns="91428" bIns="45715" anchor="b" anchorCtr="0"/>
          <a:p>
            <a:pPr eaLnBrk="1" hangingPunct="1"/>
            <a:r>
              <a:rPr lang="zh-CN" altLang="en-US" sz="4000" b="1" dirty="0">
                <a:solidFill>
                  <a:srgbClr val="990033"/>
                </a:solidFill>
                <a:ea typeface="隶书" pitchFamily="49" charset="-122"/>
              </a:rPr>
              <a:t>毛细管色谱进样的分流比调节</a:t>
            </a:r>
            <a:br>
              <a:rPr lang="zh-CN" altLang="en-US" sz="3200" b="1" dirty="0">
                <a:solidFill>
                  <a:schemeClr val="tx1"/>
                </a:solidFill>
              </a:rPr>
            </a:br>
            <a:r>
              <a:rPr lang="zh-CN" altLang="en-US" sz="3200" b="1" dirty="0">
                <a:solidFill>
                  <a:schemeClr val="accent1"/>
                </a:solidFill>
              </a:rPr>
              <a:t> </a:t>
            </a:r>
            <a:r>
              <a:rPr lang="en-US" altLang="zh-CN" sz="3200" b="1" dirty="0">
                <a:solidFill>
                  <a:schemeClr val="folHlink"/>
                </a:solidFill>
              </a:rPr>
              <a:t>adjustment of  rate  partition radio</a:t>
            </a:r>
            <a:endParaRPr lang="en-US" altLang="zh-CN" sz="3200" b="1" dirty="0">
              <a:solidFill>
                <a:schemeClr val="folHlink"/>
              </a:solidFill>
            </a:endParaRPr>
          </a:p>
        </p:txBody>
      </p:sp>
      <p:sp>
        <p:nvSpPr>
          <p:cNvPr id="59395" name="Text Box 3"/>
          <p:cNvSpPr txBox="1"/>
          <p:nvPr/>
        </p:nvSpPr>
        <p:spPr>
          <a:xfrm>
            <a:off x="527050" y="1916113"/>
            <a:ext cx="10971213" cy="2465387"/>
          </a:xfrm>
          <a:prstGeom prst="rect">
            <a:avLst/>
          </a:prstGeom>
          <a:noFill/>
          <a:ln w="9525">
            <a:noFill/>
          </a:ln>
        </p:spPr>
        <p:txBody>
          <a:bodyPr lIns="91428" tIns="45715" rIns="91428" bIns="45715" anchor="t" anchorCtr="0">
            <a:spAutoFit/>
          </a:bodyPr>
          <a:p>
            <a:pPr>
              <a:spcBef>
                <a:spcPct val="50000"/>
              </a:spcBef>
              <a:buClrTx/>
              <a:buFontTx/>
            </a:pPr>
            <a:r>
              <a:rPr lang="en-US" altLang="zh-CN" b="1" dirty="0">
                <a:solidFill>
                  <a:srgbClr val="0000CC"/>
                </a:solidFill>
                <a:latin typeface="Times New Roman" panose="02020603050405020304" pitchFamily="18" charset="0"/>
                <a:ea typeface="宋体" panose="02010600030101010101" pitchFamily="2" charset="-122"/>
              </a:rPr>
              <a:t>       </a:t>
            </a:r>
            <a:r>
              <a:rPr lang="zh-CN" altLang="en-US" b="1" dirty="0">
                <a:solidFill>
                  <a:srgbClr val="0000CC"/>
                </a:solidFill>
                <a:latin typeface="Times New Roman" panose="02020603050405020304" pitchFamily="18" charset="0"/>
                <a:ea typeface="宋体" panose="02010600030101010101" pitchFamily="2" charset="-122"/>
              </a:rPr>
              <a:t>毛细管柱内径很细，因而带来</a:t>
            </a:r>
            <a:r>
              <a:rPr lang="zh-CN" altLang="en-US" b="1" dirty="0">
                <a:solidFill>
                  <a:srgbClr val="FF0066"/>
                </a:solidFill>
                <a:latin typeface="Times New Roman" panose="02020603050405020304" pitchFamily="18" charset="0"/>
                <a:ea typeface="宋体" panose="02010600030101010101" pitchFamily="2" charset="-122"/>
              </a:rPr>
              <a:t>三个问题</a:t>
            </a:r>
            <a:r>
              <a:rPr lang="zh-CN" altLang="en-US" b="1" dirty="0">
                <a:solidFill>
                  <a:srgbClr val="0000CC"/>
                </a:solidFill>
                <a:latin typeface="Times New Roman" panose="02020603050405020304" pitchFamily="18" charset="0"/>
                <a:ea typeface="宋体" panose="02010600030101010101" pitchFamily="2" charset="-122"/>
              </a:rPr>
              <a:t>：</a:t>
            </a:r>
            <a:endParaRPr lang="zh-CN" altLang="en-US" b="1" dirty="0">
              <a:solidFill>
                <a:srgbClr val="0000CC"/>
              </a:solidFill>
              <a:latin typeface="Times New Roman" panose="02020603050405020304" pitchFamily="18" charset="0"/>
              <a:ea typeface="宋体" panose="02010600030101010101" pitchFamily="2" charset="-122"/>
            </a:endParaRPr>
          </a:p>
          <a:p>
            <a:pPr>
              <a:spcBef>
                <a:spcPct val="50000"/>
              </a:spcBef>
              <a:buClrTx/>
              <a:buFontTx/>
            </a:pPr>
            <a:r>
              <a:rPr lang="zh-CN" altLang="en-US" b="1" dirty="0">
                <a:solidFill>
                  <a:srgbClr val="0000CC"/>
                </a:solidFill>
                <a:latin typeface="Times New Roman" panose="02020603050405020304" pitchFamily="18" charset="0"/>
                <a:ea typeface="宋体" panose="02010600030101010101" pitchFamily="2" charset="-122"/>
              </a:rPr>
              <a:t>（</a:t>
            </a:r>
            <a:r>
              <a:rPr lang="en-US" altLang="zh-CN" b="1" dirty="0">
                <a:solidFill>
                  <a:srgbClr val="0000CC"/>
                </a:solidFill>
                <a:latin typeface="Times New Roman" panose="02020603050405020304" pitchFamily="18" charset="0"/>
                <a:ea typeface="宋体" panose="02010600030101010101" pitchFamily="2" charset="-122"/>
              </a:rPr>
              <a:t>1</a:t>
            </a:r>
            <a:r>
              <a:rPr lang="zh-CN" altLang="en-US" b="1" dirty="0">
                <a:solidFill>
                  <a:srgbClr val="0000CC"/>
                </a:solidFill>
                <a:latin typeface="Times New Roman" panose="02020603050405020304" pitchFamily="18" charset="0"/>
                <a:ea typeface="宋体" panose="02010600030101010101" pitchFamily="2" charset="-122"/>
              </a:rPr>
              <a:t>）允许通过的载气流量很小。</a:t>
            </a:r>
            <a:endParaRPr lang="zh-CN" altLang="en-US" b="1" dirty="0">
              <a:solidFill>
                <a:srgbClr val="0000CC"/>
              </a:solidFill>
              <a:latin typeface="Times New Roman" panose="02020603050405020304" pitchFamily="18" charset="0"/>
              <a:ea typeface="宋体" panose="02010600030101010101" pitchFamily="2" charset="-122"/>
            </a:endParaRPr>
          </a:p>
          <a:p>
            <a:pPr>
              <a:spcBef>
                <a:spcPct val="50000"/>
              </a:spcBef>
              <a:buClrTx/>
              <a:buFontTx/>
            </a:pPr>
            <a:r>
              <a:rPr lang="zh-CN" altLang="en-US" b="1" dirty="0">
                <a:solidFill>
                  <a:srgbClr val="0000CC"/>
                </a:solidFill>
                <a:latin typeface="Times New Roman" panose="02020603050405020304" pitchFamily="18" charset="0"/>
                <a:ea typeface="宋体" panose="02010600030101010101" pitchFamily="2" charset="-122"/>
              </a:rPr>
              <a:t>（</a:t>
            </a:r>
            <a:r>
              <a:rPr lang="en-US" altLang="zh-CN" b="1" dirty="0">
                <a:solidFill>
                  <a:srgbClr val="0000CC"/>
                </a:solidFill>
                <a:latin typeface="Times New Roman" panose="02020603050405020304" pitchFamily="18" charset="0"/>
                <a:ea typeface="宋体" panose="02010600030101010101" pitchFamily="2" charset="-122"/>
              </a:rPr>
              <a:t>2</a:t>
            </a:r>
            <a:r>
              <a:rPr lang="zh-CN" altLang="en-US" b="1" dirty="0">
                <a:solidFill>
                  <a:srgbClr val="0000CC"/>
                </a:solidFill>
                <a:latin typeface="Times New Roman" panose="02020603050405020304" pitchFamily="18" charset="0"/>
                <a:ea typeface="宋体" panose="02010600030101010101" pitchFamily="2" charset="-122"/>
              </a:rPr>
              <a:t>）柱容量很小，允许的进样量小。需采用分流技术，</a:t>
            </a:r>
            <a:endParaRPr lang="zh-CN" altLang="en-US" b="1" dirty="0">
              <a:solidFill>
                <a:srgbClr val="0000CC"/>
              </a:solidFill>
              <a:latin typeface="Times New Roman" panose="02020603050405020304" pitchFamily="18" charset="0"/>
              <a:ea typeface="宋体" panose="02010600030101010101" pitchFamily="2" charset="-122"/>
            </a:endParaRPr>
          </a:p>
          <a:p>
            <a:pPr>
              <a:spcBef>
                <a:spcPct val="50000"/>
              </a:spcBef>
              <a:buClrTx/>
              <a:buFontTx/>
            </a:pPr>
            <a:r>
              <a:rPr lang="zh-CN" altLang="en-US" b="1" dirty="0">
                <a:solidFill>
                  <a:srgbClr val="0000CC"/>
                </a:solidFill>
                <a:latin typeface="Times New Roman" panose="02020603050405020304" pitchFamily="18" charset="0"/>
                <a:ea typeface="宋体" panose="02010600030101010101" pitchFamily="2" charset="-122"/>
              </a:rPr>
              <a:t>（</a:t>
            </a:r>
            <a:r>
              <a:rPr lang="en-US" altLang="zh-CN" b="1" dirty="0">
                <a:solidFill>
                  <a:srgbClr val="0000CC"/>
                </a:solidFill>
                <a:latin typeface="Times New Roman" panose="02020603050405020304" pitchFamily="18" charset="0"/>
                <a:ea typeface="宋体" panose="02010600030101010101" pitchFamily="2" charset="-122"/>
              </a:rPr>
              <a:t>3</a:t>
            </a:r>
            <a:r>
              <a:rPr lang="zh-CN" altLang="en-US" b="1" dirty="0">
                <a:solidFill>
                  <a:srgbClr val="0000CC"/>
                </a:solidFill>
                <a:latin typeface="Times New Roman" panose="02020603050405020304" pitchFamily="18" charset="0"/>
                <a:ea typeface="宋体" panose="02010600030101010101" pitchFamily="2" charset="-122"/>
              </a:rPr>
              <a:t>）分流后，柱后流出的试样组分量少、流速慢。解决方法：灵敏度高的氢焰检测器，采用尾吹技术。</a:t>
            </a:r>
            <a:endParaRPr lang="zh-CN" altLang="en-US" b="1" dirty="0">
              <a:solidFill>
                <a:srgbClr val="0000CC"/>
              </a:solidFill>
              <a:latin typeface="Times New Roman" panose="02020603050405020304" pitchFamily="18" charset="0"/>
              <a:ea typeface="宋体" panose="02010600030101010101" pitchFamily="2" charset="-122"/>
            </a:endParaRPr>
          </a:p>
        </p:txBody>
      </p:sp>
      <p:graphicFrame>
        <p:nvGraphicFramePr>
          <p:cNvPr id="59396" name="Object 4">
            <a:hlinkClick r:id="rId1" action="ppaction://program"/>
          </p:cNvPr>
          <p:cNvGraphicFramePr>
            <a:graphicFrameLocks noChangeAspect="1"/>
          </p:cNvGraphicFramePr>
          <p:nvPr/>
        </p:nvGraphicFramePr>
        <p:xfrm>
          <a:off x="7567613" y="4652963"/>
          <a:ext cx="3659187" cy="2089150"/>
        </p:xfrm>
        <a:graphic>
          <a:graphicData uri="http://schemas.openxmlformats.org/presentationml/2006/ole">
            <mc:AlternateContent xmlns:mc="http://schemas.openxmlformats.org/markup-compatibility/2006">
              <mc:Choice xmlns:v="urn:schemas-microsoft-com:vml" Requires="v">
                <p:oleObj spid="_x0000_s3152" name="" r:id="rId2" imgW="2619375" imgH="1495425" progId="Paint.Picture">
                  <p:embed/>
                </p:oleObj>
              </mc:Choice>
              <mc:Fallback>
                <p:oleObj name="" r:id="rId2" imgW="2619375" imgH="1495425" progId="Paint.Picture">
                  <p:embed/>
                  <p:pic>
                    <p:nvPicPr>
                      <p:cNvPr id="0" name="图片 3151"/>
                      <p:cNvPicPr/>
                      <p:nvPr/>
                    </p:nvPicPr>
                    <p:blipFill>
                      <a:blip r:embed="rId3"/>
                      <a:stretch>
                        <a:fillRect/>
                      </a:stretch>
                    </p:blipFill>
                    <p:spPr>
                      <a:xfrm>
                        <a:off x="7567613" y="4652963"/>
                        <a:ext cx="3659187" cy="2089150"/>
                      </a:xfrm>
                      <a:prstGeom prst="rect">
                        <a:avLst/>
                      </a:prstGeom>
                      <a:noFill/>
                      <a:ln w="12700" cap="flat" cmpd="sng">
                        <a:solidFill>
                          <a:srgbClr val="FF0066"/>
                        </a:solidFill>
                        <a:prstDash val="solid"/>
                        <a:miter/>
                        <a:headEnd type="none" w="med" len="med"/>
                        <a:tailEnd type="none" w="med" len="med"/>
                      </a:ln>
                    </p:spPr>
                  </p:pic>
                </p:oleObj>
              </mc:Fallback>
            </mc:AlternateContent>
          </a:graphicData>
        </a:graphic>
      </p:graphicFrame>
      <p:sp>
        <p:nvSpPr>
          <p:cNvPr id="59397" name="Text Box 5"/>
          <p:cNvSpPr txBox="1"/>
          <p:nvPr/>
        </p:nvSpPr>
        <p:spPr>
          <a:xfrm>
            <a:off x="814388" y="4652963"/>
            <a:ext cx="4368800" cy="1990725"/>
          </a:xfrm>
          <a:prstGeom prst="rect">
            <a:avLst/>
          </a:prstGeom>
          <a:noFill/>
          <a:ln w="9525">
            <a:noFill/>
          </a:ln>
        </p:spPr>
        <p:txBody>
          <a:bodyPr lIns="91428" tIns="45715" rIns="91428" bIns="45715" anchor="t" anchorCtr="0">
            <a:spAutoFit/>
          </a:bodyPr>
          <a:p>
            <a:pPr>
              <a:lnSpc>
                <a:spcPct val="130000"/>
              </a:lnSpc>
              <a:spcBef>
                <a:spcPct val="50000"/>
              </a:spcBef>
              <a:buClrTx/>
              <a:buFontTx/>
            </a:pPr>
            <a:r>
              <a:rPr lang="zh-CN" altLang="en-US" b="1" dirty="0">
                <a:solidFill>
                  <a:srgbClr val="0000CC"/>
                </a:solidFill>
                <a:latin typeface="Times New Roman" panose="02020603050405020304" pitchFamily="18" charset="0"/>
                <a:ea typeface="宋体" panose="02010600030101010101" pitchFamily="2" charset="-122"/>
              </a:rPr>
              <a:t>分流比：放空的试样量与进入毛细管柱的试样量之比。一般在</a:t>
            </a:r>
            <a:r>
              <a:rPr lang="en-US" altLang="zh-CN" b="1" dirty="0">
                <a:solidFill>
                  <a:srgbClr val="0000CC"/>
                </a:solidFill>
                <a:latin typeface="Times New Roman" panose="02020603050405020304" pitchFamily="18" charset="0"/>
                <a:ea typeface="宋体" panose="02010600030101010101" pitchFamily="2" charset="-122"/>
              </a:rPr>
              <a:t>50</a:t>
            </a:r>
            <a:r>
              <a:rPr lang="zh-CN" altLang="en-US" b="1" dirty="0">
                <a:solidFill>
                  <a:srgbClr val="0000CC"/>
                </a:solidFill>
                <a:latin typeface="Times New Roman" panose="02020603050405020304" pitchFamily="18" charset="0"/>
                <a:ea typeface="宋体" panose="02010600030101010101" pitchFamily="2" charset="-122"/>
              </a:rPr>
              <a:t>：</a:t>
            </a:r>
            <a:r>
              <a:rPr lang="en-US" altLang="zh-CN" b="1" dirty="0">
                <a:solidFill>
                  <a:srgbClr val="0000CC"/>
                </a:solidFill>
                <a:latin typeface="Times New Roman" panose="02020603050405020304" pitchFamily="18" charset="0"/>
                <a:ea typeface="宋体" panose="02010600030101010101" pitchFamily="2" charset="-122"/>
              </a:rPr>
              <a:t>1</a:t>
            </a:r>
            <a:r>
              <a:rPr lang="zh-CN" altLang="en-US" b="1" dirty="0">
                <a:solidFill>
                  <a:srgbClr val="0000CC"/>
                </a:solidFill>
                <a:latin typeface="Times New Roman" panose="02020603050405020304" pitchFamily="18" charset="0"/>
                <a:ea typeface="宋体" panose="02010600030101010101" pitchFamily="2" charset="-122"/>
              </a:rPr>
              <a:t>到</a:t>
            </a:r>
            <a:r>
              <a:rPr lang="en-US" altLang="zh-CN" b="1" dirty="0">
                <a:solidFill>
                  <a:srgbClr val="0000CC"/>
                </a:solidFill>
                <a:latin typeface="Times New Roman" panose="02020603050405020304" pitchFamily="18" charset="0"/>
                <a:ea typeface="宋体" panose="02010600030101010101" pitchFamily="2" charset="-122"/>
              </a:rPr>
              <a:t>500</a:t>
            </a:r>
            <a:r>
              <a:rPr lang="zh-CN" altLang="en-US" b="1" dirty="0">
                <a:solidFill>
                  <a:srgbClr val="0000CC"/>
                </a:solidFill>
                <a:latin typeface="Times New Roman" panose="02020603050405020304" pitchFamily="18" charset="0"/>
                <a:ea typeface="宋体" panose="02010600030101010101" pitchFamily="2" charset="-122"/>
              </a:rPr>
              <a:t>：</a:t>
            </a:r>
            <a:r>
              <a:rPr lang="en-US" altLang="zh-CN" b="1" dirty="0">
                <a:solidFill>
                  <a:srgbClr val="0000CC"/>
                </a:solidFill>
                <a:latin typeface="Times New Roman" panose="02020603050405020304" pitchFamily="18" charset="0"/>
                <a:ea typeface="宋体" panose="02010600030101010101" pitchFamily="2" charset="-122"/>
              </a:rPr>
              <a:t>1</a:t>
            </a:r>
            <a:r>
              <a:rPr lang="zh-CN" altLang="en-US" b="1" dirty="0">
                <a:solidFill>
                  <a:srgbClr val="0000CC"/>
                </a:solidFill>
                <a:latin typeface="Times New Roman" panose="02020603050405020304" pitchFamily="18" charset="0"/>
                <a:ea typeface="宋体" panose="02010600030101010101" pitchFamily="2" charset="-122"/>
              </a:rPr>
              <a:t>之间调节。</a:t>
            </a:r>
            <a:endParaRPr lang="zh-CN" altLang="en-US" dirty="0">
              <a:solidFill>
                <a:srgbClr val="0000CC"/>
              </a:solidFill>
              <a:latin typeface="Times New Roman" panose="02020603050405020304" pitchFamily="18" charset="0"/>
              <a:ea typeface="宋体" panose="02010600030101010101" pitchFamily="2" charset="-122"/>
            </a:endParaRPr>
          </a:p>
        </p:txBody>
      </p:sp>
      <p:sp>
        <p:nvSpPr>
          <p:cNvPr id="61445" name="Rectangle 6"/>
          <p:cNvSpPr/>
          <p:nvPr/>
        </p:nvSpPr>
        <p:spPr>
          <a:xfrm>
            <a:off x="5514975" y="3200400"/>
            <a:ext cx="1160463" cy="457200"/>
          </a:xfrm>
          <a:prstGeom prst="rect">
            <a:avLst/>
          </a:prstGeom>
          <a:noFill/>
          <a:ln w="9525">
            <a:noFill/>
          </a:ln>
        </p:spPr>
        <p:txBody>
          <a:bodyPr wrap="none" lIns="91428" tIns="45715" rIns="91428" bIns="45715" anchor="ctr" anchorCtr="0">
            <a:spAutoFit/>
          </a:bodyPr>
          <a:p>
            <a:pPr eaLnBrk="0" hangingPunct="0">
              <a:buClrTx/>
              <a:buFontTx/>
            </a:pPr>
            <a:r>
              <a:rPr lang="zh-CN" altLang="en-US" dirty="0">
                <a:latin typeface="Times New Roman" panose="02020603050405020304" pitchFamily="18" charset="0"/>
                <a:ea typeface="宋体" panose="02010600030101010101" pitchFamily="2" charset="-122"/>
              </a:rPr>
              <a:t>载气 </a:t>
            </a:r>
            <a:endParaRPr lang="zh-CN" altLang="en-US" dirty="0">
              <a:latin typeface="Times New Roman" panose="02020603050405020304" pitchFamily="18" charset="0"/>
              <a:ea typeface="宋体" panose="02010600030101010101" pitchFamily="2" charset="-122"/>
            </a:endParaRPr>
          </a:p>
        </p:txBody>
      </p:sp>
      <p:sp>
        <p:nvSpPr>
          <p:cNvPr id="61446" name="Rectangle 7"/>
          <p:cNvSpPr/>
          <p:nvPr/>
        </p:nvSpPr>
        <p:spPr>
          <a:xfrm>
            <a:off x="5514975" y="3200400"/>
            <a:ext cx="1160463" cy="457200"/>
          </a:xfrm>
          <a:prstGeom prst="rect">
            <a:avLst/>
          </a:prstGeom>
          <a:noFill/>
          <a:ln w="9525">
            <a:noFill/>
          </a:ln>
        </p:spPr>
        <p:txBody>
          <a:bodyPr wrap="none" lIns="91428" tIns="45715" rIns="91428" bIns="45715" anchor="ctr" anchorCtr="0">
            <a:spAutoFit/>
          </a:bodyPr>
          <a:p>
            <a:pPr eaLnBrk="0" hangingPunct="0">
              <a:buClrTx/>
              <a:buFontTx/>
            </a:pPr>
            <a:r>
              <a:rPr lang="zh-CN" altLang="en-US" dirty="0">
                <a:latin typeface="Times New Roman" panose="02020603050405020304" pitchFamily="18" charset="0"/>
                <a:ea typeface="宋体" panose="02010600030101010101" pitchFamily="2" charset="-122"/>
              </a:rPr>
              <a:t>载气 </a:t>
            </a:r>
            <a:endParaRPr lang="zh-CN" altLang="en-US" dirty="0">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left)">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charRg st="0" end="26"/>
                                            </p:txEl>
                                          </p:spTgt>
                                        </p:tgtEl>
                                        <p:attrNameLst>
                                          <p:attrName>style.visibility</p:attrName>
                                        </p:attrNameLst>
                                      </p:cBhvr>
                                      <p:to>
                                        <p:strVal val="visible"/>
                                      </p:to>
                                    </p:set>
                                    <p:animEffect transition="in" filter="wipe(left)">
                                      <p:cBhvr>
                                        <p:cTn id="12" dur="500"/>
                                        <p:tgtEl>
                                          <p:spTgt spid="59395">
                                            <p:txEl>
                                              <p:charRg st="0" end="2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charRg st="26" end="42"/>
                                            </p:txEl>
                                          </p:spTgt>
                                        </p:tgtEl>
                                        <p:attrNameLst>
                                          <p:attrName>style.visibility</p:attrName>
                                        </p:attrNameLst>
                                      </p:cBhvr>
                                      <p:to>
                                        <p:strVal val="visible"/>
                                      </p:to>
                                    </p:set>
                                    <p:animEffect transition="in" filter="wipe(left)">
                                      <p:cBhvr>
                                        <p:cTn id="17" dur="500"/>
                                        <p:tgtEl>
                                          <p:spTgt spid="59395">
                                            <p:txEl>
                                              <p:charRg st="26" end="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charRg st="42" end="68"/>
                                            </p:txEl>
                                          </p:spTgt>
                                        </p:tgtEl>
                                        <p:attrNameLst>
                                          <p:attrName>style.visibility</p:attrName>
                                        </p:attrNameLst>
                                      </p:cBhvr>
                                      <p:to>
                                        <p:strVal val="visible"/>
                                      </p:to>
                                    </p:set>
                                    <p:animEffect transition="in" filter="wipe(left)">
                                      <p:cBhvr>
                                        <p:cTn id="22" dur="500"/>
                                        <p:tgtEl>
                                          <p:spTgt spid="59395">
                                            <p:txEl>
                                              <p:charRg st="42" end="6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charRg st="68" end="115"/>
                                            </p:txEl>
                                          </p:spTgt>
                                        </p:tgtEl>
                                        <p:attrNameLst>
                                          <p:attrName>style.visibility</p:attrName>
                                        </p:attrNameLst>
                                      </p:cBhvr>
                                      <p:to>
                                        <p:strVal val="visible"/>
                                      </p:to>
                                    </p:set>
                                    <p:animEffect transition="in" filter="wipe(left)">
                                      <p:cBhvr>
                                        <p:cTn id="27" dur="500"/>
                                        <p:tgtEl>
                                          <p:spTgt spid="59395">
                                            <p:txEl>
                                              <p:charRg st="68" end="1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9396"/>
                                        </p:tgtEl>
                                        <p:attrNameLst>
                                          <p:attrName>style.visibility</p:attrName>
                                        </p:attrNameLst>
                                      </p:cBhvr>
                                      <p:to>
                                        <p:strVal val="visible"/>
                                      </p:to>
                                    </p:set>
                                    <p:animEffect transition="in" filter="wipe(right)">
                                      <p:cBhvr>
                                        <p:cTn id="32" dur="500"/>
                                        <p:tgtEl>
                                          <p:spTgt spid="59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397">
                                            <p:txEl>
                                              <p:charRg st="0" end="43"/>
                                            </p:txEl>
                                          </p:spTgt>
                                        </p:tgtEl>
                                        <p:attrNameLst>
                                          <p:attrName>style.visibility</p:attrName>
                                        </p:attrNameLst>
                                      </p:cBhvr>
                                      <p:to>
                                        <p:strVal val="visible"/>
                                      </p:to>
                                    </p:set>
                                    <p:animEffect transition="in" filter="wipe(left)">
                                      <p:cBhvr>
                                        <p:cTn id="37" dur="500"/>
                                        <p:tgtEl>
                                          <p:spTgt spid="59397">
                                            <p:txEl>
                                              <p:charRg st="0"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P spid="5939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3"/>
          <p:cNvSpPr>
            <a:spLocks noGrp="1"/>
          </p:cNvSpPr>
          <p:nvPr>
            <p:ph type="body"/>
          </p:nvPr>
        </p:nvSpPr>
        <p:spPr>
          <a:xfrm>
            <a:off x="1103313" y="2276475"/>
            <a:ext cx="10752137" cy="3457575"/>
          </a:xfrm>
          <a:ln/>
        </p:spPr>
        <p:txBody>
          <a:bodyPr vert="horz" wrap="square" lIns="91428" tIns="45715" rIns="91428" bIns="45715" anchor="t" anchorCtr="0"/>
          <a:p>
            <a:pPr marL="355600" indent="-355600" defTabSz="914400" eaLnBrk="1" hangingPunct="1">
              <a:lnSpc>
                <a:spcPct val="150000"/>
              </a:lnSpc>
              <a:buFontTx/>
              <a:buNone/>
              <a:tabLst>
                <a:tab pos="355600" algn="l"/>
              </a:tabLst>
            </a:pPr>
            <a:r>
              <a:rPr lang="zh-CN" altLang="en-US" b="1" dirty="0"/>
              <a:t>一、定性分析</a:t>
            </a:r>
            <a:r>
              <a:rPr lang="zh-CN" altLang="en-US" sz="3400" b="1" dirty="0">
                <a:solidFill>
                  <a:srgbClr val="002060"/>
                </a:solidFill>
              </a:rPr>
              <a:t>    </a:t>
            </a:r>
            <a:endParaRPr lang="en-US" altLang="zh-CN" sz="3400" b="1" dirty="0">
              <a:solidFill>
                <a:srgbClr val="002060"/>
              </a:solidFill>
            </a:endParaRPr>
          </a:p>
          <a:p>
            <a:pPr marL="355600" indent="-355600" defTabSz="914400" eaLnBrk="1" hangingPunct="1">
              <a:lnSpc>
                <a:spcPct val="150000"/>
              </a:lnSpc>
              <a:spcBef>
                <a:spcPct val="0"/>
              </a:spcBef>
              <a:buFontTx/>
              <a:buNone/>
              <a:tabLst>
                <a:tab pos="355600" algn="l"/>
              </a:tabLst>
            </a:pPr>
            <a:r>
              <a:rPr lang="en-US" altLang="zh-CN" sz="2400" b="1" dirty="0"/>
              <a:t>1.</a:t>
            </a:r>
            <a:r>
              <a:rPr lang="zh-CN" altLang="en-US" sz="2400" b="1" dirty="0"/>
              <a:t>用已知纯物质对照法（要求色谱条件不变）</a:t>
            </a:r>
            <a:endParaRPr lang="en-US" altLang="zh-CN" sz="2400" b="1" dirty="0"/>
          </a:p>
          <a:p>
            <a:pPr marL="355600" indent="-355600" defTabSz="914400" eaLnBrk="1" hangingPunct="1">
              <a:lnSpc>
                <a:spcPct val="150000"/>
              </a:lnSpc>
              <a:spcBef>
                <a:spcPct val="0"/>
              </a:spcBef>
              <a:buFontTx/>
              <a:buNone/>
              <a:tabLst>
                <a:tab pos="355600" algn="l"/>
              </a:tabLst>
            </a:pPr>
            <a:r>
              <a:rPr lang="zh-CN" altLang="en-US" sz="2400" b="1" dirty="0"/>
              <a:t>采用相对保留值定性（对照应与样品组分的保留值相接近）</a:t>
            </a:r>
            <a:endParaRPr lang="en-US" altLang="zh-CN" sz="2400" b="1" dirty="0"/>
          </a:p>
          <a:p>
            <a:pPr marL="355600" indent="-355600" defTabSz="914400" eaLnBrk="1" hangingPunct="1">
              <a:lnSpc>
                <a:spcPct val="150000"/>
              </a:lnSpc>
              <a:spcBef>
                <a:spcPct val="0"/>
              </a:spcBef>
              <a:buFontTx/>
              <a:buNone/>
              <a:tabLst>
                <a:tab pos="355600" algn="l"/>
              </a:tabLst>
            </a:pPr>
            <a:r>
              <a:rPr lang="en-US" altLang="zh-CN" sz="2400" b="1" dirty="0"/>
              <a:t>2.</a:t>
            </a:r>
            <a:r>
              <a:rPr lang="zh-CN" altLang="en-US" sz="2400" b="1" dirty="0"/>
              <a:t>利用选择性检测器响应定性</a:t>
            </a:r>
            <a:endParaRPr lang="zh-CN" altLang="en-US" sz="2400" b="1" dirty="0"/>
          </a:p>
          <a:p>
            <a:pPr marL="355600" indent="-355600" defTabSz="914400" eaLnBrk="1" hangingPunct="1">
              <a:lnSpc>
                <a:spcPct val="150000"/>
              </a:lnSpc>
              <a:spcBef>
                <a:spcPct val="0"/>
              </a:spcBef>
              <a:buFontTx/>
              <a:buNone/>
              <a:tabLst>
                <a:tab pos="355600" algn="l"/>
              </a:tabLst>
            </a:pPr>
            <a:r>
              <a:rPr lang="en-US" altLang="zh-CN" sz="2400" b="1" dirty="0"/>
              <a:t>3.</a:t>
            </a:r>
            <a:r>
              <a:rPr lang="zh-CN" altLang="en-US" sz="2400" b="1" dirty="0"/>
              <a:t>利用两谱联用定性（以</a:t>
            </a:r>
            <a:r>
              <a:rPr lang="en-US" altLang="zh-CN" sz="2400" b="1" dirty="0"/>
              <a:t>GC-MS</a:t>
            </a:r>
            <a:r>
              <a:rPr lang="zh-CN" altLang="en-US" sz="2400" b="1" dirty="0"/>
              <a:t>、</a:t>
            </a:r>
            <a:r>
              <a:rPr lang="en-US" altLang="zh-CN" sz="2400" b="1" dirty="0"/>
              <a:t>GC-FTIR</a:t>
            </a:r>
            <a:r>
              <a:rPr lang="zh-CN" altLang="en-US" sz="2400" b="1" dirty="0"/>
              <a:t>联用法定性）</a:t>
            </a:r>
            <a:endParaRPr lang="zh-CN" altLang="en-US" sz="2400" b="1" dirty="0">
              <a:ea typeface="Times New Roman" panose="02020603050405020304" pitchFamily="18" charset="0"/>
            </a:endParaRPr>
          </a:p>
        </p:txBody>
      </p:sp>
      <p:sp>
        <p:nvSpPr>
          <p:cNvPr id="62466" name="Rectangle 2"/>
          <p:cNvSpPr txBox="1"/>
          <p:nvPr/>
        </p:nvSpPr>
        <p:spPr>
          <a:xfrm>
            <a:off x="1390650" y="1052513"/>
            <a:ext cx="10361613" cy="6794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 typeface="Wingdings" panose="05000000000000000000" pitchFamily="2" charset="2"/>
            </a:pPr>
            <a:r>
              <a:rPr lang="zh-CN" altLang="en-US" sz="3600" b="1" dirty="0">
                <a:solidFill>
                  <a:srgbClr val="FFFF00"/>
                </a:solidFill>
                <a:latin typeface="Times New Roman" panose="02020603050405020304" pitchFamily="18" charset="0"/>
                <a:ea typeface="宋体" panose="02010600030101010101" pitchFamily="2" charset="-122"/>
              </a:rPr>
              <a:t>第六节   定性和定量分析</a:t>
            </a:r>
            <a:endParaRPr lang="zh-CN" altLang="en-US" sz="36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矩形 2"/>
          <p:cNvSpPr>
            <a:spLocks noChangeArrowheads="1"/>
          </p:cNvSpPr>
          <p:nvPr/>
        </p:nvSpPr>
        <p:spPr bwMode="auto">
          <a:xfrm>
            <a:off x="912813" y="1989138"/>
            <a:ext cx="41513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lvl1pPr marL="355600" indent="-355600">
              <a:tabLst>
                <a:tab pos="355600" algn="l"/>
              </a:tabLst>
              <a:defRPr kumimoji="1" sz="2400">
                <a:solidFill>
                  <a:schemeClr val="tx1"/>
                </a:solidFill>
                <a:latin typeface="Times New Roman" panose="02020603050405020304" pitchFamily="18" charset="0"/>
                <a:ea typeface="宋体" panose="02010600030101010101" pitchFamily="2" charset="-122"/>
              </a:defRPr>
            </a:lvl1pPr>
            <a:lvl2pPr marL="742950" indent="-285750">
              <a:tabLst>
                <a:tab pos="355600" algn="l"/>
              </a:tabLst>
              <a:defRPr kumimoji="1" sz="2400">
                <a:solidFill>
                  <a:schemeClr val="tx1"/>
                </a:solidFill>
                <a:latin typeface="Times New Roman" panose="02020603050405020304" pitchFamily="18" charset="0"/>
                <a:ea typeface="宋体" panose="02010600030101010101" pitchFamily="2" charset="-122"/>
              </a:defRPr>
            </a:lvl2pPr>
            <a:lvl3pPr marL="1143000" indent="-228600">
              <a:tabLst>
                <a:tab pos="355600" algn="l"/>
              </a:tabLst>
              <a:defRPr kumimoji="1" sz="2400">
                <a:solidFill>
                  <a:schemeClr val="tx1"/>
                </a:solidFill>
                <a:latin typeface="Times New Roman" panose="02020603050405020304" pitchFamily="18" charset="0"/>
                <a:ea typeface="宋体" panose="02010600030101010101" pitchFamily="2" charset="-122"/>
              </a:defRPr>
            </a:lvl3pPr>
            <a:lvl4pPr marL="1600200" indent="-230505">
              <a:tabLst>
                <a:tab pos="355600" algn="l"/>
              </a:tabLst>
              <a:defRPr kumimoji="1" sz="2400">
                <a:solidFill>
                  <a:schemeClr val="tx1"/>
                </a:solidFill>
                <a:latin typeface="Times New Roman" panose="02020603050405020304" pitchFamily="18" charset="0"/>
                <a:ea typeface="宋体" panose="02010600030101010101" pitchFamily="2" charset="-122"/>
              </a:defRPr>
            </a:lvl4pPr>
            <a:lvl5pPr marL="2057400" indent="-228600">
              <a:tabLst>
                <a:tab pos="355600" algn="l"/>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355600" algn="l"/>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355600" algn="l"/>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355600" algn="l"/>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355600" algn="l"/>
              </a:tabLst>
              <a:defRPr kumimoji="1" sz="2400">
                <a:solidFill>
                  <a:schemeClr val="tx1"/>
                </a:solidFill>
                <a:latin typeface="Times New Roman" panose="02020603050405020304" pitchFamily="18" charset="0"/>
                <a:ea typeface="宋体" panose="02010600030101010101" pitchFamily="2" charset="-122"/>
              </a:defRPr>
            </a:lvl9pPr>
          </a:lstStyle>
          <a:p>
            <a:pPr marL="355600" marR="0" lvl="0" indent="-355600" algn="just" defTabSz="914400" rtl="0" eaLnBrk="1" fontAlgn="base" latinLnBrk="0" hangingPunct="1">
              <a:lnSpc>
                <a:spcPct val="100000"/>
              </a:lnSpc>
              <a:spcBef>
                <a:spcPct val="20000"/>
              </a:spcBef>
              <a:spcAft>
                <a:spcPct val="0"/>
              </a:spcAft>
              <a:buClr>
                <a:schemeClr val="tx2"/>
              </a:buClr>
              <a:buSzPct val="75000"/>
              <a:buFontTx/>
              <a:buNone/>
              <a:tabLst>
                <a:tab pos="355600" algn="l"/>
              </a:tabLst>
              <a:defRPr/>
            </a:pPr>
            <a:r>
              <a:rPr kumimoji="1" lang="zh-CN" altLang="en-US" sz="32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二、定量分析</a:t>
            </a:r>
            <a:r>
              <a:rPr kumimoji="1" lang="zh-CN" altLang="en-US" sz="38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3800" b="1" i="0" u="none" strike="noStrike" kern="1200" cap="none" spc="0" normalizeH="0" baseline="0" noProof="0" smtClean="0">
              <a:ln>
                <a:noFill/>
              </a:ln>
              <a:solidFill>
                <a:srgbClr val="00206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443" name="矩形 4"/>
          <p:cNvSpPr>
            <a:spLocks noChangeArrowheads="1"/>
          </p:cNvSpPr>
          <p:nvPr/>
        </p:nvSpPr>
        <p:spPr bwMode="auto">
          <a:xfrm>
            <a:off x="862013" y="2492375"/>
            <a:ext cx="113284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spcBef>
                <a:spcPct val="20000"/>
              </a:spcBef>
              <a:buClr>
                <a:schemeClr val="accent2"/>
              </a:buClr>
              <a:buFont typeface="Wingdings" panose="05000000000000000000" pitchFamily="2" charset="2"/>
              <a:buChar char="w"/>
              <a:tabLst>
                <a:tab pos="355600" algn="l"/>
              </a:tabLst>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tabLst>
                <a:tab pos="355600" algn="l"/>
              </a:tabLst>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tabLst>
                <a:tab pos="355600" algn="l"/>
              </a:tabLst>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tabLst>
                <a:tab pos="355600" algn="l"/>
              </a:tabLst>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tabLst>
                <a:tab pos="355600" algn="l"/>
              </a:tabLst>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tabLst>
                <a:tab pos="355600" algn="l"/>
              </a:tabLs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tabLst>
                <a:tab pos="355600" algn="l"/>
              </a:tabLs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tabLst>
                <a:tab pos="355600" algn="l"/>
              </a:tabLs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tabLst>
                <a:tab pos="355600" algn="l"/>
              </a:tabLs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50000"/>
              </a:lnSpc>
              <a:spcBef>
                <a:spcPts val="400"/>
              </a:spcBef>
              <a:spcAft>
                <a:spcPts val="400"/>
              </a:spcAft>
              <a:buClr>
                <a:schemeClr val="tx2"/>
              </a:buClr>
              <a:buSzPct val="75000"/>
              <a:buFontTx/>
              <a:buNone/>
              <a:tabLst>
                <a:tab pos="355600" algn="l"/>
              </a:tabLst>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（一）定量分析的基础</a:t>
            </a:r>
            <a:r>
              <a:rPr kumimoji="1" lang="en-US" altLang="zh-CN" sz="20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a:t>
            </a:r>
            <a:r>
              <a:rPr kumimoji="1" lang="zh-CN" altLang="en-US" sz="20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被测组分的量与检测器的响应值成正比</a:t>
            </a:r>
            <a:endParaRPr kumimoji="1" lang="zh-CN" altLang="en-US" sz="20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endParaRPr>
          </a:p>
          <a:p>
            <a:pPr marL="0" marR="0" lvl="0" indent="0" algn="just" defTabSz="914400" rtl="0" eaLnBrk="1" fontAlgn="base" latinLnBrk="0" hangingPunct="1">
              <a:lnSpc>
                <a:spcPct val="150000"/>
              </a:lnSpc>
              <a:spcBef>
                <a:spcPts val="200"/>
              </a:spcBef>
              <a:spcAft>
                <a:spcPts val="200"/>
              </a:spcAft>
              <a:buClr>
                <a:schemeClr val="tx2"/>
              </a:buClr>
              <a:buSzPct val="75000"/>
              <a:buFontTx/>
              <a:buNone/>
              <a:tabLst>
                <a:tab pos="355600" algn="l"/>
              </a:tabLst>
              <a:defRPr/>
            </a:pPr>
            <a:r>
              <a:rPr kumimoji="1" lang="en-US" altLang="zh-CN"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1. </a:t>
            </a:r>
            <a:r>
              <a:rPr kumimoji="1" lang="zh-CN" altLang="en-US"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峰值的测量</a:t>
            </a:r>
            <a:r>
              <a:rPr kumimoji="1" lang="en-US" altLang="zh-CN"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a:t>
            </a:r>
            <a:r>
              <a:rPr kumimoji="1" lang="zh-CN" altLang="en-US"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峰面积</a:t>
            </a:r>
            <a:r>
              <a:rPr kumimoji="1" lang="en-US" altLang="zh-CN" sz="26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A</a:t>
            </a:r>
            <a:r>
              <a:rPr kumimoji="1" lang="zh-CN" altLang="en-US" sz="2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和峰高</a:t>
            </a:r>
            <a:r>
              <a:rPr kumimoji="1" lang="en-US" altLang="zh-CN" sz="26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H</a:t>
            </a:r>
            <a:endParaRPr kumimoji="1" lang="en-US" altLang="zh-CN" sz="26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endParaRPr>
          </a:p>
          <a:p>
            <a:pPr marL="0" marR="0" lvl="0" indent="0" algn="just" defTabSz="914400" rtl="0" eaLnBrk="1" fontAlgn="base" latinLnBrk="0" hangingPunct="1">
              <a:lnSpc>
                <a:spcPct val="150000"/>
              </a:lnSpc>
              <a:spcBef>
                <a:spcPts val="400"/>
              </a:spcBef>
              <a:spcAft>
                <a:spcPts val="800"/>
              </a:spcAft>
              <a:buClr>
                <a:schemeClr val="tx2"/>
              </a:buClr>
              <a:buSzPct val="75000"/>
              <a:buFontTx/>
              <a:buNone/>
              <a:tabLst>
                <a:tab pos="355600" algn="l"/>
              </a:tabLst>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Times New Roman" panose="02020603050405020304" pitchFamily="18" charset="0"/>
              </a:rPr>
              <a:t>（用峰高定量时，必须严格控制柱温、流动相流速、进样速度等色谱柱的实验条件）</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1444" name="TextBox 5"/>
          <p:cNvSpPr txBox="1">
            <a:spLocks noChangeArrowheads="1"/>
          </p:cNvSpPr>
          <p:nvPr/>
        </p:nvSpPr>
        <p:spPr bwMode="auto">
          <a:xfrm>
            <a:off x="958850" y="5084763"/>
            <a:ext cx="112315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50000"/>
              </a:lnSpc>
              <a:spcBef>
                <a:spcPct val="20000"/>
              </a:spcBef>
              <a:spcAft>
                <a:spcPct val="0"/>
              </a:spcAft>
              <a:buClr>
                <a:schemeClr val="tx2"/>
              </a:buClr>
              <a:buSzPct val="75000"/>
              <a:buFontTx/>
              <a:buNone/>
              <a:defRPr/>
            </a:pP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由于检测器对各组分的敏感度不同，色谱图上测得的</a:t>
            </a:r>
            <a:r>
              <a:rPr kumimoji="1" lang="zh-CN" altLang="en-US" sz="24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峰值需经过校正后</a:t>
            </a: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才能用于组分含量的计算。</a:t>
            </a:r>
            <a:endPar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p:txBody>
      </p:sp>
      <p:graphicFrame>
        <p:nvGraphicFramePr>
          <p:cNvPr id="61445" name="Object 13"/>
          <p:cNvGraphicFramePr>
            <a:graphicFrameLocks noChangeAspect="1"/>
          </p:cNvGraphicFramePr>
          <p:nvPr/>
        </p:nvGraphicFramePr>
        <p:xfrm>
          <a:off x="5038725" y="6324600"/>
          <a:ext cx="1811338" cy="533400"/>
        </p:xfrm>
        <a:graphic>
          <a:graphicData uri="http://schemas.openxmlformats.org/presentationml/2006/ole">
            <mc:AlternateContent xmlns:mc="http://schemas.openxmlformats.org/markup-compatibility/2006">
              <mc:Choice xmlns:v="urn:schemas-microsoft-com:vml" Requires="v">
                <p:oleObj spid="_x0000_s3151" name="" r:id="rId1" imgW="762000" imgH="292100" progId="Equation.DSMT4">
                  <p:embed/>
                </p:oleObj>
              </mc:Choice>
              <mc:Fallback>
                <p:oleObj name="" r:id="rId1" imgW="762000" imgH="292100" progId="Equation.DSMT4">
                  <p:embed/>
                  <p:pic>
                    <p:nvPicPr>
                      <p:cNvPr id="0" name="图片 3150"/>
                      <p:cNvPicPr/>
                      <p:nvPr/>
                    </p:nvPicPr>
                    <p:blipFill>
                      <a:blip r:embed="rId2"/>
                      <a:stretch>
                        <a:fillRect/>
                      </a:stretch>
                    </p:blipFill>
                    <p:spPr>
                      <a:xfrm>
                        <a:off x="5038725" y="6324600"/>
                        <a:ext cx="1811338" cy="533400"/>
                      </a:xfrm>
                      <a:prstGeom prst="rect">
                        <a:avLst/>
                      </a:prstGeom>
                      <a:noFill/>
                      <a:ln w="38100">
                        <a:noFill/>
                        <a:miter/>
                      </a:ln>
                    </p:spPr>
                  </p:pic>
                </p:oleObj>
              </mc:Fallback>
            </mc:AlternateContent>
          </a:graphicData>
        </a:graphic>
      </p:graphicFrame>
      <p:sp>
        <p:nvSpPr>
          <p:cNvPr id="61446" name="椭圆 6"/>
          <p:cNvSpPr>
            <a:spLocks noChangeArrowheads="1"/>
          </p:cNvSpPr>
          <p:nvPr/>
        </p:nvSpPr>
        <p:spPr bwMode="auto">
          <a:xfrm>
            <a:off x="6000750" y="5516563"/>
            <a:ext cx="382588" cy="6492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61447" name="椭圆 10"/>
          <p:cNvSpPr>
            <a:spLocks noChangeArrowheads="1"/>
          </p:cNvSpPr>
          <p:nvPr/>
        </p:nvSpPr>
        <p:spPr bwMode="auto">
          <a:xfrm>
            <a:off x="6000750" y="6281738"/>
            <a:ext cx="477838" cy="576263"/>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63495" name="Rectangle 2"/>
          <p:cNvSpPr txBox="1"/>
          <p:nvPr/>
        </p:nvSpPr>
        <p:spPr>
          <a:xfrm>
            <a:off x="1103313" y="1052513"/>
            <a:ext cx="10361612" cy="6794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 typeface="Wingdings" panose="05000000000000000000" pitchFamily="2" charset="2"/>
            </a:pPr>
            <a:r>
              <a:rPr lang="zh-CN" altLang="en-US" sz="3600" b="1" dirty="0">
                <a:solidFill>
                  <a:srgbClr val="FFFF00"/>
                </a:solidFill>
                <a:latin typeface="Times New Roman" panose="02020603050405020304" pitchFamily="18" charset="0"/>
                <a:ea typeface="宋体" panose="02010600030101010101" pitchFamily="2" charset="-122"/>
              </a:rPr>
              <a:t>第六节   定性和定量分析</a:t>
            </a:r>
            <a:endParaRPr lang="zh-CN" altLang="en-US" sz="36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43">
                                            <p:txEl>
                                              <p:charRg st="48" end="86"/>
                                            </p:txEl>
                                          </p:spTgt>
                                        </p:tgtEl>
                                        <p:attrNameLst>
                                          <p:attrName>style.visibility</p:attrName>
                                        </p:attrNameLst>
                                      </p:cBhvr>
                                      <p:to>
                                        <p:strVal val="visible"/>
                                      </p:to>
                                    </p:set>
                                    <p:anim calcmode="lin" valueType="num">
                                      <p:cBhvr>
                                        <p:cTn id="7" dur="1000" fill="hold"/>
                                        <p:tgtEl>
                                          <p:spTgt spid="61443">
                                            <p:txEl>
                                              <p:charRg st="48" end="86"/>
                                            </p:txEl>
                                          </p:spTgt>
                                        </p:tgtEl>
                                        <p:attrNameLst>
                                          <p:attrName>ppt_w</p:attrName>
                                        </p:attrNameLst>
                                      </p:cBhvr>
                                      <p:tavLst>
                                        <p:tav tm="0">
                                          <p:val>
                                            <p:strVal val="#ppt_w*0.70"/>
                                          </p:val>
                                        </p:tav>
                                        <p:tav tm="100000">
                                          <p:val>
                                            <p:strVal val="#ppt_w"/>
                                          </p:val>
                                        </p:tav>
                                      </p:tavLst>
                                    </p:anim>
                                    <p:anim calcmode="lin" valueType="num">
                                      <p:cBhvr>
                                        <p:cTn id="8" dur="1000" fill="hold"/>
                                        <p:tgtEl>
                                          <p:spTgt spid="61443">
                                            <p:txEl>
                                              <p:charRg st="48" end="86"/>
                                            </p:txEl>
                                          </p:spTgt>
                                        </p:tgtEl>
                                        <p:attrNameLst>
                                          <p:attrName>ppt_h</p:attrName>
                                        </p:attrNameLst>
                                      </p:cBhvr>
                                      <p:tavLst>
                                        <p:tav tm="0">
                                          <p:val>
                                            <p:strVal val="#ppt_h"/>
                                          </p:val>
                                        </p:tav>
                                        <p:tav tm="100000">
                                          <p:val>
                                            <p:strVal val="#ppt_h"/>
                                          </p:val>
                                        </p:tav>
                                      </p:tavLst>
                                    </p:anim>
                                    <p:animEffect transition="in" filter="fade">
                                      <p:cBhvr>
                                        <p:cTn id="9" dur="1000"/>
                                        <p:tgtEl>
                                          <p:spTgt spid="61443">
                                            <p:txEl>
                                              <p:charRg st="48" end="8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14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1445"/>
                                        </p:tgtEl>
                                        <p:attrNameLst>
                                          <p:attrName>style.visibility</p:attrName>
                                        </p:attrNameLst>
                                      </p:cBhvr>
                                      <p:to>
                                        <p:strVal val="visible"/>
                                      </p:to>
                                    </p:set>
                                    <p:anim calcmode="lin" valueType="num">
                                      <p:cBhvr additive="base">
                                        <p:cTn id="18" dur="500" fill="hold"/>
                                        <p:tgtEl>
                                          <p:spTgt spid="61445"/>
                                        </p:tgtEl>
                                        <p:attrNameLst>
                                          <p:attrName>ppt_x</p:attrName>
                                        </p:attrNameLst>
                                      </p:cBhvr>
                                      <p:tavLst>
                                        <p:tav tm="0">
                                          <p:val>
                                            <p:strVal val="0-#ppt_w/2"/>
                                          </p:val>
                                        </p:tav>
                                        <p:tav tm="100000">
                                          <p:val>
                                            <p:strVal val="#ppt_x"/>
                                          </p:val>
                                        </p:tav>
                                      </p:tavLst>
                                    </p:anim>
                                    <p:anim calcmode="lin" valueType="num">
                                      <p:cBhvr additive="base">
                                        <p:cTn id="19" dur="500" fill="hold"/>
                                        <p:tgtEl>
                                          <p:spTgt spid="6144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61447"/>
                                        </p:tgtEl>
                                        <p:attrNameLst>
                                          <p:attrName>style.visibility</p:attrName>
                                        </p:attrNameLst>
                                      </p:cBhvr>
                                      <p:to>
                                        <p:strVal val="visible"/>
                                      </p:to>
                                    </p:set>
                                    <p:anim calcmode="lin" valueType="num">
                                      <p:cBhvr>
                                        <p:cTn id="23" dur="1000" fill="hold"/>
                                        <p:tgtEl>
                                          <p:spTgt spid="61447"/>
                                        </p:tgtEl>
                                        <p:attrNameLst>
                                          <p:attrName>ppt_w</p:attrName>
                                        </p:attrNameLst>
                                      </p:cBhvr>
                                      <p:tavLst>
                                        <p:tav tm="0">
                                          <p:val>
                                            <p:strVal val="#ppt_w*0.70"/>
                                          </p:val>
                                        </p:tav>
                                        <p:tav tm="100000">
                                          <p:val>
                                            <p:strVal val="#ppt_w"/>
                                          </p:val>
                                        </p:tav>
                                      </p:tavLst>
                                    </p:anim>
                                    <p:anim calcmode="lin" valueType="num">
                                      <p:cBhvr>
                                        <p:cTn id="24" dur="1000" fill="hold"/>
                                        <p:tgtEl>
                                          <p:spTgt spid="61447"/>
                                        </p:tgtEl>
                                        <p:attrNameLst>
                                          <p:attrName>ppt_h</p:attrName>
                                        </p:attrNameLst>
                                      </p:cBhvr>
                                      <p:tavLst>
                                        <p:tav tm="0">
                                          <p:val>
                                            <p:strVal val="#ppt_h"/>
                                          </p:val>
                                        </p:tav>
                                        <p:tav tm="100000">
                                          <p:val>
                                            <p:strVal val="#ppt_h"/>
                                          </p:val>
                                        </p:tav>
                                      </p:tavLst>
                                    </p:anim>
                                    <p:animEffect transition="in" filter="fade">
                                      <p:cBhvr>
                                        <p:cTn id="25" dur="10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3"/>
          <p:cNvSpPr>
            <a:spLocks noGrp="1"/>
          </p:cNvSpPr>
          <p:nvPr>
            <p:ph type="body" sz="half"/>
          </p:nvPr>
        </p:nvSpPr>
        <p:spPr>
          <a:xfrm>
            <a:off x="766763" y="2276475"/>
            <a:ext cx="11423650" cy="431800"/>
          </a:xfrm>
          <a:solidFill>
            <a:srgbClr val="FFFFFF"/>
          </a:solidFill>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eaLnBrk="1" hangingPunct="1">
              <a:lnSpc>
                <a:spcPct val="90000"/>
              </a:lnSpc>
              <a:buFont typeface="Wingdings 3" pitchFamily="18" charset="2"/>
              <a:buNone/>
            </a:pPr>
            <a:r>
              <a:rPr lang="en-US" altLang="zh-CN" sz="2400" b="1" dirty="0">
                <a:solidFill>
                  <a:srgbClr val="000000"/>
                </a:solidFill>
              </a:rPr>
              <a:t>2. </a:t>
            </a:r>
            <a:r>
              <a:rPr lang="zh-CN" altLang="en-US" sz="2400" b="1" dirty="0">
                <a:solidFill>
                  <a:srgbClr val="000000"/>
                </a:solidFill>
              </a:rPr>
              <a:t>校正因子</a:t>
            </a:r>
            <a:r>
              <a:rPr lang="en-US" altLang="zh-CN" sz="2400" b="1" dirty="0">
                <a:solidFill>
                  <a:srgbClr val="000000"/>
                </a:solidFill>
              </a:rPr>
              <a:t>——</a:t>
            </a:r>
            <a:r>
              <a:rPr lang="en-US" altLang="zh-CN" sz="2400" b="1" i="1" dirty="0">
                <a:solidFill>
                  <a:srgbClr val="000000"/>
                </a:solidFill>
              </a:rPr>
              <a:t>f</a:t>
            </a:r>
            <a:r>
              <a:rPr lang="en-US" altLang="zh-CN" sz="2400" b="1" i="1" baseline="-25000" dirty="0">
                <a:solidFill>
                  <a:srgbClr val="000000"/>
                </a:solidFill>
              </a:rPr>
              <a:t>i</a:t>
            </a:r>
            <a:r>
              <a:rPr lang="en-US" altLang="en-US" sz="2400" b="1" i="1" dirty="0"/>
              <a:t>′</a:t>
            </a:r>
            <a:r>
              <a:rPr lang="zh-CN" altLang="en-US" sz="2400" b="1" dirty="0">
                <a:solidFill>
                  <a:srgbClr val="000000"/>
                </a:solidFill>
              </a:rPr>
              <a:t>是单位面积对应的物质量</a:t>
            </a:r>
            <a:endParaRPr lang="zh-CN" altLang="en-US" sz="2400" b="1" dirty="0">
              <a:solidFill>
                <a:srgbClr val="000000"/>
              </a:solidFill>
            </a:endParaRPr>
          </a:p>
          <a:p>
            <a:pPr lvl="0" eaLnBrk="1" hangingPunct="1">
              <a:lnSpc>
                <a:spcPct val="90000"/>
              </a:lnSpc>
              <a:buFont typeface="Wingdings 3" pitchFamily="18" charset="2"/>
              <a:buNone/>
            </a:pPr>
            <a:endParaRPr lang="zh-CN" altLang="en-US" sz="2400" dirty="0">
              <a:ea typeface="Times New Roman" panose="02020603050405020304" pitchFamily="18" charset="0"/>
            </a:endParaRPr>
          </a:p>
        </p:txBody>
      </p:sp>
      <p:graphicFrame>
        <p:nvGraphicFramePr>
          <p:cNvPr id="62467" name="Object 4"/>
          <p:cNvGraphicFramePr>
            <a:graphicFrameLocks noGrp="1" noChangeAspect="1"/>
          </p:cNvGraphicFramePr>
          <p:nvPr>
            <p:ph sz="quarter" idx="4294967295"/>
          </p:nvPr>
        </p:nvGraphicFramePr>
        <p:xfrm>
          <a:off x="9082088" y="2060575"/>
          <a:ext cx="1222375" cy="923925"/>
        </p:xfrm>
        <a:graphic>
          <a:graphicData uri="http://schemas.openxmlformats.org/presentationml/2006/ole">
            <mc:AlternateContent xmlns:mc="http://schemas.openxmlformats.org/markup-compatibility/2006">
              <mc:Choice xmlns:v="urn:schemas-microsoft-com:vml" Requires="v">
                <p:oleObj spid="_x0000_s3149" name="" r:id="rId1" imgW="571500" imgH="431800" progId="Equation.DSMT4">
                  <p:embed/>
                </p:oleObj>
              </mc:Choice>
              <mc:Fallback>
                <p:oleObj name="" r:id="rId1" imgW="571500" imgH="431800" progId="Equation.DSMT4">
                  <p:embed/>
                  <p:pic>
                    <p:nvPicPr>
                      <p:cNvPr id="0" name="图片 3148"/>
                      <p:cNvPicPr/>
                      <p:nvPr/>
                    </p:nvPicPr>
                    <p:blipFill>
                      <a:blip r:embed="rId2"/>
                      <a:stretch>
                        <a:fillRect/>
                      </a:stretch>
                    </p:blipFill>
                    <p:spPr>
                      <a:xfrm>
                        <a:off x="9082088" y="2060575"/>
                        <a:ext cx="1222375" cy="923925"/>
                      </a:xfrm>
                      <a:prstGeom prst="rect">
                        <a:avLst/>
                      </a:prstGeom>
                      <a:noFill/>
                      <a:ln w="38100">
                        <a:miter/>
                      </a:ln>
                    </p:spPr>
                  </p:pic>
                </p:oleObj>
              </mc:Fallback>
            </mc:AlternateContent>
          </a:graphicData>
        </a:graphic>
      </p:graphicFrame>
      <p:graphicFrame>
        <p:nvGraphicFramePr>
          <p:cNvPr id="62468" name="Object 5"/>
          <p:cNvGraphicFramePr>
            <a:graphicFrameLocks noGrp="1" noChangeAspect="1"/>
          </p:cNvGraphicFramePr>
          <p:nvPr>
            <p:ph sz="quarter" idx="4294967295"/>
          </p:nvPr>
        </p:nvGraphicFramePr>
        <p:xfrm>
          <a:off x="1487488" y="2924175"/>
          <a:ext cx="7175500" cy="1782763"/>
        </p:xfrm>
        <a:graphic>
          <a:graphicData uri="http://schemas.openxmlformats.org/presentationml/2006/ole">
            <mc:AlternateContent xmlns:mc="http://schemas.openxmlformats.org/markup-compatibility/2006">
              <mc:Choice xmlns:v="urn:schemas-microsoft-com:vml" Requires="v">
                <p:oleObj spid="_x0000_s3150" name="" r:id="rId3" imgW="2616200" imgH="939800" progId="Equation.DSMT4">
                  <p:embed/>
                </p:oleObj>
              </mc:Choice>
              <mc:Fallback>
                <p:oleObj name="" r:id="rId3" imgW="2616200" imgH="939800" progId="Equation.DSMT4">
                  <p:embed/>
                  <p:pic>
                    <p:nvPicPr>
                      <p:cNvPr id="0" name="图片 3149"/>
                      <p:cNvPicPr/>
                      <p:nvPr/>
                    </p:nvPicPr>
                    <p:blipFill>
                      <a:blip r:embed="rId4"/>
                      <a:stretch>
                        <a:fillRect/>
                      </a:stretch>
                    </p:blipFill>
                    <p:spPr>
                      <a:xfrm>
                        <a:off x="1487488" y="2924175"/>
                        <a:ext cx="7175500" cy="1782763"/>
                      </a:xfrm>
                      <a:prstGeom prst="rect">
                        <a:avLst/>
                      </a:prstGeom>
                      <a:noFill/>
                      <a:ln w="38100">
                        <a:miter/>
                      </a:ln>
                    </p:spPr>
                  </p:pic>
                </p:oleObj>
              </mc:Fallback>
            </mc:AlternateContent>
          </a:graphicData>
        </a:graphic>
      </p:graphicFrame>
      <p:sp>
        <p:nvSpPr>
          <p:cNvPr id="62469" name="Text Box 8"/>
          <p:cNvSpPr txBox="1">
            <a:spLocks noChangeArrowheads="1"/>
          </p:cNvSpPr>
          <p:nvPr/>
        </p:nvSpPr>
        <p:spPr bwMode="auto">
          <a:xfrm>
            <a:off x="814388" y="5445125"/>
            <a:ext cx="116633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50000"/>
              </a:lnSpc>
              <a:spcBef>
                <a:spcPct val="50000"/>
              </a:spcBef>
              <a:spcAft>
                <a:spcPct val="0"/>
              </a:spcAft>
              <a:buClr>
                <a:srgbClr val="FF0000"/>
              </a:buClr>
              <a:buSzPct val="75000"/>
              <a:buFont typeface="Wingdings" panose="05000000000000000000" pitchFamily="2" charset="2"/>
              <a:buChar char="l"/>
              <a:defRPr/>
            </a:pPr>
            <a:r>
              <a:rPr kumimoji="1" lang="en-US" altLang="zh-CN"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GC</a:t>
            </a: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采用火焰离子化检测器（</a:t>
            </a:r>
            <a:r>
              <a:rPr kumimoji="1" lang="en-US" altLang="zh-CN"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FID</a:t>
            </a: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）时，常用正庚烷作标准物；热导检测器（</a:t>
            </a:r>
            <a:r>
              <a:rPr kumimoji="1" lang="en-US" altLang="zh-CN"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TCD</a:t>
            </a: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）是，常以苯作标准物</a:t>
            </a:r>
            <a:endPar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p:txBody>
      </p:sp>
      <p:sp>
        <p:nvSpPr>
          <p:cNvPr id="62470" name="Rectangle 2"/>
          <p:cNvSpPr txBox="1">
            <a:spLocks noChangeArrowheads="1"/>
          </p:cNvSpPr>
          <p:nvPr/>
        </p:nvSpPr>
        <p:spPr bwMode="auto">
          <a:xfrm>
            <a:off x="1828800" y="765175"/>
            <a:ext cx="8202613" cy="679450"/>
          </a:xfrm>
          <a:prstGeom prst="rect">
            <a:avLst/>
          </a:prstGeom>
          <a:gradFill rotWithShape="1">
            <a:gsLst>
              <a:gs pos="0">
                <a:schemeClr val="tx1"/>
              </a:gs>
              <a:gs pos="100000">
                <a:srgbClr val="00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nchor="b"/>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32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二、定量分析</a:t>
            </a:r>
            <a:r>
              <a:rPr kumimoji="1" lang="zh-CN" altLang="en-US" sz="36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6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2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wipe(up)">
                                      <p:cBhvr>
                                        <p:cTn id="11" dur="500"/>
                                        <p:tgtEl>
                                          <p:spTgt spid="6246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2469"/>
                                        </p:tgtEl>
                                        <p:attrNameLst>
                                          <p:attrName>style.visibility</p:attrName>
                                        </p:attrNameLst>
                                      </p:cBhvr>
                                      <p:to>
                                        <p:strVal val="visible"/>
                                      </p:to>
                                    </p:set>
                                    <p:animEffect transition="in" filter="checkerboard(across)">
                                      <p:cBhvr>
                                        <p:cTn id="16"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Text Box 6"/>
          <p:cNvSpPr txBox="1">
            <a:spLocks noChangeArrowheads="1"/>
          </p:cNvSpPr>
          <p:nvPr/>
        </p:nvSpPr>
        <p:spPr bwMode="auto">
          <a:xfrm>
            <a:off x="623888" y="1844675"/>
            <a:ext cx="88392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50000"/>
              </a:lnSpc>
              <a:spcBef>
                <a:spcPct val="50000"/>
              </a:spcBef>
              <a:spcAft>
                <a:spcPct val="0"/>
              </a:spcAft>
              <a:buClrTx/>
              <a:buSzPct val="75000"/>
              <a:buFontTx/>
              <a:buNone/>
              <a:defRPr/>
            </a:pPr>
            <a:r>
              <a:rPr kumimoji="1" lang="en-US" altLang="zh-CN"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1" lang="zh-CN" altLang="en-US"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二</a:t>
            </a:r>
            <a:r>
              <a:rPr kumimoji="1" lang="en-US" altLang="zh-CN"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1" lang="zh-CN" altLang="en-US"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定量分析方法</a:t>
            </a:r>
            <a:endParaRPr kumimoji="1" lang="zh-CN" altLang="en-US"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base" latinLnBrk="0" hangingPunct="1">
              <a:lnSpc>
                <a:spcPct val="150000"/>
              </a:lnSpc>
              <a:spcBef>
                <a:spcPct val="50000"/>
              </a:spcBef>
              <a:spcAft>
                <a:spcPct val="0"/>
              </a:spcAft>
              <a:buClrTx/>
              <a:buSzPct val="75000"/>
              <a:buFontTx/>
              <a:buNone/>
              <a:defRPr/>
            </a:pPr>
            <a:r>
              <a:rPr kumimoji="1" lang="en-US" altLang="zh-CN"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1" lang="zh-CN" altLang="en-US"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归一化法（</a:t>
            </a:r>
            <a:r>
              <a:rPr kumimoji="1" lang="en-US" altLang="zh-CN"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Normalization method</a:t>
            </a:r>
            <a:r>
              <a:rPr kumimoji="1" lang="zh-CN" altLang="en-US" sz="28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 </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endParaRPr>
          </a:p>
        </p:txBody>
      </p:sp>
      <p:graphicFrame>
        <p:nvGraphicFramePr>
          <p:cNvPr id="65538" name="Object 7"/>
          <p:cNvGraphicFramePr>
            <a:graphicFrameLocks noChangeAspect="1"/>
          </p:cNvGraphicFramePr>
          <p:nvPr/>
        </p:nvGraphicFramePr>
        <p:xfrm>
          <a:off x="2028825" y="3429000"/>
          <a:ext cx="7861300" cy="1266825"/>
        </p:xfrm>
        <a:graphic>
          <a:graphicData uri="http://schemas.openxmlformats.org/presentationml/2006/ole">
            <mc:AlternateContent xmlns:mc="http://schemas.openxmlformats.org/markup-compatibility/2006">
              <mc:Choice xmlns:v="urn:schemas-microsoft-com:vml" Requires="v">
                <p:oleObj spid="_x0000_s3106" name="" r:id="rId1" imgW="2679700" imgH="431800" progId="Equation.DSMT4">
                  <p:embed/>
                </p:oleObj>
              </mc:Choice>
              <mc:Fallback>
                <p:oleObj name="" r:id="rId1" imgW="2679700" imgH="431800" progId="Equation.DSMT4">
                  <p:embed/>
                  <p:pic>
                    <p:nvPicPr>
                      <p:cNvPr id="0" name="图片 3105"/>
                      <p:cNvPicPr/>
                      <p:nvPr/>
                    </p:nvPicPr>
                    <p:blipFill>
                      <a:blip r:embed="rId2"/>
                      <a:stretch>
                        <a:fillRect/>
                      </a:stretch>
                    </p:blipFill>
                    <p:spPr>
                      <a:xfrm>
                        <a:off x="2028825" y="3429000"/>
                        <a:ext cx="7861300" cy="1266825"/>
                      </a:xfrm>
                      <a:prstGeom prst="rect">
                        <a:avLst/>
                      </a:prstGeom>
                      <a:noFill/>
                      <a:ln w="38100">
                        <a:noFill/>
                        <a:miter/>
                      </a:ln>
                    </p:spPr>
                  </p:pic>
                </p:oleObj>
              </mc:Fallback>
            </mc:AlternateContent>
          </a:graphicData>
        </a:graphic>
      </p:graphicFrame>
      <p:sp>
        <p:nvSpPr>
          <p:cNvPr id="63492" name="Text Box 8"/>
          <p:cNvSpPr txBox="1">
            <a:spLocks noChangeArrowheads="1"/>
          </p:cNvSpPr>
          <p:nvPr/>
        </p:nvSpPr>
        <p:spPr bwMode="auto">
          <a:xfrm>
            <a:off x="431800" y="4652963"/>
            <a:ext cx="11085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50000"/>
              </a:spcBef>
              <a:spcAft>
                <a:spcPct val="0"/>
              </a:spcAft>
              <a:buClr>
                <a:srgbClr val="FF0000"/>
              </a:buClr>
              <a:buSzPct val="75000"/>
              <a:buFont typeface="Wingdings" panose="05000000000000000000" pitchFamily="2" charset="2"/>
              <a:buChar char="u"/>
              <a:defRPr/>
            </a:pP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要求试样中所有组分均应被分离并被检测到，及全部出峰</a:t>
            </a:r>
            <a:endParaRPr kumimoji="1" lang="en-US" altLang="zh-CN"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a:p>
            <a:pPr marL="0" marR="0" lvl="0" indent="0" algn="just" defTabSz="914400" rtl="0" eaLnBrk="1" fontAlgn="base" latinLnBrk="0" hangingPunct="1">
              <a:lnSpc>
                <a:spcPct val="100000"/>
              </a:lnSpc>
              <a:spcBef>
                <a:spcPct val="50000"/>
              </a:spcBef>
              <a:spcAft>
                <a:spcPct val="0"/>
              </a:spcAft>
              <a:buClr>
                <a:srgbClr val="FF0000"/>
              </a:buClr>
              <a:buSzPct val="75000"/>
              <a:buFont typeface="Wingdings" panose="05000000000000000000" pitchFamily="2" charset="2"/>
              <a:buChar char="u"/>
              <a:defRPr/>
            </a:pP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测量全部 </a:t>
            </a:r>
            <a:r>
              <a:rPr kumimoji="1" lang="en-US" altLang="zh-CN" sz="24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A </a:t>
            </a: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值并经对应的 </a:t>
            </a:r>
            <a:r>
              <a:rPr kumimoji="1" lang="en-US" altLang="zh-CN" sz="24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f </a:t>
            </a: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校准</a:t>
            </a:r>
            <a:endParaRPr kumimoji="1" lang="en-US" altLang="zh-CN"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a:p>
            <a:pPr marL="0" marR="0" lvl="0" indent="0" algn="just" defTabSz="914400" rtl="0" eaLnBrk="1" fontAlgn="base" latinLnBrk="0" hangingPunct="1">
              <a:lnSpc>
                <a:spcPct val="100000"/>
              </a:lnSpc>
              <a:spcBef>
                <a:spcPct val="50000"/>
              </a:spcBef>
              <a:spcAft>
                <a:spcPct val="0"/>
              </a:spcAft>
              <a:buClr>
                <a:srgbClr val="FF0000"/>
              </a:buClr>
              <a:buSzPct val="75000"/>
              <a:buFont typeface="Wingdings" panose="05000000000000000000" pitchFamily="2" charset="2"/>
              <a:buChar char="u"/>
              <a:defRPr/>
            </a:pPr>
            <a:r>
              <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rPr>
              <a:t> 对进样量要求不严格</a:t>
            </a:r>
            <a:endParaRPr kumimoji="1"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mn-cs"/>
            </a:endParaRPr>
          </a:p>
        </p:txBody>
      </p:sp>
      <p:sp>
        <p:nvSpPr>
          <p:cNvPr id="63493" name="Rectangle 2"/>
          <p:cNvSpPr txBox="1">
            <a:spLocks noChangeArrowheads="1"/>
          </p:cNvSpPr>
          <p:nvPr/>
        </p:nvSpPr>
        <p:spPr bwMode="auto">
          <a:xfrm>
            <a:off x="1103313" y="1052513"/>
            <a:ext cx="10361613" cy="679450"/>
          </a:xfrm>
          <a:prstGeom prst="rect">
            <a:avLst/>
          </a:prstGeom>
          <a:gradFill rotWithShape="1">
            <a:gsLst>
              <a:gs pos="0">
                <a:schemeClr val="tx1"/>
              </a:gs>
              <a:gs pos="100000">
                <a:srgbClr val="00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nchor="b"/>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32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二、定量分析</a:t>
            </a:r>
            <a:r>
              <a:rPr kumimoji="1" lang="zh-CN" altLang="en-US" sz="36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6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wipe(up)">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p:nvPr>
        </p:nvSpPr>
        <p:spPr>
          <a:xfrm>
            <a:off x="1828800" y="1039813"/>
            <a:ext cx="9836150" cy="554037"/>
          </a:xfrm>
          <a:gradFill rotWithShape="1">
            <a:gsLst>
              <a:gs pos="0">
                <a:schemeClr val="tx1"/>
              </a:gs>
              <a:gs pos="100000">
                <a:srgbClr val="006699"/>
              </a:gs>
            </a:gsLst>
            <a:lin ang="5400000" scaled="1"/>
            <a:tileRect/>
          </a:gradFill>
          <a:ln/>
        </p:spPr>
        <p:txBody>
          <a:bodyPr vert="horz" wrap="square" lIns="91428" tIns="45715" rIns="91428" bIns="45715" anchor="b" anchorCtr="0"/>
          <a:p>
            <a:pPr eaLnBrk="1" hangingPunct="1"/>
            <a:r>
              <a:rPr lang="zh-CN" altLang="en-US" sz="3600" b="1" dirty="0">
                <a:solidFill>
                  <a:srgbClr val="FFFF00"/>
                </a:solidFill>
              </a:rPr>
              <a:t>第二节  气相色谱固定相和流动相</a:t>
            </a:r>
            <a:endParaRPr lang="zh-CN" altLang="en-US" sz="3600" b="1" dirty="0">
              <a:solidFill>
                <a:srgbClr val="FFFF00"/>
              </a:solidFill>
            </a:endParaRPr>
          </a:p>
        </p:txBody>
      </p:sp>
      <p:sp>
        <p:nvSpPr>
          <p:cNvPr id="9219" name="Rectangle 9"/>
          <p:cNvSpPr/>
          <p:nvPr/>
        </p:nvSpPr>
        <p:spPr>
          <a:xfrm>
            <a:off x="1008063" y="1989138"/>
            <a:ext cx="11615737" cy="1152525"/>
          </a:xfrm>
          <a:prstGeom prst="rect">
            <a:avLst/>
          </a:prstGeom>
          <a:noFill/>
          <a:ln w="9525">
            <a:noFill/>
          </a:ln>
        </p:spPr>
        <p:txBody>
          <a:bodyPr lIns="91428" tIns="45715" rIns="91428" bIns="45715" anchor="ctr" anchorCtr="0"/>
          <a:p>
            <a:pPr>
              <a:buClrTx/>
              <a:buFontTx/>
            </a:pPr>
            <a:r>
              <a:rPr lang="zh-CN" altLang="en-US" sz="3200" b="1" dirty="0">
                <a:latin typeface="Times New Roman" panose="02020603050405020304" pitchFamily="18" charset="0"/>
                <a:ea typeface="宋体" panose="02010600030101010101" pitchFamily="2" charset="-122"/>
              </a:rPr>
              <a:t>一、气液色谱固定相</a:t>
            </a:r>
            <a:br>
              <a:rPr lang="zh-CN" altLang="en-US" sz="3200" b="1" dirty="0">
                <a:latin typeface="Times New Roman" panose="02020603050405020304" pitchFamily="18" charset="0"/>
                <a:ea typeface="宋体" panose="02010600030101010101" pitchFamily="2" charset="-122"/>
              </a:rPr>
            </a:br>
            <a:r>
              <a:rPr lang="zh-CN" altLang="en-US" sz="2800" b="1" dirty="0">
                <a:latin typeface="Times New Roman" panose="02020603050405020304" pitchFamily="18" charset="0"/>
                <a:ea typeface="宋体" panose="02010600030101010101" pitchFamily="2" charset="-122"/>
              </a:rPr>
              <a:t> </a:t>
            </a:r>
            <a:r>
              <a:rPr lang="en-US" altLang="en-US" sz="2800" b="1" dirty="0">
                <a:latin typeface="Times New Roman" panose="02020603050405020304" pitchFamily="18" charset="0"/>
                <a:ea typeface="宋体" panose="02010600030101010101" pitchFamily="2" charset="-122"/>
              </a:rPr>
              <a:t>stationary phases in gas-liquid chromatograph</a:t>
            </a:r>
            <a:r>
              <a:rPr lang="en-US" altLang="zh-CN" sz="3600" b="1" dirty="0">
                <a:solidFill>
                  <a:schemeClr val="accent1"/>
                </a:solidFill>
                <a:latin typeface="宋体" panose="02010600030101010101" pitchFamily="2" charset="-122"/>
                <a:ea typeface="宋体" panose="02010600030101010101" pitchFamily="2" charset="-122"/>
              </a:rPr>
              <a:t> </a:t>
            </a:r>
            <a:endParaRPr lang="en-US" altLang="zh-CN" sz="3600" b="1" dirty="0">
              <a:solidFill>
                <a:schemeClr val="accent1"/>
              </a:solidFill>
              <a:latin typeface="宋体" panose="02010600030101010101" pitchFamily="2" charset="-122"/>
              <a:ea typeface="宋体" panose="02010600030101010101" pitchFamily="2" charset="-122"/>
            </a:endParaRPr>
          </a:p>
        </p:txBody>
      </p:sp>
      <p:sp>
        <p:nvSpPr>
          <p:cNvPr id="9220" name="Text Box 11"/>
          <p:cNvSpPr txBox="1"/>
          <p:nvPr/>
        </p:nvSpPr>
        <p:spPr>
          <a:xfrm>
            <a:off x="1008063" y="4221163"/>
            <a:ext cx="10367962" cy="1844675"/>
          </a:xfrm>
          <a:prstGeom prst="rect">
            <a:avLst/>
          </a:prstGeom>
          <a:noFill/>
          <a:ln w="9525">
            <a:noFill/>
          </a:ln>
        </p:spPr>
        <p:txBody>
          <a:bodyPr lIns="91428" tIns="45715" rIns="91428" bIns="45715" anchor="t" anchorCtr="0">
            <a:spAutoFit/>
          </a:bodyPr>
          <a:p>
            <a:pPr algn="just" eaLnBrk="0" hangingPunct="0">
              <a:lnSpc>
                <a:spcPct val="120000"/>
              </a:lnSpc>
              <a:buClrTx/>
              <a:buFontTx/>
            </a:pPr>
            <a:r>
              <a:rPr lang="zh-CN" altLang="en-US" b="1" dirty="0">
                <a:solidFill>
                  <a:schemeClr val="hlink"/>
                </a:solidFill>
                <a:latin typeface="Times New Roman" panose="02020603050405020304" pitchFamily="18" charset="0"/>
                <a:ea typeface="宋体" panose="02010600030101010101" pitchFamily="2" charset="-122"/>
              </a:rPr>
              <a:t>固定液特点：</a:t>
            </a:r>
            <a:endParaRPr lang="zh-CN" altLang="en-US" b="1" dirty="0">
              <a:solidFill>
                <a:schemeClr val="hlink"/>
              </a:solidFill>
              <a:latin typeface="Times New Roman" panose="02020603050405020304" pitchFamily="18" charset="0"/>
              <a:ea typeface="宋体" panose="02010600030101010101" pitchFamily="2" charset="-122"/>
            </a:endParaRPr>
          </a:p>
          <a:p>
            <a:pPr algn="just" eaLnBrk="0" hangingPunct="0">
              <a:lnSpc>
                <a:spcPct val="120000"/>
              </a:lnSpc>
              <a:buClr>
                <a:schemeClr val="hlink"/>
              </a:buClr>
              <a:buSzPct val="75000"/>
              <a:buFont typeface="Wingdings" panose="05000000000000000000" pitchFamily="2" charset="2"/>
              <a:buChar char="u"/>
            </a:pPr>
            <a:r>
              <a:rPr lang="zh-CN" altLang="en-US" b="1" dirty="0">
                <a:latin typeface="Times New Roman" panose="02020603050405020304" pitchFamily="18" charset="0"/>
                <a:ea typeface="宋体" panose="02010600030101010101" pitchFamily="2" charset="-122"/>
              </a:rPr>
              <a:t>固定液在常温下不一定为液体，但在使用温度下一定呈液体状态。</a:t>
            </a:r>
            <a:endParaRPr lang="zh-CN" altLang="en-US" b="1" dirty="0">
              <a:latin typeface="Times New Roman" panose="02020603050405020304" pitchFamily="18" charset="0"/>
              <a:ea typeface="宋体" panose="02010600030101010101" pitchFamily="2" charset="-122"/>
            </a:endParaRPr>
          </a:p>
          <a:p>
            <a:pPr algn="just" eaLnBrk="0" hangingPunct="0">
              <a:lnSpc>
                <a:spcPct val="120000"/>
              </a:lnSpc>
              <a:buClr>
                <a:schemeClr val="hlink"/>
              </a:buClr>
              <a:buSzPct val="75000"/>
              <a:buFont typeface="Wingdings" panose="05000000000000000000" pitchFamily="2" charset="2"/>
              <a:buChar char="u"/>
            </a:pPr>
            <a:r>
              <a:rPr lang="zh-CN" altLang="en-US" b="1" dirty="0">
                <a:latin typeface="Times New Roman" panose="02020603050405020304" pitchFamily="18" charset="0"/>
                <a:ea typeface="宋体" panose="02010600030101010101" pitchFamily="2" charset="-122"/>
              </a:rPr>
              <a:t>固定液的种类繁多，选择余地大，应用范围不断扩大。</a:t>
            </a:r>
            <a:endParaRPr lang="zh-CN" altLang="en-US" b="1" dirty="0">
              <a:latin typeface="Times New Roman" panose="02020603050405020304" pitchFamily="18" charset="0"/>
              <a:ea typeface="宋体" panose="02010600030101010101" pitchFamily="2" charset="-122"/>
            </a:endParaRPr>
          </a:p>
        </p:txBody>
      </p:sp>
      <p:sp>
        <p:nvSpPr>
          <p:cNvPr id="9221" name="Rectangle 12"/>
          <p:cNvSpPr>
            <a:spLocks noChangeArrowheads="1"/>
          </p:cNvSpPr>
          <p:nvPr/>
        </p:nvSpPr>
        <p:spPr bwMode="auto">
          <a:xfrm>
            <a:off x="623888" y="3213100"/>
            <a:ext cx="112315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20000"/>
              </a:lnSpc>
              <a:spcBef>
                <a:spcPct val="20000"/>
              </a:spcBef>
              <a:spcAft>
                <a:spcPct val="0"/>
              </a:spcAft>
              <a:buClr>
                <a:schemeClr val="tx2"/>
              </a:buClr>
              <a:buSzPct val="75000"/>
              <a:buFont typeface="Wingdings" panose="05000000000000000000" pitchFamily="2" charset="2"/>
              <a:buNone/>
              <a:defRPr/>
            </a:pPr>
            <a:r>
              <a:rPr kumimoji="1" lang="en-US" altLang="zh-CN" sz="2400" b="1" i="0" u="none" strike="noStrike" kern="1200" cap="none" spc="0" normalizeH="0" baseline="0" noProof="0" smtClean="0">
                <a:ln>
                  <a:noFill/>
                </a:ln>
                <a:solidFill>
                  <a:srgbClr val="000099"/>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气液色谱固定相</a:t>
            </a:r>
            <a:r>
              <a:rPr kumimoji="1" lang="en-US" altLang="zh-CN"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a:t>
            </a:r>
            <a:r>
              <a:rPr kumimoji="1"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固定液</a:t>
            </a:r>
            <a:r>
              <a:rPr kumimoji="1" lang="en-US" altLang="zh-CN"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a:t>
            </a:r>
            <a:r>
              <a:rPr kumimoji="1"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载体</a:t>
            </a:r>
            <a:r>
              <a:rPr kumimoji="1" lang="en-US" altLang="zh-CN"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a:t>
            </a:r>
            <a:r>
              <a:rPr kumimoji="1"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支持体</a:t>
            </a:r>
            <a:r>
              <a:rPr kumimoji="1" lang="en-US" altLang="zh-CN"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smtClean="0">
                <a:ln>
                  <a:noFill/>
                </a:ln>
                <a:solidFill>
                  <a:srgbClr val="000099"/>
                </a:solidFill>
                <a:effectLst/>
                <a:uLnTx/>
                <a:uFillTx/>
                <a:latin typeface="Times New Roman" panose="02020603050405020304" pitchFamily="18" charset="0"/>
                <a:ea typeface="宋体" panose="02010600030101010101" pitchFamily="2" charset="-122"/>
                <a:cs typeface="+mn-cs"/>
              </a:rPr>
              <a:t>：</a:t>
            </a:r>
            <a:r>
              <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小颗粒表面涂渍上一薄层固定液。</a:t>
            </a:r>
            <a:endParaRPr kumimoji="1" lang="zh-CN" altLang="en-US" sz="2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222" name="Rectangle 13"/>
          <p:cNvSpPr/>
          <p:nvPr/>
        </p:nvSpPr>
        <p:spPr>
          <a:xfrm>
            <a:off x="912813" y="6165850"/>
            <a:ext cx="10864850" cy="530225"/>
          </a:xfrm>
          <a:prstGeom prst="rect">
            <a:avLst/>
          </a:prstGeom>
          <a:noFill/>
          <a:ln w="9525">
            <a:noFill/>
          </a:ln>
        </p:spPr>
        <p:txBody>
          <a:bodyPr wrap="none" lIns="91428" tIns="45715" rIns="91428" bIns="45715" anchor="t" anchorCtr="0">
            <a:spAutoFit/>
          </a:bodyPr>
          <a:p>
            <a:pPr marL="342900" indent="-342900" algn="just" eaLnBrk="0" hangingPunct="0">
              <a:lnSpc>
                <a:spcPct val="120000"/>
              </a:lnSpc>
              <a:buClrTx/>
              <a:buFontTx/>
            </a:pPr>
            <a:r>
              <a:rPr lang="zh-CN" altLang="en-US" b="1" dirty="0">
                <a:solidFill>
                  <a:schemeClr val="hlink"/>
                </a:solidFill>
                <a:latin typeface="Times New Roman" panose="02020603050405020304" pitchFamily="18" charset="0"/>
                <a:ea typeface="宋体" panose="02010600030101010101" pitchFamily="2" charset="-122"/>
              </a:rPr>
              <a:t>载体：</a:t>
            </a:r>
            <a:r>
              <a:rPr lang="zh-CN" altLang="en-US" b="1" dirty="0">
                <a:latin typeface="Times New Roman" panose="02020603050405020304" pitchFamily="18" charset="0"/>
                <a:ea typeface="宋体" panose="02010600030101010101" pitchFamily="2" charset="-122"/>
              </a:rPr>
              <a:t>化学惰性的多孔性固体颗粒，具有较大的比表面积。</a:t>
            </a:r>
            <a:endParaRPr lang="zh-CN" altLang="en-US"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
                                            <p:txEl>
                                              <p:charRg st="0" end="58"/>
                                            </p:txEl>
                                          </p:spTgt>
                                        </p:tgtEl>
                                        <p:attrNameLst>
                                          <p:attrName>style.visibility</p:attrName>
                                        </p:attrNameLst>
                                      </p:cBhvr>
                                      <p:to>
                                        <p:strVal val="visible"/>
                                      </p:to>
                                    </p:set>
                                    <p:animEffect transition="in" filter="wipe(left)">
                                      <p:cBhvr>
                                        <p:cTn id="7" dur="500"/>
                                        <p:tgtEl>
                                          <p:spTgt spid="9219">
                                            <p:txEl>
                                              <p:charRg st="0" end="5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slide(fromBottom)">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0">
                                            <p:txEl>
                                              <p:charRg st="0" end="7"/>
                                            </p:txEl>
                                          </p:spTgt>
                                        </p:tgtEl>
                                        <p:attrNameLst>
                                          <p:attrName>style.visibility</p:attrName>
                                        </p:attrNameLst>
                                      </p:cBhvr>
                                      <p:to>
                                        <p:strVal val="visible"/>
                                      </p:to>
                                    </p:set>
                                    <p:animEffect transition="in" filter="wipe(left)">
                                      <p:cBhvr>
                                        <p:cTn id="17" dur="500"/>
                                        <p:tgtEl>
                                          <p:spTgt spid="9220">
                                            <p:txEl>
                                              <p:charRg st="0" end="7"/>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220">
                                            <p:txEl>
                                              <p:charRg st="7" end="37"/>
                                            </p:txEl>
                                          </p:spTgt>
                                        </p:tgtEl>
                                        <p:attrNameLst>
                                          <p:attrName>style.visibility</p:attrName>
                                        </p:attrNameLst>
                                      </p:cBhvr>
                                      <p:to>
                                        <p:strVal val="visible"/>
                                      </p:to>
                                    </p:set>
                                    <p:animEffect transition="in" filter="wipe(left)">
                                      <p:cBhvr>
                                        <p:cTn id="21" dur="500"/>
                                        <p:tgtEl>
                                          <p:spTgt spid="9220">
                                            <p:txEl>
                                              <p:charRg st="7" end="37"/>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220">
                                            <p:txEl>
                                              <p:charRg st="37" end="62"/>
                                            </p:txEl>
                                          </p:spTgt>
                                        </p:tgtEl>
                                        <p:attrNameLst>
                                          <p:attrName>style.visibility</p:attrName>
                                        </p:attrNameLst>
                                      </p:cBhvr>
                                      <p:to>
                                        <p:strVal val="visible"/>
                                      </p:to>
                                    </p:set>
                                    <p:animEffect transition="in" filter="wipe(left)">
                                      <p:cBhvr>
                                        <p:cTn id="25" dur="500"/>
                                        <p:tgtEl>
                                          <p:spTgt spid="9220">
                                            <p:txEl>
                                              <p:charRg st="37" end="6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9222"/>
                                        </p:tgtEl>
                                        <p:attrNameLst>
                                          <p:attrName>style.visibility</p:attrName>
                                        </p:attrNameLst>
                                      </p:cBhvr>
                                      <p:to>
                                        <p:strVal val="visible"/>
                                      </p:to>
                                    </p:set>
                                    <p:anim calcmode="lin" valueType="num">
                                      <p:cBhvr>
                                        <p:cTn id="30" dur="1000" fill="hold"/>
                                        <p:tgtEl>
                                          <p:spTgt spid="9222"/>
                                        </p:tgtEl>
                                        <p:attrNameLst>
                                          <p:attrName>ppt_x</p:attrName>
                                        </p:attrNameLst>
                                      </p:cBhvr>
                                      <p:tavLst>
                                        <p:tav tm="0">
                                          <p:val>
                                            <p:strVal val="#ppt_x-.2"/>
                                          </p:val>
                                        </p:tav>
                                        <p:tav tm="100000">
                                          <p:val>
                                            <p:strVal val="#ppt_x"/>
                                          </p:val>
                                        </p:tav>
                                      </p:tavLst>
                                    </p:anim>
                                    <p:anim calcmode="lin" valueType="num">
                                      <p:cBhvr>
                                        <p:cTn id="31"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dvAuto="1000" build="p"/>
      <p:bldP spid="9220" grpId="0" build="p"/>
      <p:bldP spid="9221" grpId="0"/>
      <p:bldP spid="92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Text Box 2"/>
          <p:cNvSpPr txBox="1"/>
          <p:nvPr/>
        </p:nvSpPr>
        <p:spPr>
          <a:xfrm>
            <a:off x="814388" y="1916113"/>
            <a:ext cx="6527800" cy="1160462"/>
          </a:xfrm>
          <a:prstGeom prst="rect">
            <a:avLst/>
          </a:prstGeom>
          <a:noFill/>
          <a:ln w="63500">
            <a:noFill/>
          </a:ln>
        </p:spPr>
        <p:txBody>
          <a:bodyPr lIns="91428" tIns="45715" rIns="91428" bIns="45715" anchor="t" anchorCtr="0">
            <a:spAutoFit/>
          </a:bodyPr>
          <a:p>
            <a:pPr algn="just">
              <a:spcBef>
                <a:spcPct val="50000"/>
              </a:spcBef>
              <a:buClrTx/>
              <a:buSzPct val="75000"/>
              <a:buFontTx/>
            </a:pPr>
            <a:r>
              <a:rPr lang="en-US" altLang="zh-CN" sz="2800" b="1" dirty="0">
                <a:latin typeface="宋体" panose="02010600030101010101" pitchFamily="2" charset="-122"/>
                <a:ea typeface="宋体" panose="02010600030101010101" pitchFamily="2" charset="-122"/>
              </a:rPr>
              <a:t>2. </a:t>
            </a:r>
            <a:r>
              <a:rPr lang="zh-CN" altLang="en-US" sz="2800" b="1" dirty="0">
                <a:latin typeface="宋体" panose="02010600030101010101" pitchFamily="2" charset="-122"/>
                <a:ea typeface="宋体" panose="02010600030101010101" pitchFamily="2" charset="-122"/>
              </a:rPr>
              <a:t>外标法</a:t>
            </a:r>
            <a:endParaRPr lang="zh-CN" altLang="en-US" sz="2800" b="1" dirty="0">
              <a:latin typeface="宋体" panose="02010600030101010101" pitchFamily="2" charset="-122"/>
              <a:ea typeface="宋体" panose="02010600030101010101" pitchFamily="2" charset="-122"/>
            </a:endParaRPr>
          </a:p>
          <a:p>
            <a:pPr algn="just">
              <a:spcBef>
                <a:spcPct val="50000"/>
              </a:spcBef>
              <a:buClrTx/>
              <a:buSzPct val="75000"/>
              <a:buFontTx/>
            </a:pPr>
            <a:r>
              <a:rPr lang="zh-CN" altLang="en-US" sz="2800" b="1" dirty="0">
                <a:latin typeface="Times New Roman" panose="02020603050405020304" pitchFamily="18" charset="0"/>
                <a:ea typeface="宋体" panose="02010600030101010101" pitchFamily="2" charset="-122"/>
              </a:rPr>
              <a:t>（</a:t>
            </a:r>
            <a:r>
              <a:rPr lang="en-US" altLang="zh-CN" sz="2800" b="1" dirty="0">
                <a:latin typeface="Times New Roman" panose="02020603050405020304" pitchFamily="18" charset="0"/>
                <a:ea typeface="宋体" panose="02010600030101010101" pitchFamily="2" charset="-122"/>
              </a:rPr>
              <a:t>External standardization</a:t>
            </a:r>
            <a:r>
              <a:rPr lang="zh-CN" altLang="en-US" sz="2800" b="1" dirty="0">
                <a:latin typeface="Times New Roman" panose="02020603050405020304" pitchFamily="18" charset="0"/>
                <a:ea typeface="宋体" panose="02010600030101010101" pitchFamily="2" charset="-122"/>
              </a:rPr>
              <a:t>）</a:t>
            </a:r>
            <a:endParaRPr lang="zh-CN" altLang="en-US" sz="2800" b="1" dirty="0">
              <a:latin typeface="Times New Roman" panose="02020603050405020304" pitchFamily="18" charset="0"/>
              <a:ea typeface="Times New Roman" panose="02020603050405020304" pitchFamily="18" charset="0"/>
            </a:endParaRPr>
          </a:p>
        </p:txBody>
      </p:sp>
      <p:sp>
        <p:nvSpPr>
          <p:cNvPr id="64515" name="Text Box 3"/>
          <p:cNvSpPr txBox="1">
            <a:spLocks noChangeArrowheads="1"/>
          </p:cNvSpPr>
          <p:nvPr/>
        </p:nvSpPr>
        <p:spPr bwMode="auto">
          <a:xfrm>
            <a:off x="719138" y="3933825"/>
            <a:ext cx="101742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50000"/>
              </a:spcBef>
              <a:spcAft>
                <a:spcPct val="0"/>
              </a:spcAft>
              <a:buClrTx/>
              <a:buSzPct val="75000"/>
              <a:buFontTx/>
              <a:buNone/>
              <a:defRPr/>
            </a:pPr>
            <a:r>
              <a:rPr kumimoji="1"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rPr>
              <a:t>（</a:t>
            </a:r>
            <a:r>
              <a:rPr kumimoji="1" lang="en-US" altLang="zh-CN" sz="28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rPr>
              <a:t>2</a:t>
            </a:r>
            <a:r>
              <a:rPr kumimoji="1"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rPr>
              <a:t>）外标一点法</a:t>
            </a:r>
            <a:endParaRPr kumimoji="1"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黑体" panose="02010609060101010101" charset="-122"/>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Pct val="75000"/>
              <a:buFontTx/>
              <a:buNone/>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Times New Roman" panose="02020603050405020304" pitchFamily="18" charset="0"/>
              </a:rPr>
              <a:t>如校正曲线通过</a:t>
            </a:r>
            <a:r>
              <a:rPr kumimoji="1"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原点，可用外标一点法</a:t>
            </a:r>
            <a:endParaRPr kumimoji="1"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66563" name="Object 4"/>
          <p:cNvGraphicFramePr>
            <a:graphicFrameLocks noGrp="1" noChangeAspect="1"/>
          </p:cNvGraphicFramePr>
          <p:nvPr>
            <p:ph sz="half" idx="4294967295"/>
          </p:nvPr>
        </p:nvGraphicFramePr>
        <p:xfrm>
          <a:off x="7570788" y="2133600"/>
          <a:ext cx="3681412" cy="2841625"/>
        </p:xfrm>
        <a:graphic>
          <a:graphicData uri="http://schemas.openxmlformats.org/presentationml/2006/ole">
            <mc:AlternateContent xmlns:mc="http://schemas.openxmlformats.org/markup-compatibility/2006">
              <mc:Choice xmlns:v="urn:schemas-microsoft-com:vml" Requires="v">
                <p:oleObj spid="_x0000_s3108" name="" r:id="rId1" imgW="3682365" imgH="2842260" progId="">
                  <p:embed/>
                </p:oleObj>
              </mc:Choice>
              <mc:Fallback>
                <p:oleObj name="" r:id="rId1" imgW="3682365" imgH="2842260" progId="">
                  <p:embed/>
                  <p:pic>
                    <p:nvPicPr>
                      <p:cNvPr id="0" name="图片 3107"/>
                      <p:cNvPicPr/>
                      <p:nvPr/>
                    </p:nvPicPr>
                    <p:blipFill>
                      <a:blip r:embed="rId2"/>
                      <a:stretch>
                        <a:fillRect/>
                      </a:stretch>
                    </p:blipFill>
                    <p:spPr>
                      <a:xfrm>
                        <a:off x="7570788" y="2133600"/>
                        <a:ext cx="3681412" cy="2841625"/>
                      </a:xfrm>
                      <a:prstGeom prst="rect">
                        <a:avLst/>
                      </a:prstGeom>
                      <a:noFill/>
                      <a:ln w="38100">
                        <a:miter/>
                      </a:ln>
                    </p:spPr>
                  </p:pic>
                </p:oleObj>
              </mc:Fallback>
            </mc:AlternateContent>
          </a:graphicData>
        </a:graphic>
      </p:graphicFrame>
      <p:graphicFrame>
        <p:nvGraphicFramePr>
          <p:cNvPr id="66564" name="Object 5"/>
          <p:cNvGraphicFramePr>
            <a:graphicFrameLocks noGrp="1" noChangeAspect="1"/>
          </p:cNvGraphicFramePr>
          <p:nvPr>
            <p:ph sz="quarter" idx="4294967295"/>
          </p:nvPr>
        </p:nvGraphicFramePr>
        <p:xfrm>
          <a:off x="1390650" y="5229225"/>
          <a:ext cx="2638425" cy="746125"/>
        </p:xfrm>
        <a:graphic>
          <a:graphicData uri="http://schemas.openxmlformats.org/presentationml/2006/ole">
            <mc:AlternateContent xmlns:mc="http://schemas.openxmlformats.org/markup-compatibility/2006">
              <mc:Choice xmlns:v="urn:schemas-microsoft-com:vml" Requires="v">
                <p:oleObj spid="_x0000_s3109" name="" r:id="rId3" imgW="1054100" imgH="431800" progId="Equation.DSMT4">
                  <p:embed/>
                </p:oleObj>
              </mc:Choice>
              <mc:Fallback>
                <p:oleObj name="" r:id="rId3" imgW="1054100" imgH="431800" progId="Equation.DSMT4">
                  <p:embed/>
                  <p:pic>
                    <p:nvPicPr>
                      <p:cNvPr id="0" name="图片 3108"/>
                      <p:cNvPicPr/>
                      <p:nvPr/>
                    </p:nvPicPr>
                    <p:blipFill>
                      <a:blip r:embed="rId4"/>
                      <a:stretch>
                        <a:fillRect/>
                      </a:stretch>
                    </p:blipFill>
                    <p:spPr>
                      <a:xfrm>
                        <a:off x="1390650" y="5229225"/>
                        <a:ext cx="2638425" cy="746125"/>
                      </a:xfrm>
                      <a:prstGeom prst="rect">
                        <a:avLst/>
                      </a:prstGeom>
                      <a:noFill/>
                      <a:ln w="38100">
                        <a:miter/>
                      </a:ln>
                    </p:spPr>
                  </p:pic>
                </p:oleObj>
              </mc:Fallback>
            </mc:AlternateContent>
          </a:graphicData>
        </a:graphic>
      </p:graphicFrame>
      <p:sp>
        <p:nvSpPr>
          <p:cNvPr id="66565" name="Text Box 6"/>
          <p:cNvSpPr txBox="1"/>
          <p:nvPr/>
        </p:nvSpPr>
        <p:spPr>
          <a:xfrm>
            <a:off x="623888" y="3213100"/>
            <a:ext cx="5856287" cy="519113"/>
          </a:xfrm>
          <a:prstGeom prst="rect">
            <a:avLst/>
          </a:prstGeom>
          <a:noFill/>
          <a:ln w="63500">
            <a:noFill/>
          </a:ln>
        </p:spPr>
        <p:txBody>
          <a:bodyPr lIns="91428" tIns="45715" rIns="91428" bIns="45715" anchor="t" anchorCtr="0">
            <a:spAutoFit/>
          </a:bodyPr>
          <a:p>
            <a:pPr algn="just">
              <a:spcBef>
                <a:spcPct val="50000"/>
              </a:spcBef>
              <a:buClrTx/>
              <a:buSzPct val="75000"/>
              <a:buFontTx/>
            </a:pPr>
            <a:r>
              <a:rPr lang="zh-CN" altLang="en-US" sz="2800" dirty="0">
                <a:latin typeface="Times New Roman" panose="02020603050405020304" pitchFamily="18" charset="0"/>
                <a:ea typeface="黑体" panose="02010609060101010101" charset="-122"/>
              </a:rPr>
              <a:t>（</a:t>
            </a:r>
            <a:r>
              <a:rPr lang="en-US" altLang="zh-CN" sz="2800" dirty="0">
                <a:latin typeface="Times New Roman" panose="02020603050405020304" pitchFamily="18" charset="0"/>
                <a:ea typeface="黑体" panose="02010609060101010101" charset="-122"/>
              </a:rPr>
              <a:t>1</a:t>
            </a:r>
            <a:r>
              <a:rPr lang="zh-CN" altLang="en-US" sz="2800" dirty="0">
                <a:latin typeface="Times New Roman" panose="02020603050405020304" pitchFamily="18" charset="0"/>
                <a:ea typeface="黑体" panose="02010609060101010101" charset="-122"/>
              </a:rPr>
              <a:t>）标准曲线法</a:t>
            </a:r>
            <a:endParaRPr lang="en-US" altLang="zh-CN" sz="2800" dirty="0">
              <a:latin typeface="Times New Roman" panose="02020603050405020304" pitchFamily="18" charset="0"/>
              <a:ea typeface="黑体" panose="02010609060101010101" charset="-122"/>
            </a:endParaRPr>
          </a:p>
        </p:txBody>
      </p:sp>
      <p:graphicFrame>
        <p:nvGraphicFramePr>
          <p:cNvPr id="66566" name="Object 7"/>
          <p:cNvGraphicFramePr>
            <a:graphicFrameLocks noGrp="1" noChangeAspect="1"/>
          </p:cNvGraphicFramePr>
          <p:nvPr>
            <p:ph sz="quarter" idx="4294967295"/>
          </p:nvPr>
        </p:nvGraphicFramePr>
        <p:xfrm>
          <a:off x="5422900" y="5300663"/>
          <a:ext cx="2670175" cy="815975"/>
        </p:xfrm>
        <a:graphic>
          <a:graphicData uri="http://schemas.openxmlformats.org/presentationml/2006/ole">
            <mc:AlternateContent xmlns:mc="http://schemas.openxmlformats.org/markup-compatibility/2006">
              <mc:Choice xmlns:v="urn:schemas-microsoft-com:vml" Requires="v">
                <p:oleObj spid="_x0000_s3110" name="" r:id="rId5" imgW="977900" imgH="431800" progId="Equation.3">
                  <p:embed/>
                </p:oleObj>
              </mc:Choice>
              <mc:Fallback>
                <p:oleObj name="" r:id="rId5" imgW="977900" imgH="431800" progId="Equation.3">
                  <p:embed/>
                  <p:pic>
                    <p:nvPicPr>
                      <p:cNvPr id="0" name="图片 3109"/>
                      <p:cNvPicPr/>
                      <p:nvPr/>
                    </p:nvPicPr>
                    <p:blipFill>
                      <a:blip r:embed="rId6"/>
                      <a:stretch>
                        <a:fillRect/>
                      </a:stretch>
                    </p:blipFill>
                    <p:spPr>
                      <a:xfrm>
                        <a:off x="5422900" y="5300663"/>
                        <a:ext cx="2670175" cy="815975"/>
                      </a:xfrm>
                      <a:prstGeom prst="rect">
                        <a:avLst/>
                      </a:prstGeom>
                      <a:noFill/>
                      <a:ln w="38100">
                        <a:miter/>
                      </a:ln>
                    </p:spPr>
                  </p:pic>
                </p:oleObj>
              </mc:Fallback>
            </mc:AlternateContent>
          </a:graphicData>
        </a:graphic>
      </p:graphicFrame>
      <p:sp>
        <p:nvSpPr>
          <p:cNvPr id="64520" name="Text Box 8"/>
          <p:cNvSpPr txBox="1">
            <a:spLocks noChangeArrowheads="1"/>
          </p:cNvSpPr>
          <p:nvPr/>
        </p:nvSpPr>
        <p:spPr bwMode="auto">
          <a:xfrm>
            <a:off x="1103313" y="6165850"/>
            <a:ext cx="9752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50000"/>
              </a:spcBef>
              <a:spcAft>
                <a:spcPct val="0"/>
              </a:spcAft>
              <a:buClr>
                <a:srgbClr val="FF0000"/>
              </a:buClr>
              <a:buSzPct val="75000"/>
              <a:buFont typeface="Wingdings" panose="05000000000000000000" pitchFamily="2" charset="2"/>
              <a:buChar char="u"/>
              <a:defRPr/>
            </a:pPr>
            <a:r>
              <a:rPr kumimoji="1" lang="zh-CN" altLang="en-US" sz="28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Arial Unicode MS" pitchFamily="34" charset="-122"/>
                <a:cs typeface="Arial Unicode MS" pitchFamily="34" charset="-122"/>
              </a:rPr>
              <a:t> 进样量必须严格准确</a:t>
            </a:r>
            <a:endParaRPr kumimoji="1" lang="zh-CN" altLang="en-US" sz="28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Arial Unicode MS" pitchFamily="34" charset="-122"/>
              <a:cs typeface="Arial Unicode MS" pitchFamily="34" charset="-122"/>
            </a:endParaRPr>
          </a:p>
        </p:txBody>
      </p:sp>
      <p:sp>
        <p:nvSpPr>
          <p:cNvPr id="64521" name="Rectangle 2"/>
          <p:cNvSpPr txBox="1">
            <a:spLocks noChangeArrowheads="1"/>
          </p:cNvSpPr>
          <p:nvPr/>
        </p:nvSpPr>
        <p:spPr bwMode="auto">
          <a:xfrm>
            <a:off x="1103313" y="1052513"/>
            <a:ext cx="10361613" cy="679450"/>
          </a:xfrm>
          <a:prstGeom prst="rect">
            <a:avLst/>
          </a:prstGeom>
          <a:gradFill rotWithShape="1">
            <a:gsLst>
              <a:gs pos="0">
                <a:schemeClr val="tx1"/>
              </a:gs>
              <a:gs pos="100000">
                <a:srgbClr val="00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nchor="b"/>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32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二、定量分析</a:t>
            </a:r>
            <a:r>
              <a:rPr kumimoji="1" lang="zh-CN" altLang="en-US" sz="36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6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ext Box 2"/>
          <p:cNvSpPr txBox="1"/>
          <p:nvPr/>
        </p:nvSpPr>
        <p:spPr>
          <a:xfrm>
            <a:off x="912813" y="2349500"/>
            <a:ext cx="7775575" cy="519113"/>
          </a:xfrm>
          <a:prstGeom prst="rect">
            <a:avLst/>
          </a:prstGeom>
          <a:noFill/>
          <a:ln w="63500">
            <a:noFill/>
          </a:ln>
        </p:spPr>
        <p:txBody>
          <a:bodyPr lIns="91428" tIns="45715" rIns="91428" bIns="45715" anchor="t" anchorCtr="0">
            <a:spAutoFit/>
          </a:bodyPr>
          <a:p>
            <a:pPr algn="just">
              <a:spcBef>
                <a:spcPct val="50000"/>
              </a:spcBef>
              <a:buClrTx/>
              <a:buSzPct val="75000"/>
              <a:buFontTx/>
            </a:pPr>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内标法</a:t>
            </a:r>
            <a:r>
              <a:rPr lang="en-US" altLang="zh-CN" sz="2800" b="1" dirty="0">
                <a:latin typeface="Times New Roman" panose="02020603050405020304" pitchFamily="18" charset="0"/>
                <a:ea typeface="宋体" panose="02010600030101010101" pitchFamily="2" charset="-122"/>
              </a:rPr>
              <a:t>(Internal standard method)</a:t>
            </a:r>
            <a:endParaRPr lang="en-US" altLang="zh-CN" sz="2800" b="1" dirty="0">
              <a:latin typeface="Times New Roman" panose="02020603050405020304" pitchFamily="18" charset="0"/>
              <a:ea typeface="Times New Roman" panose="02020603050405020304" pitchFamily="18" charset="0"/>
            </a:endParaRPr>
          </a:p>
        </p:txBody>
      </p:sp>
      <p:sp>
        <p:nvSpPr>
          <p:cNvPr id="65539" name="Text Box 7"/>
          <p:cNvSpPr txBox="1">
            <a:spLocks noChangeArrowheads="1"/>
          </p:cNvSpPr>
          <p:nvPr/>
        </p:nvSpPr>
        <p:spPr bwMode="auto">
          <a:xfrm>
            <a:off x="814388" y="2997200"/>
            <a:ext cx="9134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50000"/>
              </a:spcBef>
              <a:spcAft>
                <a:spcPct val="0"/>
              </a:spcAft>
              <a:buClrTx/>
              <a:buSzPct val="75000"/>
              <a:buFontTx/>
              <a:buNone/>
              <a:defRPr/>
            </a:pPr>
            <a:r>
              <a:rPr kumimoji="1" lang="zh-CN" altLang="en-US" sz="2800" b="0"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Arial" panose="020B0604020202020204" pitchFamily="34" charset="0"/>
                <a:ea typeface="Arial Unicode MS" pitchFamily="34" charset="-122"/>
                <a:cs typeface="Arial Unicode MS" pitchFamily="34" charset="-122"/>
              </a:rPr>
              <a:t>对内标物的要求</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Arial Unicode MS" pitchFamily="34" charset="-122"/>
              <a:cs typeface="Arial Unicode MS" pitchFamily="34" charset="-122"/>
            </a:endParaRPr>
          </a:p>
        </p:txBody>
      </p:sp>
      <p:sp>
        <p:nvSpPr>
          <p:cNvPr id="65540" name="Text Box 8"/>
          <p:cNvSpPr txBox="1">
            <a:spLocks noChangeArrowheads="1"/>
          </p:cNvSpPr>
          <p:nvPr/>
        </p:nvSpPr>
        <p:spPr bwMode="auto">
          <a:xfrm>
            <a:off x="623888" y="3500438"/>
            <a:ext cx="115665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40000"/>
              </a:lnSpc>
              <a:spcBef>
                <a:spcPct val="0"/>
              </a:spcBef>
              <a:spcAft>
                <a:spcPct val="0"/>
              </a:spcAft>
              <a:buClrTx/>
              <a:buSzPct val="75000"/>
              <a:buFontTx/>
              <a:buNone/>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a:t>
            </a:r>
            <a:r>
              <a:rPr kumimoji="1" lang="en-US" altLang="zh-CN"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1</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）样品中不存在的物质</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endParaRPr>
          </a:p>
          <a:p>
            <a:pPr marL="0" marR="0" lvl="0" indent="0" algn="just" defTabSz="914400" rtl="0" eaLnBrk="1" fontAlgn="base" latinLnBrk="0" hangingPunct="1">
              <a:lnSpc>
                <a:spcPct val="140000"/>
              </a:lnSpc>
              <a:spcBef>
                <a:spcPct val="0"/>
              </a:spcBef>
              <a:spcAft>
                <a:spcPct val="0"/>
              </a:spcAft>
              <a:buClrTx/>
              <a:buSzPct val="75000"/>
              <a:buFontTx/>
              <a:buNone/>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a:t>
            </a:r>
            <a:r>
              <a:rPr kumimoji="1" lang="en-US" altLang="zh-CN"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2</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）与被测组分完全分离，但保留时间接近；多种组分同时定量时，内标峰最好处于几个被测组分峰之间</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endParaRPr>
          </a:p>
          <a:p>
            <a:pPr marL="0" marR="0" lvl="0" indent="0" algn="just" defTabSz="914400" rtl="0" eaLnBrk="1" fontAlgn="base" latinLnBrk="0" hangingPunct="1">
              <a:lnSpc>
                <a:spcPct val="140000"/>
              </a:lnSpc>
              <a:spcBef>
                <a:spcPct val="0"/>
              </a:spcBef>
              <a:spcAft>
                <a:spcPct val="0"/>
              </a:spcAft>
              <a:buClrTx/>
              <a:buSzPct val="75000"/>
              <a:buFontTx/>
              <a:buNone/>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a:t>
            </a:r>
            <a:r>
              <a:rPr kumimoji="1" lang="en-US" altLang="zh-CN"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3</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）纯度高</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endParaRPr>
          </a:p>
          <a:p>
            <a:pPr marL="0" marR="0" lvl="0" indent="0" algn="just" defTabSz="914400" rtl="0" eaLnBrk="1" fontAlgn="base" latinLnBrk="0" hangingPunct="1">
              <a:lnSpc>
                <a:spcPct val="140000"/>
              </a:lnSpc>
              <a:spcBef>
                <a:spcPct val="0"/>
              </a:spcBef>
              <a:spcAft>
                <a:spcPct val="0"/>
              </a:spcAft>
              <a:buClrTx/>
              <a:buSzPct val="75000"/>
              <a:buFontTx/>
              <a:buNone/>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a:t>
            </a:r>
            <a:r>
              <a:rPr kumimoji="1" lang="en-US" altLang="zh-CN"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4</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rPr>
              <a:t>）内标物与待测物的理化性质最好相似</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楷体" panose="02010609060101010101" pitchFamily="49" charset="-122"/>
              <a:cs typeface="+mn-cs"/>
            </a:endParaRPr>
          </a:p>
        </p:txBody>
      </p:sp>
      <p:sp>
        <p:nvSpPr>
          <p:cNvPr id="65541" name="Rectangle 2"/>
          <p:cNvSpPr txBox="1">
            <a:spLocks noChangeArrowheads="1"/>
          </p:cNvSpPr>
          <p:nvPr/>
        </p:nvSpPr>
        <p:spPr bwMode="auto">
          <a:xfrm>
            <a:off x="1103313" y="1052513"/>
            <a:ext cx="10361613" cy="679450"/>
          </a:xfrm>
          <a:prstGeom prst="rect">
            <a:avLst/>
          </a:prstGeom>
          <a:gradFill rotWithShape="1">
            <a:gsLst>
              <a:gs pos="0">
                <a:schemeClr val="tx1"/>
              </a:gs>
              <a:gs pos="100000">
                <a:srgbClr val="00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nchor="b"/>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32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二、定量分析</a:t>
            </a:r>
            <a:r>
              <a:rPr kumimoji="1" lang="zh-CN" altLang="en-US" sz="36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6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 Box 14"/>
          <p:cNvSpPr txBox="1">
            <a:spLocks noChangeArrowheads="1"/>
          </p:cNvSpPr>
          <p:nvPr/>
        </p:nvSpPr>
        <p:spPr bwMode="auto">
          <a:xfrm>
            <a:off x="0" y="2492375"/>
            <a:ext cx="116633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50000"/>
              </a:lnSpc>
              <a:spcBef>
                <a:spcPct val="0"/>
              </a:spcBef>
              <a:spcAft>
                <a:spcPct val="0"/>
              </a:spcAft>
              <a:buClr>
                <a:schemeClr val="tx2"/>
              </a:buClr>
              <a:buSzPct val="75000"/>
              <a:buFontTx/>
              <a:buNone/>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在质量为</a:t>
            </a:r>
            <a:r>
              <a:rPr kumimoji="1" lang="en-US" altLang="zh-CN" sz="28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的样品中加入质量为</a:t>
            </a:r>
            <a:r>
              <a:rPr kumimoji="1" lang="en-US" altLang="zh-CN" sz="28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a:t>
            </a:r>
            <a:r>
              <a:rPr kumimoji="1" lang="en-US" altLang="zh-CN" sz="2800" b="0" i="0" u="none" strike="noStrike" kern="1200" cap="none" spc="0" normalizeH="0" baseline="-2500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s</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的内标物，</a:t>
            </a:r>
            <a:r>
              <a:rPr kumimoji="1" lang="en-US" altLang="zh-CN"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GC</a:t>
            </a: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分析后根据下式计算：</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68610" name="Text Box 2"/>
          <p:cNvSpPr txBox="1"/>
          <p:nvPr/>
        </p:nvSpPr>
        <p:spPr>
          <a:xfrm>
            <a:off x="1871663" y="908050"/>
            <a:ext cx="10318750" cy="641350"/>
          </a:xfrm>
          <a:prstGeom prst="rect">
            <a:avLst/>
          </a:prstGeom>
          <a:noFill/>
          <a:ln w="63500">
            <a:noFill/>
          </a:ln>
        </p:spPr>
        <p:txBody>
          <a:bodyPr lIns="91428" tIns="45715" rIns="91428" bIns="45715" anchor="t" anchorCtr="0">
            <a:spAutoFit/>
          </a:bodyPr>
          <a:p>
            <a:pPr algn="just">
              <a:spcBef>
                <a:spcPct val="50000"/>
              </a:spcBef>
              <a:buClrTx/>
              <a:buSzPct val="75000"/>
              <a:buFontTx/>
            </a:pPr>
            <a:r>
              <a:rPr lang="en-US" altLang="zh-CN" sz="3600" b="1" dirty="0">
                <a:solidFill>
                  <a:srgbClr val="000000"/>
                </a:solidFill>
                <a:latin typeface="Times New Roman" panose="02020603050405020304" pitchFamily="18" charset="0"/>
                <a:ea typeface="宋体" panose="02010600030101010101" pitchFamily="2" charset="-122"/>
              </a:rPr>
              <a:t>3.</a:t>
            </a:r>
            <a:r>
              <a:rPr lang="zh-CN" altLang="en-US" sz="3600" b="1" dirty="0">
                <a:solidFill>
                  <a:srgbClr val="000000"/>
                </a:solidFill>
                <a:latin typeface="Times New Roman" panose="02020603050405020304" pitchFamily="18" charset="0"/>
                <a:ea typeface="宋体" panose="02010600030101010101" pitchFamily="2" charset="-122"/>
              </a:rPr>
              <a:t>内标法</a:t>
            </a:r>
            <a:r>
              <a:rPr lang="en-US" altLang="zh-CN" sz="3600" b="1" dirty="0">
                <a:solidFill>
                  <a:srgbClr val="000000"/>
                </a:solidFill>
                <a:latin typeface="Times New Roman" panose="02020603050405020304" pitchFamily="18" charset="0"/>
                <a:ea typeface="宋体" panose="02010600030101010101" pitchFamily="2" charset="-122"/>
              </a:rPr>
              <a:t>(Internal standard method)</a:t>
            </a:r>
            <a:endParaRPr lang="en-US" altLang="zh-CN" sz="3600" b="1" dirty="0">
              <a:solidFill>
                <a:srgbClr val="000000"/>
              </a:solidFill>
              <a:latin typeface="Times New Roman" panose="02020603050405020304" pitchFamily="18" charset="0"/>
              <a:ea typeface="Times New Roman" panose="02020603050405020304" pitchFamily="18" charset="0"/>
            </a:endParaRPr>
          </a:p>
        </p:txBody>
      </p:sp>
      <p:graphicFrame>
        <p:nvGraphicFramePr>
          <p:cNvPr id="66564" name="Object 3"/>
          <p:cNvGraphicFramePr>
            <a:graphicFrameLocks noGrp="1" noChangeAspect="1"/>
          </p:cNvGraphicFramePr>
          <p:nvPr>
            <p:ph sz="quarter" idx="4294967295"/>
          </p:nvPr>
        </p:nvGraphicFramePr>
        <p:xfrm>
          <a:off x="935038" y="3933825"/>
          <a:ext cx="1293812" cy="506413"/>
        </p:xfrm>
        <a:graphic>
          <a:graphicData uri="http://schemas.openxmlformats.org/presentationml/2006/ole">
            <mc:AlternateContent xmlns:mc="http://schemas.openxmlformats.org/markup-compatibility/2006">
              <mc:Choice xmlns:v="urn:schemas-microsoft-com:vml" Requires="v">
                <p:oleObj spid="_x0000_s3113" name="" r:id="rId1" imgW="584200" imgH="228600" progId="Equation.3">
                  <p:embed/>
                </p:oleObj>
              </mc:Choice>
              <mc:Fallback>
                <p:oleObj name="" r:id="rId1" imgW="584200" imgH="228600" progId="Equation.3">
                  <p:embed/>
                  <p:pic>
                    <p:nvPicPr>
                      <p:cNvPr id="0" name="图片 3112"/>
                      <p:cNvPicPr/>
                      <p:nvPr/>
                    </p:nvPicPr>
                    <p:blipFill>
                      <a:blip r:embed="rId2"/>
                      <a:stretch>
                        <a:fillRect/>
                      </a:stretch>
                    </p:blipFill>
                    <p:spPr>
                      <a:xfrm>
                        <a:off x="935038" y="3933825"/>
                        <a:ext cx="1293812" cy="506413"/>
                      </a:xfrm>
                      <a:prstGeom prst="rect">
                        <a:avLst/>
                      </a:prstGeom>
                      <a:noFill/>
                      <a:ln w="38100">
                        <a:miter/>
                      </a:ln>
                    </p:spPr>
                  </p:pic>
                </p:oleObj>
              </mc:Fallback>
            </mc:AlternateContent>
          </a:graphicData>
        </a:graphic>
      </p:graphicFrame>
      <p:graphicFrame>
        <p:nvGraphicFramePr>
          <p:cNvPr id="66565" name="Object 4"/>
          <p:cNvGraphicFramePr>
            <a:graphicFrameLocks noGrp="1" noChangeAspect="1"/>
          </p:cNvGraphicFramePr>
          <p:nvPr>
            <p:ph sz="quarter" idx="4294967295"/>
          </p:nvPr>
        </p:nvGraphicFramePr>
        <p:xfrm>
          <a:off x="955675" y="4508500"/>
          <a:ext cx="1401763" cy="504825"/>
        </p:xfrm>
        <a:graphic>
          <a:graphicData uri="http://schemas.openxmlformats.org/presentationml/2006/ole">
            <mc:AlternateContent xmlns:mc="http://schemas.openxmlformats.org/markup-compatibility/2006">
              <mc:Choice xmlns:v="urn:schemas-microsoft-com:vml" Requires="v">
                <p:oleObj spid="_x0000_s3107" name="" r:id="rId3" imgW="635000" imgH="228600" progId="Equation.3">
                  <p:embed/>
                </p:oleObj>
              </mc:Choice>
              <mc:Fallback>
                <p:oleObj name="" r:id="rId3" imgW="635000" imgH="228600" progId="Equation.3">
                  <p:embed/>
                  <p:pic>
                    <p:nvPicPr>
                      <p:cNvPr id="0" name="图片 3106"/>
                      <p:cNvPicPr/>
                      <p:nvPr/>
                    </p:nvPicPr>
                    <p:blipFill>
                      <a:blip r:embed="rId4"/>
                      <a:stretch>
                        <a:fillRect/>
                      </a:stretch>
                    </p:blipFill>
                    <p:spPr>
                      <a:xfrm>
                        <a:off x="955675" y="4508500"/>
                        <a:ext cx="1401763" cy="504825"/>
                      </a:xfrm>
                      <a:prstGeom prst="rect">
                        <a:avLst/>
                      </a:prstGeom>
                      <a:noFill/>
                      <a:ln w="38100">
                        <a:miter/>
                      </a:ln>
                    </p:spPr>
                  </p:pic>
                </p:oleObj>
              </mc:Fallback>
            </mc:AlternateContent>
          </a:graphicData>
        </a:graphic>
      </p:graphicFrame>
      <p:graphicFrame>
        <p:nvGraphicFramePr>
          <p:cNvPr id="66566" name="Object 5"/>
          <p:cNvGraphicFramePr>
            <a:graphicFrameLocks noGrp="1" noChangeAspect="1"/>
          </p:cNvGraphicFramePr>
          <p:nvPr>
            <p:ph sz="quarter" idx="4294967295"/>
          </p:nvPr>
        </p:nvGraphicFramePr>
        <p:xfrm>
          <a:off x="2560638" y="4089400"/>
          <a:ext cx="3244850" cy="930275"/>
        </p:xfrm>
        <a:graphic>
          <a:graphicData uri="http://schemas.openxmlformats.org/presentationml/2006/ole">
            <mc:AlternateContent xmlns:mc="http://schemas.openxmlformats.org/markup-compatibility/2006">
              <mc:Choice xmlns:v="urn:schemas-microsoft-com:vml" Requires="v">
                <p:oleObj spid="_x0000_s3111" name="" r:id="rId5" imgW="1040765" imgH="431800" progId="Equation.DSMT4">
                  <p:embed/>
                </p:oleObj>
              </mc:Choice>
              <mc:Fallback>
                <p:oleObj name="" r:id="rId5" imgW="1040765" imgH="431800" progId="Equation.DSMT4">
                  <p:embed/>
                  <p:pic>
                    <p:nvPicPr>
                      <p:cNvPr id="0" name="图片 3110"/>
                      <p:cNvPicPr/>
                      <p:nvPr/>
                    </p:nvPicPr>
                    <p:blipFill>
                      <a:blip r:embed="rId6"/>
                      <a:stretch>
                        <a:fillRect/>
                      </a:stretch>
                    </p:blipFill>
                    <p:spPr>
                      <a:xfrm>
                        <a:off x="2560638" y="4089400"/>
                        <a:ext cx="3244850" cy="930275"/>
                      </a:xfrm>
                      <a:prstGeom prst="rect">
                        <a:avLst/>
                      </a:prstGeom>
                      <a:noFill/>
                      <a:ln w="38100">
                        <a:miter/>
                      </a:ln>
                    </p:spPr>
                  </p:pic>
                </p:oleObj>
              </mc:Fallback>
            </mc:AlternateContent>
          </a:graphicData>
        </a:graphic>
      </p:graphicFrame>
      <p:graphicFrame>
        <p:nvGraphicFramePr>
          <p:cNvPr id="66567" name="Object 6"/>
          <p:cNvGraphicFramePr>
            <a:graphicFrameLocks noGrp="1" noChangeAspect="1"/>
          </p:cNvGraphicFramePr>
          <p:nvPr>
            <p:ph sz="quarter" idx="4294967295"/>
          </p:nvPr>
        </p:nvGraphicFramePr>
        <p:xfrm>
          <a:off x="6097588" y="4089400"/>
          <a:ext cx="5195887" cy="946150"/>
        </p:xfrm>
        <a:graphic>
          <a:graphicData uri="http://schemas.openxmlformats.org/presentationml/2006/ole">
            <mc:AlternateContent xmlns:mc="http://schemas.openxmlformats.org/markup-compatibility/2006">
              <mc:Choice xmlns:v="urn:schemas-microsoft-com:vml" Requires="v">
                <p:oleObj spid="_x0000_s3112" name="" r:id="rId7" imgW="1637665" imgH="431800" progId="Equation.DSMT4">
                  <p:embed/>
                </p:oleObj>
              </mc:Choice>
              <mc:Fallback>
                <p:oleObj name="" r:id="rId7" imgW="1637665" imgH="431800" progId="Equation.DSMT4">
                  <p:embed/>
                  <p:pic>
                    <p:nvPicPr>
                      <p:cNvPr id="0" name="图片 3111"/>
                      <p:cNvPicPr/>
                      <p:nvPr/>
                    </p:nvPicPr>
                    <p:blipFill>
                      <a:blip r:embed="rId8"/>
                      <a:stretch>
                        <a:fillRect/>
                      </a:stretch>
                    </p:blipFill>
                    <p:spPr>
                      <a:xfrm>
                        <a:off x="6097588" y="4089400"/>
                        <a:ext cx="5195887" cy="946150"/>
                      </a:xfrm>
                      <a:prstGeom prst="rect">
                        <a:avLst/>
                      </a:prstGeom>
                      <a:noFill/>
                      <a:ln w="38100">
                        <a:miter/>
                      </a:ln>
                    </p:spPr>
                  </p:pic>
                </p:oleObj>
              </mc:Fallback>
            </mc:AlternateContent>
          </a:graphicData>
        </a:graphic>
      </p:graphicFrame>
      <p:sp>
        <p:nvSpPr>
          <p:cNvPr id="68615" name="Text Box 7"/>
          <p:cNvSpPr txBox="1"/>
          <p:nvPr/>
        </p:nvSpPr>
        <p:spPr>
          <a:xfrm>
            <a:off x="814388" y="2133600"/>
            <a:ext cx="5281612" cy="519113"/>
          </a:xfrm>
          <a:prstGeom prst="rect">
            <a:avLst/>
          </a:prstGeom>
          <a:noFill/>
          <a:ln w="63500">
            <a:noFill/>
          </a:ln>
        </p:spPr>
        <p:txBody>
          <a:bodyPr lIns="91428" tIns="45715" rIns="91428" bIns="45715" anchor="t" anchorCtr="0">
            <a:spAutoFit/>
          </a:bodyPr>
          <a:p>
            <a:pPr algn="just">
              <a:spcBef>
                <a:spcPct val="50000"/>
              </a:spcBef>
              <a:buClrTx/>
              <a:buSzPct val="75000"/>
              <a:buFontTx/>
            </a:pP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 ）内标校正因子法</a:t>
            </a:r>
            <a:endParaRPr lang="zh-CN" altLang="en-US" sz="2800" b="1" dirty="0">
              <a:latin typeface="宋体" panose="02010600030101010101" pitchFamily="2" charset="-122"/>
              <a:ea typeface="Times New Roman" panose="02020603050405020304" pitchFamily="18" charset="0"/>
            </a:endParaRPr>
          </a:p>
        </p:txBody>
      </p:sp>
      <p:sp>
        <p:nvSpPr>
          <p:cNvPr id="66569" name="Text Box 13"/>
          <p:cNvSpPr txBox="1">
            <a:spLocks noChangeArrowheads="1"/>
          </p:cNvSpPr>
          <p:nvPr/>
        </p:nvSpPr>
        <p:spPr bwMode="auto">
          <a:xfrm>
            <a:off x="623888" y="5084763"/>
            <a:ext cx="112315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50000"/>
              </a:lnSpc>
              <a:spcBef>
                <a:spcPct val="50000"/>
              </a:spcBef>
              <a:spcAft>
                <a:spcPct val="0"/>
              </a:spcAft>
              <a:buClr>
                <a:srgbClr val="FF0000"/>
              </a:buClr>
              <a:buSzPct val="75000"/>
              <a:buFont typeface="Wingdings" panose="05000000000000000000" pitchFamily="2" charset="2"/>
              <a:buChar char="u"/>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该法需已知校正因子，或者先测定被测物相对于内标物的校正因子。</a:t>
            </a: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strVal val="#ppt_w*0.70"/>
                                          </p:val>
                                        </p:tav>
                                        <p:tav tm="100000">
                                          <p:val>
                                            <p:strVal val="#ppt_w"/>
                                          </p:val>
                                        </p:tav>
                                      </p:tavLst>
                                    </p:anim>
                                    <p:anim calcmode="lin" valueType="num">
                                      <p:cBhvr>
                                        <p:cTn id="8" dur="1000" fill="hold"/>
                                        <p:tgtEl>
                                          <p:spTgt spid="66564"/>
                                        </p:tgtEl>
                                        <p:attrNameLst>
                                          <p:attrName>ppt_h</p:attrName>
                                        </p:attrNameLst>
                                      </p:cBhvr>
                                      <p:tavLst>
                                        <p:tav tm="0">
                                          <p:val>
                                            <p:strVal val="#ppt_h"/>
                                          </p:val>
                                        </p:tav>
                                        <p:tav tm="100000">
                                          <p:val>
                                            <p:strVal val="#ppt_h"/>
                                          </p:val>
                                        </p:tav>
                                      </p:tavLst>
                                    </p:anim>
                                    <p:animEffect transition="in" filter="fade">
                                      <p:cBhvr>
                                        <p:cTn id="9" dur="1000"/>
                                        <p:tgtEl>
                                          <p:spTgt spid="66564"/>
                                        </p:tgtEl>
                                      </p:cBhvr>
                                    </p:animEffect>
                                  </p:childTnLst>
                                </p:cTn>
                              </p:par>
                              <p:par>
                                <p:cTn id="10" presetID="55" presetClass="entr" presetSubtype="0" fill="hold" nodeType="withEffect">
                                  <p:stCondLst>
                                    <p:cond delay="0"/>
                                  </p:stCondLst>
                                  <p:childTnLst>
                                    <p:set>
                                      <p:cBhvr>
                                        <p:cTn id="11" dur="1" fill="hold">
                                          <p:stCondLst>
                                            <p:cond delay="0"/>
                                          </p:stCondLst>
                                        </p:cTn>
                                        <p:tgtEl>
                                          <p:spTgt spid="66565"/>
                                        </p:tgtEl>
                                        <p:attrNameLst>
                                          <p:attrName>style.visibility</p:attrName>
                                        </p:attrNameLst>
                                      </p:cBhvr>
                                      <p:to>
                                        <p:strVal val="visible"/>
                                      </p:to>
                                    </p:set>
                                    <p:anim calcmode="lin" valueType="num">
                                      <p:cBhvr>
                                        <p:cTn id="12" dur="1000" fill="hold"/>
                                        <p:tgtEl>
                                          <p:spTgt spid="66565"/>
                                        </p:tgtEl>
                                        <p:attrNameLst>
                                          <p:attrName>ppt_w</p:attrName>
                                        </p:attrNameLst>
                                      </p:cBhvr>
                                      <p:tavLst>
                                        <p:tav tm="0">
                                          <p:val>
                                            <p:strVal val="#ppt_w*0.70"/>
                                          </p:val>
                                        </p:tav>
                                        <p:tav tm="100000">
                                          <p:val>
                                            <p:strVal val="#ppt_w"/>
                                          </p:val>
                                        </p:tav>
                                      </p:tavLst>
                                    </p:anim>
                                    <p:anim calcmode="lin" valueType="num">
                                      <p:cBhvr>
                                        <p:cTn id="13" dur="1000" fill="hold"/>
                                        <p:tgtEl>
                                          <p:spTgt spid="66565"/>
                                        </p:tgtEl>
                                        <p:attrNameLst>
                                          <p:attrName>ppt_h</p:attrName>
                                        </p:attrNameLst>
                                      </p:cBhvr>
                                      <p:tavLst>
                                        <p:tav tm="0">
                                          <p:val>
                                            <p:strVal val="#ppt_h"/>
                                          </p:val>
                                        </p:tav>
                                        <p:tav tm="100000">
                                          <p:val>
                                            <p:strVal val="#ppt_h"/>
                                          </p:val>
                                        </p:tav>
                                      </p:tavLst>
                                    </p:anim>
                                    <p:animEffect transition="in" filter="fade">
                                      <p:cBhvr>
                                        <p:cTn id="14" dur="1000"/>
                                        <p:tgtEl>
                                          <p:spTgt spid="6656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6566"/>
                                        </p:tgtEl>
                                        <p:attrNameLst>
                                          <p:attrName>style.visibility</p:attrName>
                                        </p:attrNameLst>
                                      </p:cBhvr>
                                      <p:to>
                                        <p:strVal val="visible"/>
                                      </p:to>
                                    </p:set>
                                    <p:animEffect transition="in" filter="wipe(left)">
                                      <p:cBhvr>
                                        <p:cTn id="18" dur="5000"/>
                                        <p:tgtEl>
                                          <p:spTgt spid="66566"/>
                                        </p:tgtEl>
                                      </p:cBhvr>
                                    </p:animEffect>
                                  </p:childTnLst>
                                </p:cTn>
                              </p:par>
                            </p:childTnLst>
                          </p:cTn>
                        </p:par>
                        <p:par>
                          <p:cTn id="19" fill="hold">
                            <p:stCondLst>
                              <p:cond delay="6000"/>
                            </p:stCondLst>
                            <p:childTnLst>
                              <p:par>
                                <p:cTn id="20" presetID="22" presetClass="entr" presetSubtype="8" fill="hold" nodeType="afterEffect">
                                  <p:stCondLst>
                                    <p:cond delay="0"/>
                                  </p:stCondLst>
                                  <p:childTnLst>
                                    <p:set>
                                      <p:cBhvr>
                                        <p:cTn id="21" dur="1" fill="hold">
                                          <p:stCondLst>
                                            <p:cond delay="0"/>
                                          </p:stCondLst>
                                        </p:cTn>
                                        <p:tgtEl>
                                          <p:spTgt spid="66567"/>
                                        </p:tgtEl>
                                        <p:attrNameLst>
                                          <p:attrName>style.visibility</p:attrName>
                                        </p:attrNameLst>
                                      </p:cBhvr>
                                      <p:to>
                                        <p:strVal val="visible"/>
                                      </p:to>
                                    </p:set>
                                    <p:animEffect transition="in" filter="wipe(left)">
                                      <p:cBhvr>
                                        <p:cTn id="22" dur="5000"/>
                                        <p:tgtEl>
                                          <p:spTgt spid="66567"/>
                                        </p:tgtEl>
                                      </p:cBhvr>
                                    </p:animEffect>
                                  </p:childTnLst>
                                </p:cTn>
                              </p:par>
                            </p:childTnLst>
                          </p:cTn>
                        </p:par>
                        <p:par>
                          <p:cTn id="23" fill="hold">
                            <p:stCondLst>
                              <p:cond delay="11000"/>
                            </p:stCondLst>
                            <p:childTnLst>
                              <p:par>
                                <p:cTn id="24" presetID="3" presetClass="entr" presetSubtype="10" fill="hold" grpId="0" nodeType="afterEffect">
                                  <p:stCondLst>
                                    <p:cond delay="0"/>
                                  </p:stCondLst>
                                  <p:childTnLst>
                                    <p:set>
                                      <p:cBhvr>
                                        <p:cTn id="25" dur="1" fill="hold">
                                          <p:stCondLst>
                                            <p:cond delay="0"/>
                                          </p:stCondLst>
                                        </p:cTn>
                                        <p:tgtEl>
                                          <p:spTgt spid="66569"/>
                                        </p:tgtEl>
                                        <p:attrNameLst>
                                          <p:attrName>style.visibility</p:attrName>
                                        </p:attrNameLst>
                                      </p:cBhvr>
                                      <p:to>
                                        <p:strVal val="visible"/>
                                      </p:to>
                                    </p:set>
                                    <p:animEffect transition="in" filter="blinds(horizontal)">
                                      <p:cBhvr>
                                        <p:cTn id="26" dur="500"/>
                                        <p:tgtEl>
                                          <p:spTgt spid="6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7586" name="Object 5"/>
          <p:cNvGraphicFramePr>
            <a:graphicFrameLocks noGrp="1" noChangeAspect="1"/>
          </p:cNvGraphicFramePr>
          <p:nvPr>
            <p:ph sz="half" idx="4294967295"/>
          </p:nvPr>
        </p:nvGraphicFramePr>
        <p:xfrm>
          <a:off x="969963" y="3068638"/>
          <a:ext cx="3814762" cy="939800"/>
        </p:xfrm>
        <a:graphic>
          <a:graphicData uri="http://schemas.openxmlformats.org/presentationml/2006/ole">
            <mc:AlternateContent xmlns:mc="http://schemas.openxmlformats.org/markup-compatibility/2006">
              <mc:Choice xmlns:v="urn:schemas-microsoft-com:vml" Requires="v">
                <p:oleObj spid="_x0000_s3117" name="" r:id="rId1" imgW="1752600" imgH="431800" progId="Equation.DSMT4">
                  <p:embed/>
                </p:oleObj>
              </mc:Choice>
              <mc:Fallback>
                <p:oleObj name="" r:id="rId1" imgW="1752600" imgH="431800" progId="Equation.DSMT4">
                  <p:embed/>
                  <p:pic>
                    <p:nvPicPr>
                      <p:cNvPr id="0" name="图片 3116"/>
                      <p:cNvPicPr/>
                      <p:nvPr/>
                    </p:nvPicPr>
                    <p:blipFill>
                      <a:blip r:embed="rId2"/>
                      <a:stretch>
                        <a:fillRect/>
                      </a:stretch>
                    </p:blipFill>
                    <p:spPr>
                      <a:xfrm>
                        <a:off x="969963" y="3068638"/>
                        <a:ext cx="3814762" cy="939800"/>
                      </a:xfrm>
                      <a:prstGeom prst="rect">
                        <a:avLst/>
                      </a:prstGeom>
                      <a:noFill/>
                      <a:ln w="38100">
                        <a:miter/>
                      </a:ln>
                    </p:spPr>
                  </p:pic>
                </p:oleObj>
              </mc:Fallback>
            </mc:AlternateContent>
          </a:graphicData>
        </a:graphic>
      </p:graphicFrame>
      <p:graphicFrame>
        <p:nvGraphicFramePr>
          <p:cNvPr id="67587" name="Object 3"/>
          <p:cNvGraphicFramePr>
            <a:graphicFrameLocks noGrp="1" noChangeAspect="1"/>
          </p:cNvGraphicFramePr>
          <p:nvPr>
            <p:ph sz="quarter" idx="4294967295"/>
          </p:nvPr>
        </p:nvGraphicFramePr>
        <p:xfrm>
          <a:off x="5422900" y="3068638"/>
          <a:ext cx="6767513" cy="898525"/>
        </p:xfrm>
        <a:graphic>
          <a:graphicData uri="http://schemas.openxmlformats.org/presentationml/2006/ole">
            <mc:AlternateContent xmlns:mc="http://schemas.openxmlformats.org/markup-compatibility/2006">
              <mc:Choice xmlns:v="urn:schemas-microsoft-com:vml" Requires="v">
                <p:oleObj spid="_x0000_s3114" name="" r:id="rId3" imgW="3238500" imgH="558800" progId="Equation.DSMT4">
                  <p:embed/>
                </p:oleObj>
              </mc:Choice>
              <mc:Fallback>
                <p:oleObj name="" r:id="rId3" imgW="3238500" imgH="558800" progId="Equation.DSMT4">
                  <p:embed/>
                  <p:pic>
                    <p:nvPicPr>
                      <p:cNvPr id="0" name="图片 3113"/>
                      <p:cNvPicPr/>
                      <p:nvPr/>
                    </p:nvPicPr>
                    <p:blipFill>
                      <a:blip r:embed="rId4">
                        <a:clrChange>
                          <a:clrFrom>
                            <a:srgbClr val="000000"/>
                          </a:clrFrom>
                          <a:clrTo>
                            <a:srgbClr val="FF0000"/>
                          </a:clrTo>
                        </a:clrChange>
                      </a:blip>
                      <a:stretch>
                        <a:fillRect/>
                      </a:stretch>
                    </p:blipFill>
                    <p:spPr>
                      <a:xfrm>
                        <a:off x="5422900" y="3068638"/>
                        <a:ext cx="6767513" cy="898525"/>
                      </a:xfrm>
                      <a:prstGeom prst="rect">
                        <a:avLst/>
                      </a:prstGeom>
                      <a:noFill/>
                      <a:ln w="38100">
                        <a:miter/>
                      </a:ln>
                    </p:spPr>
                  </p:pic>
                </p:oleObj>
              </mc:Fallback>
            </mc:AlternateContent>
          </a:graphicData>
        </a:graphic>
      </p:graphicFrame>
      <p:sp>
        <p:nvSpPr>
          <p:cNvPr id="67588" name="Text Box 7"/>
          <p:cNvSpPr txBox="1">
            <a:spLocks noChangeArrowheads="1"/>
          </p:cNvSpPr>
          <p:nvPr/>
        </p:nvSpPr>
        <p:spPr bwMode="auto">
          <a:xfrm>
            <a:off x="0" y="1916113"/>
            <a:ext cx="116633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50000"/>
              </a:spcBef>
              <a:spcAft>
                <a:spcPct val="0"/>
              </a:spcAft>
              <a:buClrTx/>
              <a:buSzPct val="75000"/>
              <a:buFontTx/>
              <a:buNone/>
              <a:defRPr/>
            </a:pPr>
            <a:r>
              <a:rPr kumimoji="1" lang="zh-CN" altLang="en-US"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1" lang="en-US" altLang="zh-CN"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2</a:t>
            </a:r>
            <a:r>
              <a:rPr kumimoji="1" lang="zh-CN" altLang="en-US"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）内标校正曲线法</a:t>
            </a:r>
            <a:endParaRPr kumimoji="1" lang="zh-CN" altLang="en-US" sz="28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Pct val="75000"/>
              <a:buFontTx/>
              <a:buNone/>
              <a:defRPr/>
            </a:pPr>
            <a:r>
              <a:rPr kumimoji="1" lang="zh-CN" altLang="en-US" sz="24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rPr>
              <a:t>        在各种浓度的标准溶液中加入相同量的内标物，进行分析</a:t>
            </a:r>
            <a:endParaRPr kumimoji="1" lang="zh-CN" altLang="en-US" sz="24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charset="-122"/>
              <a:cs typeface="Times New Roman" panose="02020603050405020304" pitchFamily="18" charset="0"/>
            </a:endParaRPr>
          </a:p>
        </p:txBody>
      </p:sp>
      <p:graphicFrame>
        <p:nvGraphicFramePr>
          <p:cNvPr id="67589" name="Object 4"/>
          <p:cNvGraphicFramePr>
            <a:graphicFrameLocks noGrp="1" noChangeAspect="1"/>
          </p:cNvGraphicFramePr>
          <p:nvPr>
            <p:ph sz="quarter" idx="4294967295"/>
          </p:nvPr>
        </p:nvGraphicFramePr>
        <p:xfrm>
          <a:off x="719138" y="4868863"/>
          <a:ext cx="10367962" cy="1014412"/>
        </p:xfrm>
        <a:graphic>
          <a:graphicData uri="http://schemas.openxmlformats.org/presentationml/2006/ole">
            <mc:AlternateContent xmlns:mc="http://schemas.openxmlformats.org/markup-compatibility/2006">
              <mc:Choice xmlns:v="urn:schemas-microsoft-com:vml" Requires="v">
                <p:oleObj spid="_x0000_s3123" name="" r:id="rId5" imgW="3492500" imgH="457200" progId="Equation.DSMT4">
                  <p:embed/>
                </p:oleObj>
              </mc:Choice>
              <mc:Fallback>
                <p:oleObj name="" r:id="rId5" imgW="3492500" imgH="457200" progId="Equation.DSMT4">
                  <p:embed/>
                  <p:pic>
                    <p:nvPicPr>
                      <p:cNvPr id="0" name="图片 3122"/>
                      <p:cNvPicPr/>
                      <p:nvPr/>
                    </p:nvPicPr>
                    <p:blipFill>
                      <a:blip r:embed="rId6"/>
                      <a:stretch>
                        <a:fillRect/>
                      </a:stretch>
                    </p:blipFill>
                    <p:spPr>
                      <a:xfrm>
                        <a:off x="719138" y="4868863"/>
                        <a:ext cx="10367962" cy="1014412"/>
                      </a:xfrm>
                      <a:prstGeom prst="rect">
                        <a:avLst/>
                      </a:prstGeom>
                      <a:noFill/>
                      <a:ln w="38100">
                        <a:miter/>
                      </a:ln>
                    </p:spPr>
                  </p:pic>
                </p:oleObj>
              </mc:Fallback>
            </mc:AlternateContent>
          </a:graphicData>
        </a:graphic>
      </p:graphicFrame>
      <p:sp>
        <p:nvSpPr>
          <p:cNvPr id="67590" name="椭圆 10"/>
          <p:cNvSpPr>
            <a:spLocks noChangeArrowheads="1"/>
          </p:cNvSpPr>
          <p:nvPr/>
        </p:nvSpPr>
        <p:spPr bwMode="auto">
          <a:xfrm>
            <a:off x="4464050" y="2997200"/>
            <a:ext cx="863600" cy="1008063"/>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67591" name="椭圆 10"/>
          <p:cNvSpPr>
            <a:spLocks noChangeArrowheads="1"/>
          </p:cNvSpPr>
          <p:nvPr/>
        </p:nvSpPr>
        <p:spPr bwMode="auto">
          <a:xfrm>
            <a:off x="1677988" y="3068638"/>
            <a:ext cx="1055688" cy="1008063"/>
          </a:xfrm>
          <a:prstGeom prst="ellipse">
            <a:avLst/>
          </a:prstGeom>
          <a:noFill/>
          <a:ln w="25400" algn="ctr">
            <a:solidFill>
              <a:srgbClr val="FF0000"/>
            </a:solidFill>
            <a:round/>
          </a:ln>
          <a:extLst>
            <a:ext uri="{909E8E84-426E-40DD-AFC4-6F175D3DCCD1}">
              <a14:hiddenFill xmlns:a14="http://schemas.microsoft.com/office/drawing/2010/main">
                <a:solidFill>
                  <a:srgbClr val="FFFFFF"/>
                </a:solidFill>
              </a14:hiddenFill>
            </a:ext>
          </a:extLst>
        </p:spPr>
        <p:txBody>
          <a:bodyPr lIns="91428" tIns="45715" rIns="91428" bIns="45715"/>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69639" name="Text Box 7"/>
          <p:cNvSpPr txBox="1"/>
          <p:nvPr/>
        </p:nvSpPr>
        <p:spPr>
          <a:xfrm>
            <a:off x="0" y="4149725"/>
            <a:ext cx="11663363" cy="519113"/>
          </a:xfrm>
          <a:prstGeom prst="rect">
            <a:avLst/>
          </a:prstGeom>
          <a:noFill/>
          <a:ln w="63500">
            <a:noFill/>
          </a:ln>
        </p:spPr>
        <p:txBody>
          <a:bodyPr lIns="91428" tIns="45715" rIns="91428" bIns="45715" anchor="t" anchorCtr="0">
            <a:spAutoFit/>
          </a:bodyPr>
          <a:p>
            <a:pPr algn="just">
              <a:spcBef>
                <a:spcPct val="50000"/>
              </a:spcBef>
              <a:buClrTx/>
              <a:buSzPct val="75000"/>
              <a:buFontTx/>
            </a:pP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3</a:t>
            </a:r>
            <a:r>
              <a:rPr lang="zh-CN" altLang="en-US" sz="2800" b="1" dirty="0">
                <a:latin typeface="宋体" panose="02010600030101010101" pitchFamily="2" charset="-122"/>
                <a:ea typeface="宋体" panose="02010600030101010101" pitchFamily="2" charset="-122"/>
              </a:rPr>
              <a:t>）内标对比法</a:t>
            </a:r>
            <a:endParaRPr lang="zh-CN" altLang="en-US" b="1" dirty="0">
              <a:solidFill>
                <a:srgbClr val="FF0000"/>
              </a:solidFill>
              <a:latin typeface="宋体" panose="02010600030101010101" pitchFamily="2" charset="-122"/>
              <a:ea typeface="Times New Roman" panose="02020603050405020304" pitchFamily="18" charset="0"/>
            </a:endParaRPr>
          </a:p>
        </p:txBody>
      </p:sp>
      <p:sp>
        <p:nvSpPr>
          <p:cNvPr id="67593" name="Text Box 8"/>
          <p:cNvSpPr txBox="1">
            <a:spLocks noChangeArrowheads="1"/>
          </p:cNvSpPr>
          <p:nvPr/>
        </p:nvSpPr>
        <p:spPr bwMode="auto">
          <a:xfrm>
            <a:off x="912813" y="5876925"/>
            <a:ext cx="9752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prstDash val="sysDot"/>
                <a:miter lim="800000"/>
                <a:headEnd/>
                <a:tailEnd/>
              </a14:hiddenLine>
            </a:ext>
          </a:extLst>
        </p:spPr>
        <p:txBody>
          <a:bodyPr lIns="91428" tIns="45715" rIns="91428" bIns="45715">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50000"/>
              </a:spcBef>
              <a:spcAft>
                <a:spcPct val="0"/>
              </a:spcAft>
              <a:buClr>
                <a:srgbClr val="FF0000"/>
              </a:buClr>
              <a:buSzPct val="75000"/>
              <a:buFont typeface="Wingdings" panose="05000000000000000000" pitchFamily="2" charset="2"/>
              <a:buChar char="u"/>
              <a:defRPr/>
            </a:pPr>
            <a:r>
              <a:rPr kumimoji="1" lang="zh-CN" altLang="en-US" sz="28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Arial Unicode MS" pitchFamily="34" charset="-122"/>
                <a:cs typeface="Arial Unicode MS" pitchFamily="34" charset="-122"/>
              </a:rPr>
              <a:t> 适于微量组分的分析</a:t>
            </a:r>
            <a:endParaRPr kumimoji="1" lang="zh-CN" altLang="en-US" sz="28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Arial" panose="020B0604020202020204" pitchFamily="34" charset="0"/>
              <a:ea typeface="Arial Unicode MS" pitchFamily="34" charset="-122"/>
              <a:cs typeface="Arial Unicode MS" pitchFamily="34" charset="-122"/>
            </a:endParaRPr>
          </a:p>
        </p:txBody>
      </p:sp>
      <p:sp>
        <p:nvSpPr>
          <p:cNvPr id="69641" name="Text Box 2"/>
          <p:cNvSpPr txBox="1"/>
          <p:nvPr/>
        </p:nvSpPr>
        <p:spPr>
          <a:xfrm>
            <a:off x="1871663" y="908050"/>
            <a:ext cx="10318750" cy="641350"/>
          </a:xfrm>
          <a:prstGeom prst="rect">
            <a:avLst/>
          </a:prstGeom>
          <a:noFill/>
          <a:ln w="63500">
            <a:noFill/>
          </a:ln>
        </p:spPr>
        <p:txBody>
          <a:bodyPr lIns="91428" tIns="45715" rIns="91428" bIns="45715" anchor="t" anchorCtr="0">
            <a:spAutoFit/>
          </a:bodyPr>
          <a:p>
            <a:pPr algn="just">
              <a:spcBef>
                <a:spcPct val="50000"/>
              </a:spcBef>
              <a:buClrTx/>
              <a:buSzPct val="75000"/>
              <a:buFontTx/>
            </a:pPr>
            <a:r>
              <a:rPr lang="en-US" altLang="zh-CN" sz="3600" b="1" dirty="0">
                <a:solidFill>
                  <a:srgbClr val="000000"/>
                </a:solidFill>
                <a:latin typeface="Times New Roman" panose="02020603050405020304" pitchFamily="18" charset="0"/>
                <a:ea typeface="宋体" panose="02010600030101010101" pitchFamily="2" charset="-122"/>
              </a:rPr>
              <a:t>3.</a:t>
            </a:r>
            <a:r>
              <a:rPr lang="zh-CN" altLang="en-US" sz="3600" b="1" dirty="0">
                <a:solidFill>
                  <a:srgbClr val="000000"/>
                </a:solidFill>
                <a:latin typeface="Times New Roman" panose="02020603050405020304" pitchFamily="18" charset="0"/>
                <a:ea typeface="宋体" panose="02010600030101010101" pitchFamily="2" charset="-122"/>
              </a:rPr>
              <a:t>内标法</a:t>
            </a:r>
            <a:r>
              <a:rPr lang="en-US" altLang="zh-CN" sz="3600" b="1" dirty="0">
                <a:solidFill>
                  <a:srgbClr val="000000"/>
                </a:solidFill>
                <a:latin typeface="Times New Roman" panose="02020603050405020304" pitchFamily="18" charset="0"/>
                <a:ea typeface="宋体" panose="02010600030101010101" pitchFamily="2" charset="-122"/>
              </a:rPr>
              <a:t>(Internal standard method)</a:t>
            </a:r>
            <a:endParaRPr lang="en-US" altLang="zh-CN" sz="36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left)">
                                      <p:cBhvr>
                                        <p:cTn id="7" dur="5000"/>
                                        <p:tgtEl>
                                          <p:spTgt spid="67586"/>
                                        </p:tgtEl>
                                      </p:cBhvr>
                                    </p:animEffect>
                                  </p:childTnLst>
                                </p:cTn>
                              </p:par>
                            </p:childTnLst>
                          </p:cTn>
                        </p:par>
                        <p:par>
                          <p:cTn id="8" fill="hold">
                            <p:stCondLst>
                              <p:cond delay="5000"/>
                            </p:stCondLst>
                            <p:childTnLst>
                              <p:par>
                                <p:cTn id="9" presetID="55" presetClass="entr" presetSubtype="0" fill="hold" grpId="0" nodeType="afterEffect">
                                  <p:stCondLst>
                                    <p:cond delay="0"/>
                                  </p:stCondLst>
                                  <p:childTnLst>
                                    <p:set>
                                      <p:cBhvr>
                                        <p:cTn id="10" dur="1" fill="hold">
                                          <p:stCondLst>
                                            <p:cond delay="0"/>
                                          </p:stCondLst>
                                        </p:cTn>
                                        <p:tgtEl>
                                          <p:spTgt spid="67590"/>
                                        </p:tgtEl>
                                        <p:attrNameLst>
                                          <p:attrName>style.visibility</p:attrName>
                                        </p:attrNameLst>
                                      </p:cBhvr>
                                      <p:to>
                                        <p:strVal val="visible"/>
                                      </p:to>
                                    </p:set>
                                    <p:anim calcmode="lin" valueType="num">
                                      <p:cBhvr>
                                        <p:cTn id="11" dur="1000" fill="hold"/>
                                        <p:tgtEl>
                                          <p:spTgt spid="67590"/>
                                        </p:tgtEl>
                                        <p:attrNameLst>
                                          <p:attrName>ppt_w</p:attrName>
                                        </p:attrNameLst>
                                      </p:cBhvr>
                                      <p:tavLst>
                                        <p:tav tm="0">
                                          <p:val>
                                            <p:strVal val="#ppt_w*0.70"/>
                                          </p:val>
                                        </p:tav>
                                        <p:tav tm="100000">
                                          <p:val>
                                            <p:strVal val="#ppt_w"/>
                                          </p:val>
                                        </p:tav>
                                      </p:tavLst>
                                    </p:anim>
                                    <p:anim calcmode="lin" valueType="num">
                                      <p:cBhvr>
                                        <p:cTn id="12" dur="1000" fill="hold"/>
                                        <p:tgtEl>
                                          <p:spTgt spid="67590"/>
                                        </p:tgtEl>
                                        <p:attrNameLst>
                                          <p:attrName>ppt_h</p:attrName>
                                        </p:attrNameLst>
                                      </p:cBhvr>
                                      <p:tavLst>
                                        <p:tav tm="0">
                                          <p:val>
                                            <p:strVal val="#ppt_h"/>
                                          </p:val>
                                        </p:tav>
                                        <p:tav tm="100000">
                                          <p:val>
                                            <p:strVal val="#ppt_h"/>
                                          </p:val>
                                        </p:tav>
                                      </p:tavLst>
                                    </p:anim>
                                    <p:animEffect transition="in" filter="fade">
                                      <p:cBhvr>
                                        <p:cTn id="13" dur="1000"/>
                                        <p:tgtEl>
                                          <p:spTgt spid="67590"/>
                                        </p:tgtEl>
                                      </p:cBhvr>
                                    </p:animEffect>
                                  </p:childTnLst>
                                </p:cTn>
                              </p:par>
                            </p:childTnLst>
                          </p:cTn>
                        </p:par>
                        <p:par>
                          <p:cTn id="14" fill="hold">
                            <p:stCondLst>
                              <p:cond delay="6000"/>
                            </p:stCondLst>
                            <p:childTnLst>
                              <p:par>
                                <p:cTn id="15" presetID="55" presetClass="entr" presetSubtype="0" fill="hold" grpId="0" nodeType="afterEffect">
                                  <p:stCondLst>
                                    <p:cond delay="0"/>
                                  </p:stCondLst>
                                  <p:childTnLst>
                                    <p:set>
                                      <p:cBhvr>
                                        <p:cTn id="16" dur="1" fill="hold">
                                          <p:stCondLst>
                                            <p:cond delay="0"/>
                                          </p:stCondLst>
                                        </p:cTn>
                                        <p:tgtEl>
                                          <p:spTgt spid="67591"/>
                                        </p:tgtEl>
                                        <p:attrNameLst>
                                          <p:attrName>style.visibility</p:attrName>
                                        </p:attrNameLst>
                                      </p:cBhvr>
                                      <p:to>
                                        <p:strVal val="visible"/>
                                      </p:to>
                                    </p:set>
                                    <p:anim calcmode="lin" valueType="num">
                                      <p:cBhvr>
                                        <p:cTn id="17" dur="1000" fill="hold"/>
                                        <p:tgtEl>
                                          <p:spTgt spid="67591"/>
                                        </p:tgtEl>
                                        <p:attrNameLst>
                                          <p:attrName>ppt_w</p:attrName>
                                        </p:attrNameLst>
                                      </p:cBhvr>
                                      <p:tavLst>
                                        <p:tav tm="0">
                                          <p:val>
                                            <p:strVal val="#ppt_w*0.70"/>
                                          </p:val>
                                        </p:tav>
                                        <p:tav tm="100000">
                                          <p:val>
                                            <p:strVal val="#ppt_w"/>
                                          </p:val>
                                        </p:tav>
                                      </p:tavLst>
                                    </p:anim>
                                    <p:anim calcmode="lin" valueType="num">
                                      <p:cBhvr>
                                        <p:cTn id="18" dur="1000" fill="hold"/>
                                        <p:tgtEl>
                                          <p:spTgt spid="67591"/>
                                        </p:tgtEl>
                                        <p:attrNameLst>
                                          <p:attrName>ppt_h</p:attrName>
                                        </p:attrNameLst>
                                      </p:cBhvr>
                                      <p:tavLst>
                                        <p:tav tm="0">
                                          <p:val>
                                            <p:strVal val="#ppt_h"/>
                                          </p:val>
                                        </p:tav>
                                        <p:tav tm="100000">
                                          <p:val>
                                            <p:strVal val="#ppt_h"/>
                                          </p:val>
                                        </p:tav>
                                      </p:tavLst>
                                    </p:anim>
                                    <p:animEffect transition="in" filter="fade">
                                      <p:cBhvr>
                                        <p:cTn id="19" dur="1000"/>
                                        <p:tgtEl>
                                          <p:spTgt spid="675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7587"/>
                                        </p:tgtEl>
                                        <p:attrNameLst>
                                          <p:attrName>style.visibility</p:attrName>
                                        </p:attrNameLst>
                                      </p:cBhvr>
                                      <p:to>
                                        <p:strVal val="visible"/>
                                      </p:to>
                                    </p:set>
                                    <p:animEffect transition="in" filter="wipe(left)">
                                      <p:cBhvr>
                                        <p:cTn id="24" dur="500"/>
                                        <p:tgtEl>
                                          <p:spTgt spid="675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7589"/>
                                        </p:tgtEl>
                                        <p:attrNameLst>
                                          <p:attrName>style.visibility</p:attrName>
                                        </p:attrNameLst>
                                      </p:cBhvr>
                                      <p:to>
                                        <p:strVal val="visible"/>
                                      </p:to>
                                    </p:set>
                                    <p:animEffect transition="in" filter="wipe(left)">
                                      <p:cBhvr>
                                        <p:cTn id="29" dur="500"/>
                                        <p:tgtEl>
                                          <p:spTgt spid="6758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7593"/>
                                        </p:tgtEl>
                                        <p:attrNameLst>
                                          <p:attrName>style.visibility</p:attrName>
                                        </p:attrNameLst>
                                      </p:cBhvr>
                                      <p:to>
                                        <p:strVal val="visible"/>
                                      </p:to>
                                    </p:set>
                                    <p:anim calcmode="lin" valueType="num">
                                      <p:cBhvr>
                                        <p:cTn id="34" dur="1000" fill="hold"/>
                                        <p:tgtEl>
                                          <p:spTgt spid="67593"/>
                                        </p:tgtEl>
                                        <p:attrNameLst>
                                          <p:attrName>ppt_w</p:attrName>
                                        </p:attrNameLst>
                                      </p:cBhvr>
                                      <p:tavLst>
                                        <p:tav tm="0">
                                          <p:val>
                                            <p:strVal val="#ppt_w*0.70"/>
                                          </p:val>
                                        </p:tav>
                                        <p:tav tm="100000">
                                          <p:val>
                                            <p:strVal val="#ppt_w"/>
                                          </p:val>
                                        </p:tav>
                                      </p:tavLst>
                                    </p:anim>
                                    <p:anim calcmode="lin" valueType="num">
                                      <p:cBhvr>
                                        <p:cTn id="35" dur="1000" fill="hold"/>
                                        <p:tgtEl>
                                          <p:spTgt spid="67593"/>
                                        </p:tgtEl>
                                        <p:attrNameLst>
                                          <p:attrName>ppt_h</p:attrName>
                                        </p:attrNameLst>
                                      </p:cBhvr>
                                      <p:tavLst>
                                        <p:tav tm="0">
                                          <p:val>
                                            <p:strVal val="#ppt_h"/>
                                          </p:val>
                                        </p:tav>
                                        <p:tav tm="100000">
                                          <p:val>
                                            <p:strVal val="#ppt_h"/>
                                          </p:val>
                                        </p:tav>
                                      </p:tavLst>
                                    </p:anim>
                                    <p:animEffect transition="in" filter="fade">
                                      <p:cBhvr>
                                        <p:cTn id="36" dur="10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67591" grpId="0" animBg="1"/>
      <p:bldP spid="6759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ext Box 14"/>
          <p:cNvSpPr txBox="1">
            <a:spLocks noChangeArrowheads="1"/>
          </p:cNvSpPr>
          <p:nvPr/>
        </p:nvSpPr>
        <p:spPr bwMode="auto">
          <a:xfrm>
            <a:off x="912813" y="2997200"/>
            <a:ext cx="10942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342900" indent="-342900">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50000"/>
              </a:lnSpc>
              <a:spcBef>
                <a:spcPct val="0"/>
              </a:spcBef>
              <a:spcAft>
                <a:spcPct val="0"/>
              </a:spcAft>
              <a:buClr>
                <a:schemeClr val="tx2"/>
              </a:buClr>
              <a:buSzPct val="75000"/>
              <a:buFontTx/>
              <a:buNone/>
              <a:defRPr/>
            </a:pPr>
            <a:r>
              <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在样品溶液中加入一定量的被测组分的标准品，测定加入对照品后被测组分峰面积的增量，测定被测组分含量</a:t>
            </a:r>
            <a:endParaRPr kumimoji="1" lang="en-US" altLang="zh-CN"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70658" name="Text Box 2"/>
          <p:cNvSpPr txBox="1"/>
          <p:nvPr/>
        </p:nvSpPr>
        <p:spPr>
          <a:xfrm>
            <a:off x="1200150" y="2276475"/>
            <a:ext cx="7775575" cy="519113"/>
          </a:xfrm>
          <a:prstGeom prst="rect">
            <a:avLst/>
          </a:prstGeom>
          <a:noFill/>
          <a:ln w="63500">
            <a:noFill/>
          </a:ln>
        </p:spPr>
        <p:txBody>
          <a:bodyPr lIns="91428" tIns="45715" rIns="91428" bIns="45715" anchor="t" anchorCtr="0">
            <a:spAutoFit/>
          </a:bodyPr>
          <a:p>
            <a:pPr algn="just">
              <a:spcBef>
                <a:spcPct val="50000"/>
              </a:spcBef>
              <a:buClrTx/>
              <a:buSzPct val="75000"/>
              <a:buFontTx/>
            </a:pPr>
            <a:r>
              <a:rPr lang="en-US" altLang="zh-CN" sz="2800" b="1" dirty="0">
                <a:latin typeface="宋体" panose="02010600030101010101" pitchFamily="2" charset="-122"/>
                <a:ea typeface="宋体" panose="02010600030101010101" pitchFamily="2" charset="-122"/>
              </a:rPr>
              <a:t>4. </a:t>
            </a:r>
            <a:r>
              <a:rPr lang="zh-CN" altLang="en-US" sz="2800" b="1" dirty="0">
                <a:latin typeface="宋体" panose="02010600030101010101" pitchFamily="2" charset="-122"/>
                <a:ea typeface="宋体" panose="02010600030101010101" pitchFamily="2" charset="-122"/>
              </a:rPr>
              <a:t>标准加入法</a:t>
            </a:r>
            <a:endParaRPr lang="en-US" altLang="zh-CN" sz="2800" b="1" dirty="0">
              <a:latin typeface="宋体" panose="02010600030101010101" pitchFamily="2" charset="-122"/>
              <a:ea typeface="Times New Roman" panose="02020603050405020304" pitchFamily="18" charset="0"/>
            </a:endParaRPr>
          </a:p>
        </p:txBody>
      </p:sp>
      <p:graphicFrame>
        <p:nvGraphicFramePr>
          <p:cNvPr id="68612" name="Object 3"/>
          <p:cNvGraphicFramePr>
            <a:graphicFrameLocks noGrp="1" noChangeAspect="1"/>
          </p:cNvGraphicFramePr>
          <p:nvPr>
            <p:ph sz="quarter" idx="4294967295"/>
          </p:nvPr>
        </p:nvGraphicFramePr>
        <p:xfrm>
          <a:off x="2638425" y="5157788"/>
          <a:ext cx="1770063" cy="477837"/>
        </p:xfrm>
        <a:graphic>
          <a:graphicData uri="http://schemas.openxmlformats.org/presentationml/2006/ole">
            <mc:AlternateContent xmlns:mc="http://schemas.openxmlformats.org/markup-compatibility/2006">
              <mc:Choice xmlns:v="urn:schemas-microsoft-com:vml" Requires="v">
                <p:oleObj spid="_x0000_s3116" name="" r:id="rId1" imgW="584200" imgH="228600" progId="Equation.3">
                  <p:embed/>
                </p:oleObj>
              </mc:Choice>
              <mc:Fallback>
                <p:oleObj name="" r:id="rId1" imgW="584200" imgH="228600" progId="Equation.3">
                  <p:embed/>
                  <p:pic>
                    <p:nvPicPr>
                      <p:cNvPr id="0" name="图片 3115"/>
                      <p:cNvPicPr/>
                      <p:nvPr/>
                    </p:nvPicPr>
                    <p:blipFill>
                      <a:blip r:embed="rId2"/>
                      <a:stretch>
                        <a:fillRect/>
                      </a:stretch>
                    </p:blipFill>
                    <p:spPr>
                      <a:xfrm>
                        <a:off x="2638425" y="5157788"/>
                        <a:ext cx="1770063" cy="477837"/>
                      </a:xfrm>
                      <a:prstGeom prst="rect">
                        <a:avLst/>
                      </a:prstGeom>
                      <a:noFill/>
                      <a:ln w="38100">
                        <a:miter/>
                      </a:ln>
                    </p:spPr>
                  </p:pic>
                </p:oleObj>
              </mc:Fallback>
            </mc:AlternateContent>
          </a:graphicData>
        </a:graphic>
      </p:graphicFrame>
      <p:graphicFrame>
        <p:nvGraphicFramePr>
          <p:cNvPr id="68613" name="Object 4"/>
          <p:cNvGraphicFramePr>
            <a:graphicFrameLocks noGrp="1" noChangeAspect="1"/>
          </p:cNvGraphicFramePr>
          <p:nvPr>
            <p:ph sz="quarter" idx="4294967295"/>
          </p:nvPr>
        </p:nvGraphicFramePr>
        <p:xfrm>
          <a:off x="2446338" y="5949950"/>
          <a:ext cx="2260600" cy="431800"/>
        </p:xfrm>
        <a:graphic>
          <a:graphicData uri="http://schemas.openxmlformats.org/presentationml/2006/ole">
            <mc:AlternateContent xmlns:mc="http://schemas.openxmlformats.org/markup-compatibility/2006">
              <mc:Choice xmlns:v="urn:schemas-microsoft-com:vml" Requires="v">
                <p:oleObj spid="_x0000_s3120" name="" r:id="rId3" imgW="825500" imgH="228600" progId="Equation.3">
                  <p:embed/>
                </p:oleObj>
              </mc:Choice>
              <mc:Fallback>
                <p:oleObj name="" r:id="rId3" imgW="825500" imgH="228600" progId="Equation.3">
                  <p:embed/>
                  <p:pic>
                    <p:nvPicPr>
                      <p:cNvPr id="0" name="图片 3119"/>
                      <p:cNvPicPr/>
                      <p:nvPr/>
                    </p:nvPicPr>
                    <p:blipFill>
                      <a:blip r:embed="rId4"/>
                      <a:stretch>
                        <a:fillRect/>
                      </a:stretch>
                    </p:blipFill>
                    <p:spPr>
                      <a:xfrm>
                        <a:off x="2446338" y="5949950"/>
                        <a:ext cx="2260600" cy="431800"/>
                      </a:xfrm>
                      <a:prstGeom prst="rect">
                        <a:avLst/>
                      </a:prstGeom>
                      <a:noFill/>
                      <a:ln w="38100">
                        <a:miter/>
                      </a:ln>
                    </p:spPr>
                  </p:pic>
                </p:oleObj>
              </mc:Fallback>
            </mc:AlternateContent>
          </a:graphicData>
        </a:graphic>
      </p:graphicFrame>
      <p:graphicFrame>
        <p:nvGraphicFramePr>
          <p:cNvPr id="68614" name="Object 5"/>
          <p:cNvGraphicFramePr>
            <a:graphicFrameLocks noGrp="1" noChangeAspect="1"/>
          </p:cNvGraphicFramePr>
          <p:nvPr>
            <p:ph sz="quarter" idx="4294967295"/>
          </p:nvPr>
        </p:nvGraphicFramePr>
        <p:xfrm>
          <a:off x="4751388" y="5373688"/>
          <a:ext cx="3241675" cy="847725"/>
        </p:xfrm>
        <a:graphic>
          <a:graphicData uri="http://schemas.openxmlformats.org/presentationml/2006/ole">
            <mc:AlternateContent xmlns:mc="http://schemas.openxmlformats.org/markup-compatibility/2006">
              <mc:Choice xmlns:v="urn:schemas-microsoft-com:vml" Requires="v">
                <p:oleObj spid="_x0000_s3118" name="" r:id="rId5" imgW="1142365" imgH="431800" progId="Equation.DSMT4">
                  <p:embed/>
                </p:oleObj>
              </mc:Choice>
              <mc:Fallback>
                <p:oleObj name="" r:id="rId5" imgW="1142365" imgH="431800" progId="Equation.DSMT4">
                  <p:embed/>
                  <p:pic>
                    <p:nvPicPr>
                      <p:cNvPr id="0" name="图片 3117"/>
                      <p:cNvPicPr/>
                      <p:nvPr/>
                    </p:nvPicPr>
                    <p:blipFill>
                      <a:blip r:embed="rId6"/>
                      <a:stretch>
                        <a:fillRect/>
                      </a:stretch>
                    </p:blipFill>
                    <p:spPr>
                      <a:xfrm>
                        <a:off x="4751388" y="5373688"/>
                        <a:ext cx="3241675" cy="847725"/>
                      </a:xfrm>
                      <a:prstGeom prst="rect">
                        <a:avLst/>
                      </a:prstGeom>
                      <a:noFill/>
                      <a:ln w="38100">
                        <a:miter/>
                      </a:ln>
                    </p:spPr>
                  </p:pic>
                </p:oleObj>
              </mc:Fallback>
            </mc:AlternateContent>
          </a:graphicData>
        </a:graphic>
      </p:graphicFrame>
      <p:sp>
        <p:nvSpPr>
          <p:cNvPr id="68615" name="Rectangle 2"/>
          <p:cNvSpPr txBox="1">
            <a:spLocks noChangeArrowheads="1"/>
          </p:cNvSpPr>
          <p:nvPr/>
        </p:nvSpPr>
        <p:spPr bwMode="auto">
          <a:xfrm>
            <a:off x="1103313" y="1052513"/>
            <a:ext cx="10361613" cy="679450"/>
          </a:xfrm>
          <a:prstGeom prst="rect">
            <a:avLst/>
          </a:prstGeom>
          <a:gradFill rotWithShape="1">
            <a:gsLst>
              <a:gs pos="0">
                <a:schemeClr val="tx1"/>
              </a:gs>
              <a:gs pos="100000">
                <a:srgbClr val="00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nchor="b"/>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r>
              <a:rPr kumimoji="0" lang="zh-CN" altLang="en-US" sz="32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Times New Roman" panose="02020603050405020304" pitchFamily="18" charset="0"/>
              </a:rPr>
              <a:t>二、定量分析</a:t>
            </a:r>
            <a:r>
              <a:rPr kumimoji="1" lang="zh-CN" altLang="en-US" sz="3600" b="1" i="0" u="none" strike="noStrike" kern="1200" cap="none" spc="0" normalizeH="0" baseline="0" noProof="0" smtClean="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600" b="1" i="0" u="none" strike="noStrike" kern="1200" cap="none" spc="0" normalizeH="0" baseline="0" noProof="0" smtClean="0">
              <a:ln>
                <a:noFill/>
              </a:ln>
              <a:solidFill>
                <a:srgbClr val="FFFF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1000" fill="hold"/>
                                        <p:tgtEl>
                                          <p:spTgt spid="68612"/>
                                        </p:tgtEl>
                                        <p:attrNameLst>
                                          <p:attrName>ppt_w</p:attrName>
                                        </p:attrNameLst>
                                      </p:cBhvr>
                                      <p:tavLst>
                                        <p:tav tm="0">
                                          <p:val>
                                            <p:strVal val="#ppt_w*0.70"/>
                                          </p:val>
                                        </p:tav>
                                        <p:tav tm="100000">
                                          <p:val>
                                            <p:strVal val="#ppt_w"/>
                                          </p:val>
                                        </p:tav>
                                      </p:tavLst>
                                    </p:anim>
                                    <p:anim calcmode="lin" valueType="num">
                                      <p:cBhvr>
                                        <p:cTn id="8" dur="1000" fill="hold"/>
                                        <p:tgtEl>
                                          <p:spTgt spid="68612"/>
                                        </p:tgtEl>
                                        <p:attrNameLst>
                                          <p:attrName>ppt_h</p:attrName>
                                        </p:attrNameLst>
                                      </p:cBhvr>
                                      <p:tavLst>
                                        <p:tav tm="0">
                                          <p:val>
                                            <p:strVal val="#ppt_h"/>
                                          </p:val>
                                        </p:tav>
                                        <p:tav tm="100000">
                                          <p:val>
                                            <p:strVal val="#ppt_h"/>
                                          </p:val>
                                        </p:tav>
                                      </p:tavLst>
                                    </p:anim>
                                    <p:animEffect transition="in" filter="fade">
                                      <p:cBhvr>
                                        <p:cTn id="9" dur="1000"/>
                                        <p:tgtEl>
                                          <p:spTgt spid="68612"/>
                                        </p:tgtEl>
                                      </p:cBhvr>
                                    </p:animEffect>
                                  </p:childTnLst>
                                </p:cTn>
                              </p:par>
                              <p:par>
                                <p:cTn id="10" presetID="55" presetClass="entr" presetSubtype="0" fill="hold" nodeType="withEffect">
                                  <p:stCondLst>
                                    <p:cond delay="0"/>
                                  </p:stCondLst>
                                  <p:childTnLst>
                                    <p:set>
                                      <p:cBhvr>
                                        <p:cTn id="11" dur="1" fill="hold">
                                          <p:stCondLst>
                                            <p:cond delay="0"/>
                                          </p:stCondLst>
                                        </p:cTn>
                                        <p:tgtEl>
                                          <p:spTgt spid="68613"/>
                                        </p:tgtEl>
                                        <p:attrNameLst>
                                          <p:attrName>style.visibility</p:attrName>
                                        </p:attrNameLst>
                                      </p:cBhvr>
                                      <p:to>
                                        <p:strVal val="visible"/>
                                      </p:to>
                                    </p:set>
                                    <p:anim calcmode="lin" valueType="num">
                                      <p:cBhvr>
                                        <p:cTn id="12" dur="1000" fill="hold"/>
                                        <p:tgtEl>
                                          <p:spTgt spid="68613"/>
                                        </p:tgtEl>
                                        <p:attrNameLst>
                                          <p:attrName>ppt_w</p:attrName>
                                        </p:attrNameLst>
                                      </p:cBhvr>
                                      <p:tavLst>
                                        <p:tav tm="0">
                                          <p:val>
                                            <p:strVal val="#ppt_w*0.70"/>
                                          </p:val>
                                        </p:tav>
                                        <p:tav tm="100000">
                                          <p:val>
                                            <p:strVal val="#ppt_w"/>
                                          </p:val>
                                        </p:tav>
                                      </p:tavLst>
                                    </p:anim>
                                    <p:anim calcmode="lin" valueType="num">
                                      <p:cBhvr>
                                        <p:cTn id="13" dur="1000" fill="hold"/>
                                        <p:tgtEl>
                                          <p:spTgt spid="68613"/>
                                        </p:tgtEl>
                                        <p:attrNameLst>
                                          <p:attrName>ppt_h</p:attrName>
                                        </p:attrNameLst>
                                      </p:cBhvr>
                                      <p:tavLst>
                                        <p:tav tm="0">
                                          <p:val>
                                            <p:strVal val="#ppt_h"/>
                                          </p:val>
                                        </p:tav>
                                        <p:tav tm="100000">
                                          <p:val>
                                            <p:strVal val="#ppt_h"/>
                                          </p:val>
                                        </p:tav>
                                      </p:tavLst>
                                    </p:anim>
                                    <p:animEffect transition="in" filter="fade">
                                      <p:cBhvr>
                                        <p:cTn id="14" dur="1000"/>
                                        <p:tgtEl>
                                          <p:spTgt spid="686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wipe(left)">
                                      <p:cBhvr>
                                        <p:cTn id="18" dur="5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3"/>
          <p:cNvSpPr>
            <a:spLocks noGrp="1"/>
          </p:cNvSpPr>
          <p:nvPr>
            <p:ph type="body" sz="half"/>
          </p:nvPr>
        </p:nvSpPr>
        <p:spPr>
          <a:xfrm>
            <a:off x="1968500" y="1484313"/>
            <a:ext cx="7488238" cy="309562"/>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nSpc>
                <a:spcPct val="80000"/>
              </a:lnSpc>
              <a:buFontTx/>
              <a:buNone/>
            </a:pPr>
            <a:r>
              <a:rPr lang="zh-CN" altLang="en-US" sz="2800" b="1" dirty="0">
                <a:solidFill>
                  <a:srgbClr val="3333FF"/>
                </a:solidFill>
              </a:rPr>
              <a:t>内标法测定无水乙醇中微量水分</a:t>
            </a:r>
            <a:endParaRPr lang="zh-CN" altLang="en-US" sz="2800" b="1" dirty="0">
              <a:solidFill>
                <a:srgbClr val="3333FF"/>
              </a:solidFill>
            </a:endParaRPr>
          </a:p>
        </p:txBody>
      </p:sp>
      <p:graphicFrame>
        <p:nvGraphicFramePr>
          <p:cNvPr id="69635" name="Object 2"/>
          <p:cNvGraphicFramePr>
            <a:graphicFrameLocks noChangeAspect="1"/>
          </p:cNvGraphicFramePr>
          <p:nvPr/>
        </p:nvGraphicFramePr>
        <p:xfrm>
          <a:off x="1476375" y="3860800"/>
          <a:ext cx="2808288" cy="2592388"/>
        </p:xfrm>
        <a:graphic>
          <a:graphicData uri="http://schemas.openxmlformats.org/presentationml/2006/ole">
            <mc:AlternateContent xmlns:mc="http://schemas.openxmlformats.org/markup-compatibility/2006">
              <mc:Choice xmlns:v="urn:schemas-microsoft-com:vml" Requires="v">
                <p:oleObj spid="_x0000_s3119" name="" r:id="rId1" imgW="2292350" imgH="2115185" progId="Photoshop.Image.5">
                  <p:embed/>
                </p:oleObj>
              </mc:Choice>
              <mc:Fallback>
                <p:oleObj name="" r:id="rId1" imgW="2292350" imgH="2115185" progId="Photoshop.Image.5">
                  <p:embed/>
                  <p:pic>
                    <p:nvPicPr>
                      <p:cNvPr id="0" name="图片 3118"/>
                      <p:cNvPicPr/>
                      <p:nvPr/>
                    </p:nvPicPr>
                    <p:blipFill>
                      <a:blip r:embed="rId2">
                        <a:clrChange>
                          <a:clrFrom>
                            <a:srgbClr val="FFFFFF"/>
                          </a:clrFrom>
                          <a:clrTo>
                            <a:srgbClr val="FFFFFF">
                              <a:alpha val="0"/>
                            </a:srgbClr>
                          </a:clrTo>
                        </a:clrChange>
                      </a:blip>
                      <a:stretch>
                        <a:fillRect/>
                      </a:stretch>
                    </p:blipFill>
                    <p:spPr>
                      <a:xfrm>
                        <a:off x="1476375" y="3860800"/>
                        <a:ext cx="2808288" cy="2592388"/>
                      </a:xfrm>
                      <a:prstGeom prst="rect">
                        <a:avLst/>
                      </a:prstGeom>
                      <a:noFill/>
                      <a:ln w="38100">
                        <a:noFill/>
                        <a:miter/>
                      </a:ln>
                    </p:spPr>
                  </p:pic>
                </p:oleObj>
              </mc:Fallback>
            </mc:AlternateContent>
          </a:graphicData>
        </a:graphic>
      </p:graphicFrame>
      <p:graphicFrame>
        <p:nvGraphicFramePr>
          <p:cNvPr id="69636" name="Object 3"/>
          <p:cNvGraphicFramePr>
            <a:graphicFrameLocks noChangeAspect="1"/>
          </p:cNvGraphicFramePr>
          <p:nvPr/>
        </p:nvGraphicFramePr>
        <p:xfrm>
          <a:off x="5232400" y="4076700"/>
          <a:ext cx="5280025" cy="396875"/>
        </p:xfrm>
        <a:graphic>
          <a:graphicData uri="http://schemas.openxmlformats.org/presentationml/2006/ole">
            <mc:AlternateContent xmlns:mc="http://schemas.openxmlformats.org/markup-compatibility/2006">
              <mc:Choice xmlns:v="urn:schemas-microsoft-com:vml" Requires="v">
                <p:oleObj spid="_x0000_s3121" name="" r:id="rId3" imgW="3403600" imgH="292100" progId="Equation.3">
                  <p:embed/>
                </p:oleObj>
              </mc:Choice>
              <mc:Fallback>
                <p:oleObj name="" r:id="rId3" imgW="3403600" imgH="292100" progId="Equation.3">
                  <p:embed/>
                  <p:pic>
                    <p:nvPicPr>
                      <p:cNvPr id="0" name="图片 3120"/>
                      <p:cNvPicPr/>
                      <p:nvPr/>
                    </p:nvPicPr>
                    <p:blipFill>
                      <a:blip r:embed="rId4">
                        <a:clrChange>
                          <a:clrFrom>
                            <a:srgbClr val="000000"/>
                          </a:clrFrom>
                          <a:clrTo>
                            <a:srgbClr val="003366"/>
                          </a:clrTo>
                        </a:clrChange>
                      </a:blip>
                      <a:stretch>
                        <a:fillRect/>
                      </a:stretch>
                    </p:blipFill>
                    <p:spPr>
                      <a:xfrm>
                        <a:off x="5232400" y="4076700"/>
                        <a:ext cx="5280025" cy="396875"/>
                      </a:xfrm>
                      <a:prstGeom prst="rect">
                        <a:avLst/>
                      </a:prstGeom>
                      <a:noFill/>
                      <a:ln w="38100">
                        <a:noFill/>
                        <a:miter/>
                      </a:ln>
                    </p:spPr>
                  </p:pic>
                </p:oleObj>
              </mc:Fallback>
            </mc:AlternateContent>
          </a:graphicData>
        </a:graphic>
      </p:graphicFrame>
      <p:graphicFrame>
        <p:nvGraphicFramePr>
          <p:cNvPr id="69637" name="Object 4"/>
          <p:cNvGraphicFramePr>
            <a:graphicFrameLocks noChangeAspect="1"/>
          </p:cNvGraphicFramePr>
          <p:nvPr/>
        </p:nvGraphicFramePr>
        <p:xfrm>
          <a:off x="5232400" y="4652963"/>
          <a:ext cx="5280025" cy="374650"/>
        </p:xfrm>
        <a:graphic>
          <a:graphicData uri="http://schemas.openxmlformats.org/presentationml/2006/ole">
            <mc:AlternateContent xmlns:mc="http://schemas.openxmlformats.org/markup-compatibility/2006">
              <mc:Choice xmlns:v="urn:schemas-microsoft-com:vml" Requires="v">
                <p:oleObj spid="_x0000_s3115" name="" r:id="rId5" imgW="3454400" imgH="292100" progId="Equation.3">
                  <p:embed/>
                </p:oleObj>
              </mc:Choice>
              <mc:Fallback>
                <p:oleObj name="" r:id="rId5" imgW="3454400" imgH="292100" progId="Equation.3">
                  <p:embed/>
                  <p:pic>
                    <p:nvPicPr>
                      <p:cNvPr id="0" name="图片 3114"/>
                      <p:cNvPicPr/>
                      <p:nvPr/>
                    </p:nvPicPr>
                    <p:blipFill>
                      <a:blip r:embed="rId6">
                        <a:clrChange>
                          <a:clrFrom>
                            <a:srgbClr val="000000"/>
                          </a:clrFrom>
                          <a:clrTo>
                            <a:srgbClr val="003366"/>
                          </a:clrTo>
                        </a:clrChange>
                      </a:blip>
                      <a:stretch>
                        <a:fillRect/>
                      </a:stretch>
                    </p:blipFill>
                    <p:spPr>
                      <a:xfrm>
                        <a:off x="5232400" y="4652963"/>
                        <a:ext cx="5280025" cy="374650"/>
                      </a:xfrm>
                      <a:prstGeom prst="rect">
                        <a:avLst/>
                      </a:prstGeom>
                      <a:noFill/>
                      <a:ln w="38100">
                        <a:noFill/>
                        <a:miter/>
                      </a:ln>
                    </p:spPr>
                  </p:pic>
                </p:oleObj>
              </mc:Fallback>
            </mc:AlternateContent>
          </a:graphicData>
        </a:graphic>
      </p:graphicFrame>
      <p:graphicFrame>
        <p:nvGraphicFramePr>
          <p:cNvPr id="69638" name="Object 5"/>
          <p:cNvGraphicFramePr>
            <a:graphicFrameLocks noChangeAspect="1"/>
          </p:cNvGraphicFramePr>
          <p:nvPr/>
        </p:nvGraphicFramePr>
        <p:xfrm>
          <a:off x="5327650" y="5084763"/>
          <a:ext cx="5375275" cy="1460500"/>
        </p:xfrm>
        <a:graphic>
          <a:graphicData uri="http://schemas.openxmlformats.org/presentationml/2006/ole">
            <mc:AlternateContent xmlns:mc="http://schemas.openxmlformats.org/markup-compatibility/2006">
              <mc:Choice xmlns:v="urn:schemas-microsoft-com:vml" Requires="v">
                <p:oleObj spid="_x0000_s3122" name="" r:id="rId7" imgW="4089400" imgH="1358900" progId="Equation.3">
                  <p:embed/>
                </p:oleObj>
              </mc:Choice>
              <mc:Fallback>
                <p:oleObj name="" r:id="rId7" imgW="4089400" imgH="1358900" progId="Equation.3">
                  <p:embed/>
                  <p:pic>
                    <p:nvPicPr>
                      <p:cNvPr id="0" name="图片 3121"/>
                      <p:cNvPicPr/>
                      <p:nvPr/>
                    </p:nvPicPr>
                    <p:blipFill>
                      <a:blip r:embed="rId8">
                        <a:clrChange>
                          <a:clrFrom>
                            <a:srgbClr val="000000"/>
                          </a:clrFrom>
                          <a:clrTo>
                            <a:srgbClr val="003366"/>
                          </a:clrTo>
                        </a:clrChange>
                      </a:blip>
                      <a:stretch>
                        <a:fillRect/>
                      </a:stretch>
                    </p:blipFill>
                    <p:spPr>
                      <a:xfrm>
                        <a:off x="5327650" y="5084763"/>
                        <a:ext cx="5375275" cy="1460500"/>
                      </a:xfrm>
                      <a:prstGeom prst="rect">
                        <a:avLst/>
                      </a:prstGeom>
                      <a:noFill/>
                      <a:ln w="38100">
                        <a:noFill/>
                        <a:miter/>
                      </a:ln>
                    </p:spPr>
                  </p:pic>
                </p:oleObj>
              </mc:Fallback>
            </mc:AlternateContent>
          </a:graphicData>
        </a:graphic>
      </p:graphicFrame>
      <p:sp>
        <p:nvSpPr>
          <p:cNvPr id="71686" name="Rectangle 9"/>
          <p:cNvSpPr/>
          <p:nvPr/>
        </p:nvSpPr>
        <p:spPr>
          <a:xfrm>
            <a:off x="814388" y="2205038"/>
            <a:ext cx="11039475" cy="1651000"/>
          </a:xfrm>
          <a:prstGeom prst="rect">
            <a:avLst/>
          </a:prstGeom>
          <a:noFill/>
          <a:ln w="9525">
            <a:noFill/>
          </a:ln>
        </p:spPr>
        <p:txBody>
          <a:bodyPr lIns="114286" tIns="0" rIns="114286" bIns="0" anchor="t" anchorCtr="0"/>
          <a:p>
            <a:pPr algn="just">
              <a:lnSpc>
                <a:spcPct val="150000"/>
              </a:lnSpc>
              <a:buClrTx/>
              <a:buFontTx/>
            </a:pPr>
            <a:r>
              <a:rPr lang="zh-CN" altLang="en-US" sz="2000" b="1" dirty="0">
                <a:solidFill>
                  <a:srgbClr val="3333FF"/>
                </a:solidFill>
                <a:latin typeface="Times New Roman" panose="02020603050405020304" pitchFamily="18" charset="0"/>
                <a:ea typeface="宋体" panose="02010600030101010101" pitchFamily="2" charset="-122"/>
              </a:rPr>
              <a:t>       例</a:t>
            </a:r>
            <a:r>
              <a:rPr lang="en-US" altLang="zh-CN" sz="2000" b="1" dirty="0">
                <a:solidFill>
                  <a:srgbClr val="3333FF"/>
                </a:solidFill>
                <a:latin typeface="Times New Roman" panose="02020603050405020304" pitchFamily="18" charset="0"/>
                <a:ea typeface="宋体" panose="02010600030101010101" pitchFamily="2" charset="-122"/>
              </a:rPr>
              <a:t>1</a:t>
            </a:r>
            <a:r>
              <a:rPr lang="zh-CN" altLang="en-US" sz="2000" b="1" dirty="0">
                <a:solidFill>
                  <a:srgbClr val="3333FF"/>
                </a:solidFill>
                <a:latin typeface="Times New Roman" panose="02020603050405020304" pitchFamily="18" charset="0"/>
                <a:ea typeface="宋体" panose="02010600030101010101" pitchFamily="2" charset="-122"/>
              </a:rPr>
              <a:t>：准确称取被测无水乙醇</a:t>
            </a:r>
            <a:r>
              <a:rPr lang="en-US" altLang="zh-CN" sz="2000" b="1" dirty="0">
                <a:solidFill>
                  <a:srgbClr val="3333FF"/>
                </a:solidFill>
                <a:latin typeface="Times New Roman" panose="02020603050405020304" pitchFamily="18" charset="0"/>
                <a:ea typeface="宋体" panose="02010600030101010101" pitchFamily="2" charset="-122"/>
              </a:rPr>
              <a:t>79.37g</a:t>
            </a:r>
            <a:r>
              <a:rPr lang="zh-CN" altLang="en-US" sz="2000" b="1" dirty="0">
                <a:solidFill>
                  <a:srgbClr val="3333FF"/>
                </a:solidFill>
                <a:latin typeface="Times New Roman" panose="02020603050405020304" pitchFamily="18" charset="0"/>
                <a:ea typeface="宋体" panose="02010600030101010101" pitchFamily="2" charset="-122"/>
              </a:rPr>
              <a:t>，准确加入无水甲醇</a:t>
            </a:r>
            <a:r>
              <a:rPr lang="en-US" altLang="zh-CN" sz="2000" b="1" dirty="0">
                <a:solidFill>
                  <a:srgbClr val="3333FF"/>
                </a:solidFill>
                <a:latin typeface="Times New Roman" panose="02020603050405020304" pitchFamily="18" charset="0"/>
                <a:ea typeface="宋体" panose="02010600030101010101" pitchFamily="2" charset="-122"/>
              </a:rPr>
              <a:t>0.2572g</a:t>
            </a:r>
            <a:r>
              <a:rPr lang="zh-CN" altLang="en-US" sz="2000" b="1" dirty="0">
                <a:solidFill>
                  <a:srgbClr val="3333FF"/>
                </a:solidFill>
                <a:latin typeface="Times New Roman" panose="02020603050405020304" pitchFamily="18" charset="0"/>
                <a:ea typeface="宋体" panose="02010600030101010101" pitchFamily="2" charset="-122"/>
              </a:rPr>
              <a:t>，混匀进样，测得数据：水， </a:t>
            </a:r>
            <a:r>
              <a:rPr lang="en-US" altLang="zh-CN" sz="2000" b="1" i="1" dirty="0">
                <a:solidFill>
                  <a:srgbClr val="3333FF"/>
                </a:solidFill>
                <a:latin typeface="Times New Roman" panose="02020603050405020304" pitchFamily="18" charset="0"/>
                <a:ea typeface="宋体" panose="02010600030101010101" pitchFamily="2" charset="-122"/>
              </a:rPr>
              <a:t>h </a:t>
            </a:r>
            <a:r>
              <a:rPr lang="en-US" altLang="zh-CN" sz="2000" b="1" dirty="0">
                <a:solidFill>
                  <a:srgbClr val="3333FF"/>
                </a:solidFill>
                <a:latin typeface="Times New Roman" panose="02020603050405020304" pitchFamily="18" charset="0"/>
                <a:ea typeface="宋体" panose="02010600030101010101" pitchFamily="2" charset="-122"/>
              </a:rPr>
              <a:t>=4.60 cm</a:t>
            </a:r>
            <a:r>
              <a:rPr lang="zh-CN" altLang="en-US" sz="2000" b="1" dirty="0">
                <a:solidFill>
                  <a:srgbClr val="3333FF"/>
                </a:solidFill>
                <a:latin typeface="Times New Roman" panose="02020603050405020304" pitchFamily="18" charset="0"/>
                <a:ea typeface="宋体" panose="02010600030101010101" pitchFamily="2" charset="-122"/>
              </a:rPr>
              <a:t>，</a:t>
            </a:r>
            <a:r>
              <a:rPr lang="en-US" altLang="zh-CN" sz="2000" b="1" i="1" dirty="0">
                <a:solidFill>
                  <a:srgbClr val="3333FF"/>
                </a:solidFill>
                <a:latin typeface="Times New Roman" panose="02020603050405020304" pitchFamily="18" charset="0"/>
                <a:ea typeface="宋体" panose="02010600030101010101" pitchFamily="2" charset="-122"/>
              </a:rPr>
              <a:t>W</a:t>
            </a:r>
            <a:r>
              <a:rPr lang="en-US" altLang="zh-CN" sz="2000" b="1" baseline="-25000" dirty="0">
                <a:solidFill>
                  <a:srgbClr val="3333FF"/>
                </a:solidFill>
                <a:latin typeface="Times New Roman" panose="02020603050405020304" pitchFamily="18" charset="0"/>
                <a:ea typeface="宋体" panose="02010600030101010101" pitchFamily="2" charset="-122"/>
              </a:rPr>
              <a:t>1/2  </a:t>
            </a:r>
            <a:r>
              <a:rPr lang="en-US" altLang="zh-CN" sz="2000" b="1" dirty="0">
                <a:solidFill>
                  <a:srgbClr val="3333FF"/>
                </a:solidFill>
                <a:latin typeface="Times New Roman" panose="02020603050405020304" pitchFamily="18" charset="0"/>
                <a:ea typeface="宋体" panose="02010600030101010101" pitchFamily="2" charset="-122"/>
              </a:rPr>
              <a:t>= 0.130 cm</a:t>
            </a:r>
            <a:r>
              <a:rPr lang="zh-CN" altLang="en-US" sz="2000" b="1" dirty="0">
                <a:solidFill>
                  <a:srgbClr val="3333FF"/>
                </a:solidFill>
                <a:latin typeface="Times New Roman" panose="02020603050405020304" pitchFamily="18" charset="0"/>
                <a:ea typeface="宋体" panose="02010600030101010101" pitchFamily="2" charset="-122"/>
              </a:rPr>
              <a:t>；甲醇，</a:t>
            </a:r>
            <a:r>
              <a:rPr lang="en-US" altLang="zh-CN" sz="2000" b="1" i="1" dirty="0">
                <a:solidFill>
                  <a:srgbClr val="3333FF"/>
                </a:solidFill>
                <a:latin typeface="Times New Roman" panose="02020603050405020304" pitchFamily="18" charset="0"/>
                <a:ea typeface="宋体" panose="02010600030101010101" pitchFamily="2" charset="-122"/>
              </a:rPr>
              <a:t>h</a:t>
            </a:r>
            <a:r>
              <a:rPr lang="en-US" altLang="zh-CN" sz="2000" b="1" dirty="0">
                <a:solidFill>
                  <a:srgbClr val="3333FF"/>
                </a:solidFill>
                <a:latin typeface="Times New Roman" panose="02020603050405020304" pitchFamily="18" charset="0"/>
                <a:ea typeface="宋体" panose="02010600030101010101" pitchFamily="2" charset="-122"/>
              </a:rPr>
              <a:t> =4.30 cm</a:t>
            </a:r>
            <a:r>
              <a:rPr lang="zh-CN" altLang="en-US" sz="2000" b="1" dirty="0">
                <a:solidFill>
                  <a:srgbClr val="3333FF"/>
                </a:solidFill>
                <a:latin typeface="Times New Roman" panose="02020603050405020304" pitchFamily="18" charset="0"/>
                <a:ea typeface="宋体" panose="02010600030101010101" pitchFamily="2" charset="-122"/>
              </a:rPr>
              <a:t>，</a:t>
            </a:r>
            <a:r>
              <a:rPr lang="en-US" altLang="zh-CN" sz="2000" b="1" i="1" dirty="0">
                <a:solidFill>
                  <a:srgbClr val="3333FF"/>
                </a:solidFill>
                <a:latin typeface="Times New Roman" panose="02020603050405020304" pitchFamily="18" charset="0"/>
                <a:ea typeface="宋体" panose="02010600030101010101" pitchFamily="2" charset="-122"/>
              </a:rPr>
              <a:t>W</a:t>
            </a:r>
            <a:r>
              <a:rPr lang="en-US" altLang="zh-CN" sz="2000" b="1" baseline="-25000" dirty="0">
                <a:solidFill>
                  <a:srgbClr val="3333FF"/>
                </a:solidFill>
                <a:latin typeface="Times New Roman" panose="02020603050405020304" pitchFamily="18" charset="0"/>
                <a:ea typeface="宋体" panose="02010600030101010101" pitchFamily="2" charset="-122"/>
              </a:rPr>
              <a:t>1/2 </a:t>
            </a:r>
            <a:r>
              <a:rPr lang="en-US" altLang="zh-CN" sz="2000" b="1" dirty="0">
                <a:solidFill>
                  <a:srgbClr val="3333FF"/>
                </a:solidFill>
                <a:latin typeface="Times New Roman" panose="02020603050405020304" pitchFamily="18" charset="0"/>
                <a:ea typeface="宋体" panose="02010600030101010101" pitchFamily="2" charset="-122"/>
              </a:rPr>
              <a:t>= 0.187 cm</a:t>
            </a:r>
            <a:r>
              <a:rPr lang="zh-CN" altLang="en-US" sz="2000" b="1" dirty="0">
                <a:solidFill>
                  <a:srgbClr val="3333FF"/>
                </a:solidFill>
                <a:latin typeface="Times New Roman" panose="02020603050405020304" pitchFamily="18" charset="0"/>
                <a:ea typeface="宋体" panose="02010600030101010101" pitchFamily="2" charset="-122"/>
              </a:rPr>
              <a:t>；计算</a:t>
            </a:r>
            <a:r>
              <a:rPr lang="zh-CN" altLang="zh-CN" sz="2000" b="1" dirty="0">
                <a:solidFill>
                  <a:srgbClr val="3333FF"/>
                </a:solidFill>
                <a:latin typeface="Times New Roman" panose="02020603050405020304" pitchFamily="18" charset="0"/>
                <a:ea typeface="宋体" panose="02010600030101010101" pitchFamily="2" charset="-122"/>
              </a:rPr>
              <a:t>无水甲醇</a:t>
            </a:r>
            <a:r>
              <a:rPr lang="zh-CN" altLang="en-US" sz="2000" b="1" dirty="0">
                <a:solidFill>
                  <a:srgbClr val="3333FF"/>
                </a:solidFill>
                <a:latin typeface="Times New Roman" panose="02020603050405020304" pitchFamily="18" charset="0"/>
                <a:ea typeface="宋体" panose="02010600030101010101" pitchFamily="2" charset="-122"/>
              </a:rPr>
              <a:t>中的含水量。（以峰面积表示的相对重量校正因子：</a:t>
            </a:r>
            <a:r>
              <a:rPr lang="en-US" altLang="zh-CN" sz="2000" b="1" i="1" dirty="0">
                <a:solidFill>
                  <a:srgbClr val="3333FF"/>
                </a:solidFill>
                <a:latin typeface="Times New Roman" panose="02020603050405020304" pitchFamily="18" charset="0"/>
                <a:ea typeface="宋体" panose="02010600030101010101" pitchFamily="2" charset="-122"/>
              </a:rPr>
              <a:t>f</a:t>
            </a:r>
            <a:r>
              <a:rPr lang="zh-CN" altLang="en-US" sz="2000" b="1" baseline="-25000" dirty="0">
                <a:solidFill>
                  <a:srgbClr val="3333FF"/>
                </a:solidFill>
                <a:latin typeface="Times New Roman" panose="02020603050405020304" pitchFamily="18" charset="0"/>
                <a:ea typeface="宋体" panose="02010600030101010101" pitchFamily="2" charset="-122"/>
              </a:rPr>
              <a:t>水 </a:t>
            </a:r>
            <a:r>
              <a:rPr lang="zh-CN" altLang="en-US" sz="2000" b="1" dirty="0">
                <a:solidFill>
                  <a:srgbClr val="3333FF"/>
                </a:solidFill>
                <a:latin typeface="Times New Roman" panose="02020603050405020304" pitchFamily="18" charset="0"/>
                <a:ea typeface="宋体" panose="02010600030101010101" pitchFamily="2" charset="-122"/>
              </a:rPr>
              <a:t>＝ </a:t>
            </a:r>
            <a:r>
              <a:rPr lang="en-US" altLang="zh-CN" sz="2000" b="1" dirty="0">
                <a:solidFill>
                  <a:srgbClr val="3333FF"/>
                </a:solidFill>
                <a:latin typeface="Times New Roman" panose="02020603050405020304" pitchFamily="18" charset="0"/>
                <a:ea typeface="宋体" panose="02010600030101010101" pitchFamily="2" charset="-122"/>
              </a:rPr>
              <a:t>0.55</a:t>
            </a:r>
            <a:r>
              <a:rPr lang="zh-CN" altLang="en-US" sz="2000" b="1" dirty="0">
                <a:solidFill>
                  <a:srgbClr val="3333FF"/>
                </a:solidFill>
                <a:latin typeface="Times New Roman" panose="02020603050405020304" pitchFamily="18" charset="0"/>
                <a:ea typeface="宋体" panose="02010600030101010101" pitchFamily="2" charset="-122"/>
              </a:rPr>
              <a:t>，</a:t>
            </a:r>
            <a:r>
              <a:rPr lang="en-US" altLang="zh-CN" sz="2000" b="1" i="1" dirty="0">
                <a:solidFill>
                  <a:srgbClr val="3333FF"/>
                </a:solidFill>
                <a:latin typeface="Times New Roman" panose="02020603050405020304" pitchFamily="18" charset="0"/>
                <a:ea typeface="宋体" panose="02010600030101010101" pitchFamily="2" charset="-122"/>
              </a:rPr>
              <a:t>f</a:t>
            </a:r>
            <a:r>
              <a:rPr lang="zh-CN" altLang="en-US" sz="2000" b="1" baseline="-25000" dirty="0">
                <a:solidFill>
                  <a:srgbClr val="3333FF"/>
                </a:solidFill>
                <a:latin typeface="Times New Roman" panose="02020603050405020304" pitchFamily="18" charset="0"/>
                <a:ea typeface="宋体" panose="02010600030101010101" pitchFamily="2" charset="-122"/>
              </a:rPr>
              <a:t>甲醇 </a:t>
            </a:r>
            <a:r>
              <a:rPr lang="zh-CN" altLang="en-US" sz="2000" b="1" dirty="0">
                <a:solidFill>
                  <a:srgbClr val="3333FF"/>
                </a:solidFill>
                <a:latin typeface="Times New Roman" panose="02020603050405020304" pitchFamily="18" charset="0"/>
                <a:ea typeface="宋体" panose="02010600030101010101" pitchFamily="2" charset="-122"/>
              </a:rPr>
              <a:t>＝ </a:t>
            </a:r>
            <a:r>
              <a:rPr lang="en-US" altLang="zh-CN" sz="2000" b="1" dirty="0">
                <a:solidFill>
                  <a:srgbClr val="3333FF"/>
                </a:solidFill>
                <a:latin typeface="Times New Roman" panose="02020603050405020304" pitchFamily="18" charset="0"/>
                <a:ea typeface="宋体" panose="02010600030101010101" pitchFamily="2" charset="-122"/>
              </a:rPr>
              <a:t>0 .58</a:t>
            </a:r>
            <a:r>
              <a:rPr lang="zh-CN" altLang="en-US" sz="2000" b="1" dirty="0">
                <a:solidFill>
                  <a:srgbClr val="3333FF"/>
                </a:solidFill>
                <a:latin typeface="Times New Roman" panose="02020603050405020304" pitchFamily="18" charset="0"/>
                <a:ea typeface="宋体" panose="02010600030101010101" pitchFamily="2" charset="-122"/>
              </a:rPr>
              <a:t>）</a:t>
            </a:r>
            <a:endParaRPr lang="zh-CN" altLang="en-US" sz="2000" b="1" dirty="0">
              <a:solidFill>
                <a:srgbClr val="3333FF"/>
              </a:solidFill>
              <a:latin typeface="Times New Roman" panose="02020603050405020304" pitchFamily="18" charset="0"/>
              <a:ea typeface="宋体" panose="02010600030101010101" pitchFamily="2" charset="-122"/>
            </a:endParaRPr>
          </a:p>
        </p:txBody>
      </p:sp>
      <p:sp>
        <p:nvSpPr>
          <p:cNvPr id="71687" name="Rectangle 2"/>
          <p:cNvSpPr txBox="1"/>
          <p:nvPr/>
        </p:nvSpPr>
        <p:spPr>
          <a:xfrm>
            <a:off x="1871663" y="692150"/>
            <a:ext cx="7721600" cy="6794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 typeface="Wingdings" panose="05000000000000000000" pitchFamily="2" charset="2"/>
            </a:pPr>
            <a:r>
              <a:rPr lang="zh-CN" altLang="en-US" sz="3200" b="1" dirty="0">
                <a:solidFill>
                  <a:srgbClr val="FFFF00"/>
                </a:solidFill>
                <a:latin typeface="Times New Roman" panose="02020603050405020304" pitchFamily="18" charset="0"/>
                <a:ea typeface="宋体" panose="02010600030101010101" pitchFamily="2" charset="-122"/>
              </a:rPr>
              <a:t>三、应用及实例</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right)">
                                      <p:cBhvr>
                                        <p:cTn id="7" dur="500"/>
                                        <p:tgtEl>
                                          <p:spTgt spid="696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slide(fromLeft)">
                                      <p:cBhvr>
                                        <p:cTn id="12" dur="500"/>
                                        <p:tgtEl>
                                          <p:spTgt spid="6963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69637"/>
                                        </p:tgtEl>
                                        <p:attrNameLst>
                                          <p:attrName>style.visibility</p:attrName>
                                        </p:attrNameLst>
                                      </p:cBhvr>
                                      <p:to>
                                        <p:strVal val="visible"/>
                                      </p:to>
                                    </p:set>
                                    <p:animEffect transition="in" filter="slide(fromLeft)">
                                      <p:cBhvr>
                                        <p:cTn id="17" dur="500"/>
                                        <p:tgtEl>
                                          <p:spTgt spid="696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9638"/>
                                        </p:tgtEl>
                                        <p:attrNameLst>
                                          <p:attrName>style.visibility</p:attrName>
                                        </p:attrNameLst>
                                      </p:cBhvr>
                                      <p:to>
                                        <p:strVal val="visible"/>
                                      </p:to>
                                    </p:set>
                                    <p:animEffect transition="in" filter="blinds(horizontal)">
                                      <p:cBhvr>
                                        <p:cTn id="22"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11"/>
          <p:cNvSpPr/>
          <p:nvPr/>
        </p:nvSpPr>
        <p:spPr>
          <a:xfrm>
            <a:off x="719138" y="2133600"/>
            <a:ext cx="10656887" cy="3925888"/>
          </a:xfrm>
          <a:prstGeom prst="rect">
            <a:avLst/>
          </a:prstGeom>
          <a:noFill/>
          <a:ln w="9525">
            <a:noFill/>
          </a:ln>
          <a:effectLst>
            <a:prstShdw prst="shdw12" dir="16200000">
              <a:srgbClr val="005C5C">
                <a:alpha val="50000"/>
              </a:srgbClr>
            </a:prstShdw>
          </a:effectLst>
        </p:spPr>
        <p:txBody>
          <a:bodyPr lIns="91428" tIns="45715" rIns="91428" bIns="45715" anchor="ctr" anchorCtr="0">
            <a:spAutoFit/>
          </a:bodyPr>
          <a:p>
            <a:pPr indent="279400" eaLnBrk="0" hangingPunct="0">
              <a:lnSpc>
                <a:spcPct val="150000"/>
              </a:lnSpc>
              <a:buClrTx/>
              <a:buFont typeface="Arial" panose="020B0604020202020204" pitchFamily="34" charset="0"/>
            </a:pPr>
            <a:r>
              <a:rPr lang="zh-CN" altLang="en-US" b="1" dirty="0">
                <a:solidFill>
                  <a:srgbClr val="000066"/>
                </a:solidFill>
                <a:latin typeface="Times New Roman" panose="02020603050405020304" pitchFamily="18" charset="0"/>
                <a:ea typeface="宋体" panose="02010600030101010101" pitchFamily="2" charset="-122"/>
              </a:rPr>
              <a:t>例</a:t>
            </a:r>
            <a:r>
              <a:rPr lang="en-US" altLang="zh-CN" b="1" dirty="0">
                <a:solidFill>
                  <a:srgbClr val="000066"/>
                </a:solidFill>
                <a:latin typeface="Times New Roman" panose="02020603050405020304" pitchFamily="18" charset="0"/>
                <a:ea typeface="宋体" panose="02010600030101010101" pitchFamily="2" charset="-122"/>
              </a:rPr>
              <a:t>2</a:t>
            </a:r>
            <a:r>
              <a:rPr lang="zh-CN" altLang="en-US" b="1" dirty="0">
                <a:solidFill>
                  <a:srgbClr val="000066"/>
                </a:solidFill>
                <a:latin typeface="Times New Roman" panose="02020603050405020304" pitchFamily="18" charset="0"/>
                <a:ea typeface="宋体" panose="02010600030101010101" pitchFamily="2" charset="-122"/>
              </a:rPr>
              <a:t>：在一根长</a:t>
            </a:r>
            <a:r>
              <a:rPr lang="en-US" altLang="zh-CN" b="1" dirty="0">
                <a:solidFill>
                  <a:srgbClr val="000066"/>
                </a:solidFill>
                <a:latin typeface="Times New Roman" panose="02020603050405020304" pitchFamily="18" charset="0"/>
                <a:ea typeface="宋体" panose="02010600030101010101" pitchFamily="2" charset="-122"/>
              </a:rPr>
              <a:t>2</a:t>
            </a:r>
            <a:r>
              <a:rPr lang="zh-CN" altLang="en-US" b="1" dirty="0">
                <a:solidFill>
                  <a:srgbClr val="000066"/>
                </a:solidFill>
                <a:latin typeface="Times New Roman" panose="02020603050405020304" pitchFamily="18" charset="0"/>
                <a:ea typeface="宋体" panose="02010600030101010101" pitchFamily="2" charset="-122"/>
              </a:rPr>
              <a:t>米的色谱柱上，分离</a:t>
            </a:r>
            <a:r>
              <a:rPr lang="en-US" altLang="zh-CN" b="1" dirty="0">
                <a:solidFill>
                  <a:srgbClr val="000066"/>
                </a:solidFill>
                <a:latin typeface="Times New Roman" panose="02020603050405020304" pitchFamily="18" charset="0"/>
                <a:ea typeface="宋体" panose="02010600030101010101" pitchFamily="2" charset="-122"/>
              </a:rPr>
              <a:t>A</a:t>
            </a:r>
            <a:r>
              <a:rPr lang="zh-CN" altLang="en-US" b="1" dirty="0">
                <a:solidFill>
                  <a:srgbClr val="000066"/>
                </a:solidFill>
                <a:latin typeface="Times New Roman" panose="02020603050405020304" pitchFamily="18" charset="0"/>
                <a:ea typeface="宋体" panose="02010600030101010101" pitchFamily="2" charset="-122"/>
              </a:rPr>
              <a:t>、</a:t>
            </a:r>
            <a:r>
              <a:rPr lang="en-US" altLang="zh-CN" b="1" dirty="0">
                <a:solidFill>
                  <a:srgbClr val="000066"/>
                </a:solidFill>
                <a:latin typeface="Times New Roman" panose="02020603050405020304" pitchFamily="18" charset="0"/>
                <a:ea typeface="宋体" panose="02010600030101010101" pitchFamily="2" charset="-122"/>
              </a:rPr>
              <a:t>B</a:t>
            </a:r>
            <a:r>
              <a:rPr lang="zh-CN" altLang="en-US" b="1" dirty="0">
                <a:solidFill>
                  <a:srgbClr val="000066"/>
                </a:solidFill>
                <a:latin typeface="Times New Roman" panose="02020603050405020304" pitchFamily="18" charset="0"/>
                <a:ea typeface="宋体" panose="02010600030101010101" pitchFamily="2" charset="-122"/>
              </a:rPr>
              <a:t>两组分，从色谱图得到如下数据：</a:t>
            </a:r>
            <a:r>
              <a:rPr lang="en-US" altLang="zh-CN" b="1" dirty="0">
                <a:solidFill>
                  <a:srgbClr val="000066"/>
                </a:solidFill>
                <a:latin typeface="Times New Roman" panose="02020603050405020304" pitchFamily="18" charset="0"/>
                <a:ea typeface="宋体" panose="02010600030101010101" pitchFamily="2" charset="-122"/>
              </a:rPr>
              <a:t>A</a:t>
            </a:r>
            <a:r>
              <a:rPr lang="zh-CN" altLang="en-US" b="1" dirty="0">
                <a:solidFill>
                  <a:srgbClr val="000066"/>
                </a:solidFill>
                <a:latin typeface="Times New Roman" panose="02020603050405020304" pitchFamily="18" charset="0"/>
                <a:ea typeface="宋体" panose="02010600030101010101" pitchFamily="2" charset="-122"/>
              </a:rPr>
              <a:t>、</a:t>
            </a:r>
            <a:r>
              <a:rPr lang="en-US" altLang="zh-CN" b="1" dirty="0">
                <a:solidFill>
                  <a:srgbClr val="000066"/>
                </a:solidFill>
                <a:latin typeface="Times New Roman" panose="02020603050405020304" pitchFamily="18" charset="0"/>
                <a:ea typeface="宋体" panose="02010600030101010101" pitchFamily="2" charset="-122"/>
              </a:rPr>
              <a:t>B</a:t>
            </a:r>
            <a:r>
              <a:rPr lang="zh-CN" altLang="en-US" b="1" dirty="0">
                <a:solidFill>
                  <a:srgbClr val="000066"/>
                </a:solidFill>
                <a:latin typeface="Times New Roman" panose="02020603050405020304" pitchFamily="18" charset="0"/>
                <a:ea typeface="宋体" panose="02010600030101010101" pitchFamily="2" charset="-122"/>
              </a:rPr>
              <a:t>两组分的保留时间 分别为</a:t>
            </a:r>
            <a:r>
              <a:rPr lang="en-US" altLang="zh-CN" b="1" dirty="0">
                <a:solidFill>
                  <a:srgbClr val="000066"/>
                </a:solidFill>
                <a:latin typeface="Times New Roman" panose="02020603050405020304" pitchFamily="18" charset="0"/>
                <a:ea typeface="宋体" panose="02010600030101010101" pitchFamily="2" charset="-122"/>
              </a:rPr>
              <a:t>10 min</a:t>
            </a:r>
            <a:r>
              <a:rPr lang="zh-CN" altLang="en-US" b="1" dirty="0">
                <a:solidFill>
                  <a:srgbClr val="000066"/>
                </a:solidFill>
                <a:latin typeface="Times New Roman" panose="02020603050405020304" pitchFamily="18" charset="0"/>
                <a:ea typeface="宋体" panose="02010600030101010101" pitchFamily="2" charset="-122"/>
              </a:rPr>
              <a:t>及</a:t>
            </a:r>
            <a:r>
              <a:rPr lang="en-US" altLang="zh-CN" b="1" dirty="0">
                <a:solidFill>
                  <a:srgbClr val="000066"/>
                </a:solidFill>
                <a:latin typeface="Times New Roman" panose="02020603050405020304" pitchFamily="18" charset="0"/>
                <a:ea typeface="宋体" panose="02010600030101010101" pitchFamily="2" charset="-122"/>
              </a:rPr>
              <a:t>13 min</a:t>
            </a:r>
            <a:r>
              <a:rPr lang="zh-CN" altLang="en-US" b="1" dirty="0">
                <a:solidFill>
                  <a:srgbClr val="000066"/>
                </a:solidFill>
                <a:latin typeface="Times New Roman" panose="02020603050405020304" pitchFamily="18" charset="0"/>
                <a:ea typeface="宋体" panose="02010600030101010101" pitchFamily="2" charset="-122"/>
              </a:rPr>
              <a:t>； 半峰宽分别为</a:t>
            </a:r>
            <a:r>
              <a:rPr lang="en-US" altLang="zh-CN" b="1" dirty="0">
                <a:solidFill>
                  <a:srgbClr val="000066"/>
                </a:solidFill>
                <a:latin typeface="Times New Roman" panose="02020603050405020304" pitchFamily="18" charset="0"/>
                <a:ea typeface="宋体" panose="02010600030101010101" pitchFamily="2" charset="-122"/>
              </a:rPr>
              <a:t>0.38 min</a:t>
            </a:r>
            <a:r>
              <a:rPr lang="zh-CN" altLang="en-US" b="1" dirty="0">
                <a:solidFill>
                  <a:srgbClr val="000066"/>
                </a:solidFill>
                <a:latin typeface="Times New Roman" panose="02020603050405020304" pitchFamily="18" charset="0"/>
                <a:ea typeface="宋体" panose="02010600030101010101" pitchFamily="2" charset="-122"/>
              </a:rPr>
              <a:t>及</a:t>
            </a:r>
            <a:r>
              <a:rPr lang="en-US" altLang="zh-CN" b="1" dirty="0">
                <a:solidFill>
                  <a:srgbClr val="000066"/>
                </a:solidFill>
                <a:latin typeface="Times New Roman" panose="02020603050405020304" pitchFamily="18" charset="0"/>
                <a:ea typeface="宋体" panose="02010600030101010101" pitchFamily="2" charset="-122"/>
              </a:rPr>
              <a:t>0.48 min</a:t>
            </a:r>
            <a:r>
              <a:rPr lang="zh-CN" altLang="en-US" b="1" dirty="0">
                <a:solidFill>
                  <a:srgbClr val="000066"/>
                </a:solidFill>
                <a:latin typeface="Times New Roman" panose="02020603050405020304" pitchFamily="18" charset="0"/>
                <a:ea typeface="宋体" panose="02010600030101010101" pitchFamily="2" charset="-122"/>
              </a:rPr>
              <a:t>；死时间为</a:t>
            </a:r>
            <a:r>
              <a:rPr lang="en-US" altLang="zh-CN" b="1" dirty="0">
                <a:solidFill>
                  <a:srgbClr val="000066"/>
                </a:solidFill>
                <a:latin typeface="Times New Roman" panose="02020603050405020304" pitchFamily="18" charset="0"/>
                <a:ea typeface="宋体" panose="02010600030101010101" pitchFamily="2" charset="-122"/>
              </a:rPr>
              <a:t>1min</a:t>
            </a:r>
            <a:r>
              <a:rPr lang="zh-CN" altLang="en-US" b="1" dirty="0">
                <a:solidFill>
                  <a:srgbClr val="000066"/>
                </a:solidFill>
                <a:latin typeface="Times New Roman" panose="02020603050405020304" pitchFamily="18" charset="0"/>
                <a:ea typeface="宋体" panose="02010600030101010101" pitchFamily="2" charset="-122"/>
              </a:rPr>
              <a:t>。（</a:t>
            </a:r>
            <a:r>
              <a:rPr lang="en-US" altLang="zh-CN" b="1" dirty="0">
                <a:solidFill>
                  <a:srgbClr val="000066"/>
                </a:solidFill>
                <a:latin typeface="Times New Roman" panose="02020603050405020304" pitchFamily="18" charset="0"/>
                <a:ea typeface="宋体" panose="02010600030101010101" pitchFamily="2" charset="-122"/>
              </a:rPr>
              <a:t>1</a:t>
            </a:r>
            <a:r>
              <a:rPr lang="zh-CN" altLang="en-US" b="1" dirty="0">
                <a:solidFill>
                  <a:srgbClr val="000066"/>
                </a:solidFill>
                <a:latin typeface="Times New Roman" panose="02020603050405020304" pitchFamily="18" charset="0"/>
                <a:ea typeface="宋体" panose="02010600030101010101" pitchFamily="2" charset="-122"/>
              </a:rPr>
              <a:t>）用组分</a:t>
            </a:r>
            <a:r>
              <a:rPr lang="en-US" altLang="zh-CN" b="1" dirty="0">
                <a:solidFill>
                  <a:srgbClr val="000066"/>
                </a:solidFill>
                <a:latin typeface="Times New Roman" panose="02020603050405020304" pitchFamily="18" charset="0"/>
                <a:ea typeface="宋体" panose="02010600030101010101" pitchFamily="2" charset="-122"/>
              </a:rPr>
              <a:t>B</a:t>
            </a:r>
            <a:r>
              <a:rPr lang="zh-CN" altLang="en-US" b="1" dirty="0">
                <a:solidFill>
                  <a:srgbClr val="000066"/>
                </a:solidFill>
                <a:latin typeface="Times New Roman" panose="02020603050405020304" pitchFamily="18" charset="0"/>
                <a:ea typeface="宋体" panose="02010600030101010101" pitchFamily="2" charset="-122"/>
              </a:rPr>
              <a:t>计算有效理论塔板数和有效理论塔板高度 </a:t>
            </a:r>
            <a:r>
              <a:rPr lang="en-US" altLang="zh-CN" b="1" dirty="0">
                <a:solidFill>
                  <a:srgbClr val="000066"/>
                </a:solidFill>
                <a:latin typeface="Times New Roman" panose="02020603050405020304" pitchFamily="18" charset="0"/>
                <a:ea typeface="宋体" panose="02010600030101010101" pitchFamily="2" charset="-122"/>
              </a:rPr>
              <a:t>;</a:t>
            </a:r>
            <a:r>
              <a:rPr lang="zh-CN" altLang="en-US" b="1" dirty="0">
                <a:solidFill>
                  <a:srgbClr val="000066"/>
                </a:solidFill>
                <a:latin typeface="Times New Roman" panose="02020603050405020304" pitchFamily="18" charset="0"/>
                <a:ea typeface="宋体" panose="02010600030101010101" pitchFamily="2" charset="-122"/>
              </a:rPr>
              <a:t>（</a:t>
            </a:r>
            <a:r>
              <a:rPr lang="en-US" altLang="zh-CN" b="1" dirty="0">
                <a:solidFill>
                  <a:srgbClr val="000066"/>
                </a:solidFill>
                <a:latin typeface="Times New Roman" panose="02020603050405020304" pitchFamily="18" charset="0"/>
                <a:ea typeface="宋体" panose="02010600030101010101" pitchFamily="2" charset="-122"/>
              </a:rPr>
              <a:t>2</a:t>
            </a:r>
            <a:r>
              <a:rPr lang="zh-CN" altLang="en-US" b="1" dirty="0">
                <a:solidFill>
                  <a:srgbClr val="000066"/>
                </a:solidFill>
                <a:latin typeface="Times New Roman" panose="02020603050405020304" pitchFamily="18" charset="0"/>
                <a:ea typeface="宋体" panose="02010600030101010101" pitchFamily="2" charset="-122"/>
              </a:rPr>
              <a:t>）求两组分调整保留时间及保留因子；（</a:t>
            </a:r>
            <a:r>
              <a:rPr lang="en-US" altLang="zh-CN" b="1" dirty="0">
                <a:solidFill>
                  <a:srgbClr val="000066"/>
                </a:solidFill>
                <a:latin typeface="Times New Roman" panose="02020603050405020304" pitchFamily="18" charset="0"/>
                <a:ea typeface="宋体" panose="02010600030101010101" pitchFamily="2" charset="-122"/>
              </a:rPr>
              <a:t>3</a:t>
            </a:r>
            <a:r>
              <a:rPr lang="zh-CN" altLang="en-US" b="1" dirty="0">
                <a:solidFill>
                  <a:srgbClr val="000066"/>
                </a:solidFill>
                <a:latin typeface="Times New Roman" panose="02020603050405020304" pitchFamily="18" charset="0"/>
                <a:ea typeface="宋体" panose="02010600030101010101" pitchFamily="2" charset="-122"/>
              </a:rPr>
              <a:t>）求分配系数比</a:t>
            </a:r>
            <a:r>
              <a:rPr lang="en-US" altLang="zh-CN" b="1" dirty="0">
                <a:solidFill>
                  <a:srgbClr val="000066"/>
                </a:solidFill>
                <a:latin typeface="Times New Roman" panose="02020603050405020304" pitchFamily="18" charset="0"/>
                <a:ea typeface="宋体" panose="02010600030101010101" pitchFamily="2" charset="-122"/>
              </a:rPr>
              <a:t>α</a:t>
            </a:r>
            <a:r>
              <a:rPr lang="zh-CN" altLang="en-US" b="1" dirty="0">
                <a:solidFill>
                  <a:srgbClr val="000066"/>
                </a:solidFill>
                <a:latin typeface="Times New Roman" panose="02020603050405020304" pitchFamily="18" charset="0"/>
                <a:ea typeface="宋体" panose="02010600030101010101" pitchFamily="2" charset="-122"/>
              </a:rPr>
              <a:t>及两组分的分离度；（</a:t>
            </a:r>
            <a:r>
              <a:rPr lang="en-US" altLang="zh-CN" b="1" dirty="0">
                <a:solidFill>
                  <a:srgbClr val="000066"/>
                </a:solidFill>
                <a:latin typeface="Times New Roman" panose="02020603050405020304" pitchFamily="18" charset="0"/>
                <a:ea typeface="宋体" panose="02010600030101010101" pitchFamily="2" charset="-122"/>
              </a:rPr>
              <a:t>4</a:t>
            </a:r>
            <a:r>
              <a:rPr lang="zh-CN" altLang="en-US" b="1" dirty="0">
                <a:solidFill>
                  <a:srgbClr val="000066"/>
                </a:solidFill>
                <a:latin typeface="Times New Roman" panose="02020603050405020304" pitchFamily="18" charset="0"/>
                <a:ea typeface="宋体" panose="02010600030101010101" pitchFamily="2" charset="-122"/>
              </a:rPr>
              <a:t>）若柱长换为</a:t>
            </a:r>
            <a:r>
              <a:rPr lang="en-US" altLang="zh-CN" b="1" dirty="0">
                <a:solidFill>
                  <a:srgbClr val="000066"/>
                </a:solidFill>
                <a:latin typeface="Times New Roman" panose="02020603050405020304" pitchFamily="18" charset="0"/>
                <a:ea typeface="宋体" panose="02010600030101010101" pitchFamily="2" charset="-122"/>
              </a:rPr>
              <a:t>3</a:t>
            </a:r>
            <a:r>
              <a:rPr lang="zh-CN" altLang="en-US" b="1" dirty="0">
                <a:solidFill>
                  <a:srgbClr val="000066"/>
                </a:solidFill>
                <a:latin typeface="Times New Roman" panose="02020603050405020304" pitchFamily="18" charset="0"/>
                <a:ea typeface="宋体" panose="02010600030101010101" pitchFamily="2" charset="-122"/>
              </a:rPr>
              <a:t>米，此两组分的分离度是多少</a:t>
            </a:r>
            <a:r>
              <a:rPr lang="en-US" altLang="zh-CN" b="1" dirty="0">
                <a:solidFill>
                  <a:srgbClr val="000066"/>
                </a:solidFill>
                <a:latin typeface="Times New Roman" panose="02020603050405020304" pitchFamily="18" charset="0"/>
                <a:ea typeface="宋体" panose="02010600030101010101" pitchFamily="2" charset="-122"/>
              </a:rPr>
              <a:t>?</a:t>
            </a:r>
            <a:endParaRPr lang="en-US" altLang="zh-CN" b="1" dirty="0">
              <a:solidFill>
                <a:srgbClr val="000066"/>
              </a:solidFill>
              <a:latin typeface="Times New Roman" panose="02020603050405020304" pitchFamily="18" charset="0"/>
              <a:ea typeface="Times New Roman" panose="02020603050405020304" pitchFamily="18" charset="0"/>
            </a:endParaRPr>
          </a:p>
        </p:txBody>
      </p:sp>
      <p:sp>
        <p:nvSpPr>
          <p:cNvPr id="72706" name="Rectangle 15"/>
          <p:cNvSpPr/>
          <p:nvPr/>
        </p:nvSpPr>
        <p:spPr>
          <a:xfrm>
            <a:off x="0" y="2790825"/>
            <a:ext cx="12190413" cy="457200"/>
          </a:xfrm>
          <a:prstGeom prst="rect">
            <a:avLst/>
          </a:prstGeom>
          <a:noFill/>
          <a:ln w="9525">
            <a:noFill/>
          </a:ln>
          <a:effectLst>
            <a:prstShdw prst="shdw12" dir="16200000">
              <a:srgbClr val="7A7A5C">
                <a:alpha val="50000"/>
              </a:srgbClr>
            </a:prstShdw>
          </a:effectLst>
        </p:spPr>
        <p:txBody>
          <a:bodyPr wrap="none" lIns="91428" tIns="45715" rIns="91428" bIns="45715" anchor="ctr" anchorCtr="0">
            <a:spAutoFit/>
          </a:bodyPr>
          <a:p>
            <a:pPr indent="628650" algn="ctr" eaLnBrk="0" hangingPunct="0">
              <a:buClrTx/>
              <a:buFont typeface="Arial" panose="020B0604020202020204" pitchFamily="34" charset="0"/>
            </a:pPr>
            <a:r>
              <a:rPr lang="en-US" altLang="zh-CN" sz="1100" dirty="0">
                <a:latin typeface="Tahoma" panose="020B060403050404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72707" name="Rectangle 20"/>
          <p:cNvSpPr/>
          <p:nvPr/>
        </p:nvSpPr>
        <p:spPr>
          <a:xfrm>
            <a:off x="0" y="6972300"/>
            <a:ext cx="12190413" cy="0"/>
          </a:xfrm>
          <a:prstGeom prst="rect">
            <a:avLst/>
          </a:prstGeom>
          <a:noFill/>
          <a:ln w="9525">
            <a:noFill/>
          </a:ln>
          <a:effectLst>
            <a:prstShdw prst="shdw12" dir="16200000">
              <a:srgbClr val="7A7A5C">
                <a:alpha val="50000"/>
              </a:srgbClr>
            </a:prstShdw>
          </a:effectLst>
        </p:spPr>
        <p:txBody>
          <a:bodyPr wrap="none" lIns="91428" tIns="45715" rIns="91428" bIns="45715" anchor="ctr" anchorCtr="0">
            <a:spAutoFit/>
          </a:bodyPr>
          <a:p>
            <a:pPr indent="152400" algn="ctr" eaLnBrk="0" hangingPunct="0">
              <a:buClrTx/>
              <a:buFont typeface="Arial" panose="020B0604020202020204" pitchFamily="34" charset="0"/>
            </a:pPr>
            <a:r>
              <a:rPr lang="en-US" altLang="zh-CN" sz="1100" dirty="0">
                <a:latin typeface="Tahoma" panose="020B060403050404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72708" name="Rectangle 2"/>
          <p:cNvSpPr txBox="1"/>
          <p:nvPr/>
        </p:nvSpPr>
        <p:spPr>
          <a:xfrm>
            <a:off x="1871663" y="692150"/>
            <a:ext cx="7721600" cy="6794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 typeface="Wingdings" panose="05000000000000000000" pitchFamily="2" charset="2"/>
            </a:pPr>
            <a:r>
              <a:rPr lang="zh-CN" altLang="en-US" sz="3200" b="1" dirty="0">
                <a:solidFill>
                  <a:srgbClr val="FFFF00"/>
                </a:solidFill>
                <a:latin typeface="Times New Roman" panose="02020603050405020304" pitchFamily="18" charset="0"/>
                <a:ea typeface="宋体" panose="02010600030101010101" pitchFamily="2" charset="-122"/>
              </a:rPr>
              <a:t>三、应用及实例</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3729" name="Object 10"/>
          <p:cNvGraphicFramePr>
            <a:graphicFrameLocks noChangeAspect="1"/>
          </p:cNvGraphicFramePr>
          <p:nvPr/>
        </p:nvGraphicFramePr>
        <p:xfrm>
          <a:off x="2351088" y="2133600"/>
          <a:ext cx="5183187" cy="735013"/>
        </p:xfrm>
        <a:graphic>
          <a:graphicData uri="http://schemas.openxmlformats.org/presentationml/2006/ole">
            <mc:AlternateContent xmlns:mc="http://schemas.openxmlformats.org/markup-compatibility/2006">
              <mc:Choice xmlns:v="urn:schemas-microsoft-com:vml" Requires="v">
                <p:oleObj spid="_x0000_s3129" name="" r:id="rId1" imgW="2565400" imgH="482600" progId="Equation.DSMT4">
                  <p:embed/>
                </p:oleObj>
              </mc:Choice>
              <mc:Fallback>
                <p:oleObj name="" r:id="rId1" imgW="2565400" imgH="482600" progId="Equation.DSMT4">
                  <p:embed/>
                  <p:pic>
                    <p:nvPicPr>
                      <p:cNvPr id="0" name="图片 3128"/>
                      <p:cNvPicPr/>
                      <p:nvPr/>
                    </p:nvPicPr>
                    <p:blipFill>
                      <a:blip r:embed="rId2"/>
                      <a:stretch>
                        <a:fillRect/>
                      </a:stretch>
                    </p:blipFill>
                    <p:spPr>
                      <a:xfrm>
                        <a:off x="2351088" y="2133600"/>
                        <a:ext cx="5183187" cy="735013"/>
                      </a:xfrm>
                      <a:prstGeom prst="rect">
                        <a:avLst/>
                      </a:prstGeom>
                      <a:noFill/>
                      <a:ln w="38100">
                        <a:noFill/>
                        <a:miter/>
                      </a:ln>
                    </p:spPr>
                  </p:pic>
                </p:oleObj>
              </mc:Fallback>
            </mc:AlternateContent>
          </a:graphicData>
        </a:graphic>
      </p:graphicFrame>
      <p:graphicFrame>
        <p:nvGraphicFramePr>
          <p:cNvPr id="73730" name="Object 9"/>
          <p:cNvGraphicFramePr>
            <a:graphicFrameLocks noChangeAspect="1"/>
          </p:cNvGraphicFramePr>
          <p:nvPr/>
        </p:nvGraphicFramePr>
        <p:xfrm>
          <a:off x="7773988" y="2133600"/>
          <a:ext cx="4416425" cy="811213"/>
        </p:xfrm>
        <a:graphic>
          <a:graphicData uri="http://schemas.openxmlformats.org/presentationml/2006/ole">
            <mc:AlternateContent xmlns:mc="http://schemas.openxmlformats.org/markup-compatibility/2006">
              <mc:Choice xmlns:v="urn:schemas-microsoft-com:vml" Requires="v">
                <p:oleObj spid="_x0000_s3130" name="" r:id="rId3" imgW="1790700" imgH="444500" progId="Equation.DSMT4">
                  <p:embed/>
                </p:oleObj>
              </mc:Choice>
              <mc:Fallback>
                <p:oleObj name="" r:id="rId3" imgW="1790700" imgH="444500" progId="Equation.DSMT4">
                  <p:embed/>
                  <p:pic>
                    <p:nvPicPr>
                      <p:cNvPr id="0" name="图片 3129"/>
                      <p:cNvPicPr/>
                      <p:nvPr/>
                    </p:nvPicPr>
                    <p:blipFill>
                      <a:blip r:embed="rId4"/>
                      <a:stretch>
                        <a:fillRect/>
                      </a:stretch>
                    </p:blipFill>
                    <p:spPr>
                      <a:xfrm>
                        <a:off x="7773988" y="2133600"/>
                        <a:ext cx="4416425" cy="811213"/>
                      </a:xfrm>
                      <a:prstGeom prst="rect">
                        <a:avLst/>
                      </a:prstGeom>
                      <a:noFill/>
                      <a:ln w="38100">
                        <a:noFill/>
                        <a:miter/>
                      </a:ln>
                    </p:spPr>
                  </p:pic>
                </p:oleObj>
              </mc:Fallback>
            </mc:AlternateContent>
          </a:graphicData>
        </a:graphic>
      </p:graphicFrame>
      <p:graphicFrame>
        <p:nvGraphicFramePr>
          <p:cNvPr id="73731" name="Object 8"/>
          <p:cNvGraphicFramePr>
            <a:graphicFrameLocks noChangeAspect="1"/>
          </p:cNvGraphicFramePr>
          <p:nvPr/>
        </p:nvGraphicFramePr>
        <p:xfrm>
          <a:off x="2543175" y="3213100"/>
          <a:ext cx="4224338" cy="460375"/>
        </p:xfrm>
        <a:graphic>
          <a:graphicData uri="http://schemas.openxmlformats.org/presentationml/2006/ole">
            <mc:AlternateContent xmlns:mc="http://schemas.openxmlformats.org/markup-compatibility/2006">
              <mc:Choice xmlns:v="urn:schemas-microsoft-com:vml" Requires="v">
                <p:oleObj spid="_x0000_s3127" name="" r:id="rId5" imgW="1714500" imgH="254000" progId="Equation.DSMT4">
                  <p:embed/>
                </p:oleObj>
              </mc:Choice>
              <mc:Fallback>
                <p:oleObj name="" r:id="rId5" imgW="1714500" imgH="254000" progId="Equation.DSMT4">
                  <p:embed/>
                  <p:pic>
                    <p:nvPicPr>
                      <p:cNvPr id="0" name="图片 3126"/>
                      <p:cNvPicPr/>
                      <p:nvPr/>
                    </p:nvPicPr>
                    <p:blipFill>
                      <a:blip r:embed="rId6"/>
                      <a:stretch>
                        <a:fillRect/>
                      </a:stretch>
                    </p:blipFill>
                    <p:spPr>
                      <a:xfrm>
                        <a:off x="2543175" y="3213100"/>
                        <a:ext cx="4224338" cy="460375"/>
                      </a:xfrm>
                      <a:prstGeom prst="rect">
                        <a:avLst/>
                      </a:prstGeom>
                      <a:noFill/>
                      <a:ln w="38100">
                        <a:noFill/>
                        <a:miter/>
                      </a:ln>
                    </p:spPr>
                  </p:pic>
                </p:oleObj>
              </mc:Fallback>
            </mc:AlternateContent>
          </a:graphicData>
        </a:graphic>
      </p:graphicFrame>
      <p:graphicFrame>
        <p:nvGraphicFramePr>
          <p:cNvPr id="73732" name="Object 7"/>
          <p:cNvGraphicFramePr>
            <a:graphicFrameLocks noChangeAspect="1"/>
          </p:cNvGraphicFramePr>
          <p:nvPr/>
        </p:nvGraphicFramePr>
        <p:xfrm>
          <a:off x="7439025" y="3213100"/>
          <a:ext cx="4368800" cy="457200"/>
        </p:xfrm>
        <a:graphic>
          <a:graphicData uri="http://schemas.openxmlformats.org/presentationml/2006/ole">
            <mc:AlternateContent xmlns:mc="http://schemas.openxmlformats.org/markup-compatibility/2006">
              <mc:Choice xmlns:v="urn:schemas-microsoft-com:vml" Requires="v">
                <p:oleObj spid="_x0000_s3128" name="" r:id="rId7" imgW="1777365" imgH="254000" progId="Equation.DSMT4">
                  <p:embed/>
                </p:oleObj>
              </mc:Choice>
              <mc:Fallback>
                <p:oleObj name="" r:id="rId7" imgW="1777365" imgH="254000" progId="Equation.DSMT4">
                  <p:embed/>
                  <p:pic>
                    <p:nvPicPr>
                      <p:cNvPr id="0" name="图片 3127"/>
                      <p:cNvPicPr/>
                      <p:nvPr/>
                    </p:nvPicPr>
                    <p:blipFill>
                      <a:blip r:embed="rId8"/>
                      <a:stretch>
                        <a:fillRect/>
                      </a:stretch>
                    </p:blipFill>
                    <p:spPr>
                      <a:xfrm>
                        <a:off x="7439025" y="3213100"/>
                        <a:ext cx="4368800" cy="457200"/>
                      </a:xfrm>
                      <a:prstGeom prst="rect">
                        <a:avLst/>
                      </a:prstGeom>
                      <a:noFill/>
                      <a:ln w="38100">
                        <a:noFill/>
                        <a:miter/>
                      </a:ln>
                    </p:spPr>
                  </p:pic>
                </p:oleObj>
              </mc:Fallback>
            </mc:AlternateContent>
          </a:graphicData>
        </a:graphic>
      </p:graphicFrame>
      <p:graphicFrame>
        <p:nvGraphicFramePr>
          <p:cNvPr id="73733" name="Object 6"/>
          <p:cNvGraphicFramePr>
            <a:graphicFrameLocks noChangeAspect="1"/>
          </p:cNvGraphicFramePr>
          <p:nvPr/>
        </p:nvGraphicFramePr>
        <p:xfrm>
          <a:off x="2927350" y="3933825"/>
          <a:ext cx="3070225" cy="890588"/>
        </p:xfrm>
        <a:graphic>
          <a:graphicData uri="http://schemas.openxmlformats.org/presentationml/2006/ole">
            <mc:AlternateContent xmlns:mc="http://schemas.openxmlformats.org/markup-compatibility/2006">
              <mc:Choice xmlns:v="urn:schemas-microsoft-com:vml" Requires="v">
                <p:oleObj spid="_x0000_s3131" name="" r:id="rId9" imgW="1256665" imgH="482600" progId="Equation.DSMT4">
                  <p:embed/>
                </p:oleObj>
              </mc:Choice>
              <mc:Fallback>
                <p:oleObj name="" r:id="rId9" imgW="1256665" imgH="482600" progId="Equation.DSMT4">
                  <p:embed/>
                  <p:pic>
                    <p:nvPicPr>
                      <p:cNvPr id="0" name="图片 3130"/>
                      <p:cNvPicPr/>
                      <p:nvPr/>
                    </p:nvPicPr>
                    <p:blipFill>
                      <a:blip r:embed="rId10"/>
                      <a:stretch>
                        <a:fillRect/>
                      </a:stretch>
                    </p:blipFill>
                    <p:spPr>
                      <a:xfrm>
                        <a:off x="2927350" y="3933825"/>
                        <a:ext cx="3070225" cy="890588"/>
                      </a:xfrm>
                      <a:prstGeom prst="rect">
                        <a:avLst/>
                      </a:prstGeom>
                      <a:noFill/>
                      <a:ln w="38100">
                        <a:noFill/>
                        <a:miter/>
                      </a:ln>
                    </p:spPr>
                  </p:pic>
                </p:oleObj>
              </mc:Fallback>
            </mc:AlternateContent>
          </a:graphicData>
        </a:graphic>
      </p:graphicFrame>
      <p:graphicFrame>
        <p:nvGraphicFramePr>
          <p:cNvPr id="73734" name="Object 5"/>
          <p:cNvGraphicFramePr>
            <a:graphicFrameLocks noChangeAspect="1"/>
          </p:cNvGraphicFramePr>
          <p:nvPr/>
        </p:nvGraphicFramePr>
        <p:xfrm>
          <a:off x="7151688" y="3789363"/>
          <a:ext cx="3165475" cy="884237"/>
        </p:xfrm>
        <a:graphic>
          <a:graphicData uri="http://schemas.openxmlformats.org/presentationml/2006/ole">
            <mc:AlternateContent xmlns:mc="http://schemas.openxmlformats.org/markup-compatibility/2006">
              <mc:Choice xmlns:v="urn:schemas-microsoft-com:vml" Requires="v">
                <p:oleObj spid="_x0000_s3125" name="" r:id="rId11" imgW="1307465" imgH="482600" progId="Equation.DSMT4">
                  <p:embed/>
                </p:oleObj>
              </mc:Choice>
              <mc:Fallback>
                <p:oleObj name="" r:id="rId11" imgW="1307465" imgH="482600" progId="Equation.DSMT4">
                  <p:embed/>
                  <p:pic>
                    <p:nvPicPr>
                      <p:cNvPr id="0" name="图片 3124"/>
                      <p:cNvPicPr/>
                      <p:nvPr/>
                    </p:nvPicPr>
                    <p:blipFill>
                      <a:blip r:embed="rId12"/>
                      <a:stretch>
                        <a:fillRect/>
                      </a:stretch>
                    </p:blipFill>
                    <p:spPr>
                      <a:xfrm>
                        <a:off x="7151688" y="3789363"/>
                        <a:ext cx="3165475" cy="884237"/>
                      </a:xfrm>
                      <a:prstGeom prst="rect">
                        <a:avLst/>
                      </a:prstGeom>
                      <a:noFill/>
                      <a:ln w="38100">
                        <a:noFill/>
                        <a:miter/>
                      </a:ln>
                    </p:spPr>
                  </p:pic>
                </p:oleObj>
              </mc:Fallback>
            </mc:AlternateContent>
          </a:graphicData>
        </a:graphic>
      </p:graphicFrame>
      <p:graphicFrame>
        <p:nvGraphicFramePr>
          <p:cNvPr id="73735" name="Object 4"/>
          <p:cNvGraphicFramePr>
            <a:graphicFrameLocks noChangeAspect="1"/>
          </p:cNvGraphicFramePr>
          <p:nvPr/>
        </p:nvGraphicFramePr>
        <p:xfrm>
          <a:off x="2954338" y="4868863"/>
          <a:ext cx="1866900" cy="738187"/>
        </p:xfrm>
        <a:graphic>
          <a:graphicData uri="http://schemas.openxmlformats.org/presentationml/2006/ole">
            <mc:AlternateContent xmlns:mc="http://schemas.openxmlformats.org/markup-compatibility/2006">
              <mc:Choice xmlns:v="urn:schemas-microsoft-com:vml" Requires="v">
                <p:oleObj spid="_x0000_s3133" name="" r:id="rId13" imgW="1091565" imgH="431800" progId="Equation.DSMT4">
                  <p:embed/>
                </p:oleObj>
              </mc:Choice>
              <mc:Fallback>
                <p:oleObj name="" r:id="rId13" imgW="1091565" imgH="431800" progId="Equation.DSMT4">
                  <p:embed/>
                  <p:pic>
                    <p:nvPicPr>
                      <p:cNvPr id="0" name="图片 3132"/>
                      <p:cNvPicPr/>
                      <p:nvPr/>
                    </p:nvPicPr>
                    <p:blipFill>
                      <a:blip r:embed="rId14"/>
                      <a:stretch>
                        <a:fillRect/>
                      </a:stretch>
                    </p:blipFill>
                    <p:spPr>
                      <a:xfrm>
                        <a:off x="2954338" y="4868863"/>
                        <a:ext cx="1866900" cy="738187"/>
                      </a:xfrm>
                      <a:prstGeom prst="rect">
                        <a:avLst/>
                      </a:prstGeom>
                      <a:noFill/>
                      <a:ln w="38100">
                        <a:noFill/>
                        <a:miter/>
                      </a:ln>
                    </p:spPr>
                  </p:pic>
                </p:oleObj>
              </mc:Fallback>
            </mc:AlternateContent>
          </a:graphicData>
        </a:graphic>
      </p:graphicFrame>
      <p:graphicFrame>
        <p:nvGraphicFramePr>
          <p:cNvPr id="73736" name="Object 3"/>
          <p:cNvGraphicFramePr>
            <a:graphicFrameLocks noChangeAspect="1"/>
          </p:cNvGraphicFramePr>
          <p:nvPr/>
        </p:nvGraphicFramePr>
        <p:xfrm>
          <a:off x="5278438" y="4868863"/>
          <a:ext cx="6911975" cy="703262"/>
        </p:xfrm>
        <a:graphic>
          <a:graphicData uri="http://schemas.openxmlformats.org/presentationml/2006/ole">
            <mc:AlternateContent xmlns:mc="http://schemas.openxmlformats.org/markup-compatibility/2006">
              <mc:Choice xmlns:v="urn:schemas-microsoft-com:vml" Requires="v">
                <p:oleObj spid="_x0000_s3132" name="" r:id="rId15" imgW="3429000" imgH="469900" progId="Equation.DSMT4">
                  <p:embed/>
                </p:oleObj>
              </mc:Choice>
              <mc:Fallback>
                <p:oleObj name="" r:id="rId15" imgW="3429000" imgH="469900" progId="Equation.DSMT4">
                  <p:embed/>
                  <p:pic>
                    <p:nvPicPr>
                      <p:cNvPr id="0" name="图片 3131"/>
                      <p:cNvPicPr/>
                      <p:nvPr/>
                    </p:nvPicPr>
                    <p:blipFill>
                      <a:blip r:embed="rId16"/>
                      <a:stretch>
                        <a:fillRect/>
                      </a:stretch>
                    </p:blipFill>
                    <p:spPr>
                      <a:xfrm>
                        <a:off x="5278438" y="4868863"/>
                        <a:ext cx="6911975" cy="703262"/>
                      </a:xfrm>
                      <a:prstGeom prst="rect">
                        <a:avLst/>
                      </a:prstGeom>
                      <a:noFill/>
                      <a:ln w="38100">
                        <a:noFill/>
                        <a:miter/>
                      </a:ln>
                    </p:spPr>
                  </p:pic>
                </p:oleObj>
              </mc:Fallback>
            </mc:AlternateContent>
          </a:graphicData>
        </a:graphic>
      </p:graphicFrame>
      <p:graphicFrame>
        <p:nvGraphicFramePr>
          <p:cNvPr id="73737" name="Object 2"/>
          <p:cNvGraphicFramePr>
            <a:graphicFrameLocks noChangeAspect="1"/>
          </p:cNvGraphicFramePr>
          <p:nvPr/>
        </p:nvGraphicFramePr>
        <p:xfrm>
          <a:off x="2733675" y="5805488"/>
          <a:ext cx="1535113" cy="850900"/>
        </p:xfrm>
        <a:graphic>
          <a:graphicData uri="http://schemas.openxmlformats.org/presentationml/2006/ole">
            <mc:AlternateContent xmlns:mc="http://schemas.openxmlformats.org/markup-compatibility/2006">
              <mc:Choice xmlns:v="urn:schemas-microsoft-com:vml" Requires="v">
                <p:oleObj spid="_x0000_s3126" name="" r:id="rId17" imgW="660400" imgH="482600" progId="Equation.DSMT4">
                  <p:embed/>
                </p:oleObj>
              </mc:Choice>
              <mc:Fallback>
                <p:oleObj name="" r:id="rId17" imgW="660400" imgH="482600" progId="Equation.DSMT4">
                  <p:embed/>
                  <p:pic>
                    <p:nvPicPr>
                      <p:cNvPr id="0" name="图片 3125"/>
                      <p:cNvPicPr/>
                      <p:nvPr/>
                    </p:nvPicPr>
                    <p:blipFill>
                      <a:blip r:embed="rId18"/>
                      <a:stretch>
                        <a:fillRect/>
                      </a:stretch>
                    </p:blipFill>
                    <p:spPr>
                      <a:xfrm>
                        <a:off x="2733675" y="5805488"/>
                        <a:ext cx="1535113" cy="850900"/>
                      </a:xfrm>
                      <a:prstGeom prst="rect">
                        <a:avLst/>
                      </a:prstGeom>
                      <a:noFill/>
                      <a:ln w="38100">
                        <a:noFill/>
                        <a:miter/>
                      </a:ln>
                    </p:spPr>
                  </p:pic>
                </p:oleObj>
              </mc:Fallback>
            </mc:AlternateContent>
          </a:graphicData>
        </a:graphic>
      </p:graphicFrame>
      <p:graphicFrame>
        <p:nvGraphicFramePr>
          <p:cNvPr id="73738" name="Object 1"/>
          <p:cNvGraphicFramePr>
            <a:graphicFrameLocks noChangeAspect="1"/>
          </p:cNvGraphicFramePr>
          <p:nvPr/>
        </p:nvGraphicFramePr>
        <p:xfrm>
          <a:off x="5921375" y="5876925"/>
          <a:ext cx="1882775" cy="693738"/>
        </p:xfrm>
        <a:graphic>
          <a:graphicData uri="http://schemas.openxmlformats.org/presentationml/2006/ole">
            <mc:AlternateContent xmlns:mc="http://schemas.openxmlformats.org/markup-compatibility/2006">
              <mc:Choice xmlns:v="urn:schemas-microsoft-com:vml" Requires="v">
                <p:oleObj spid="_x0000_s3124" name="" r:id="rId19" imgW="1205865" imgH="444500" progId="Equation.DSMT4">
                  <p:embed/>
                </p:oleObj>
              </mc:Choice>
              <mc:Fallback>
                <p:oleObj name="" r:id="rId19" imgW="1205865" imgH="444500" progId="Equation.DSMT4">
                  <p:embed/>
                  <p:pic>
                    <p:nvPicPr>
                      <p:cNvPr id="0" name="图片 3123"/>
                      <p:cNvPicPr/>
                      <p:nvPr/>
                    </p:nvPicPr>
                    <p:blipFill>
                      <a:blip r:embed="rId20"/>
                      <a:stretch>
                        <a:fillRect/>
                      </a:stretch>
                    </p:blipFill>
                    <p:spPr>
                      <a:xfrm>
                        <a:off x="5921375" y="5876925"/>
                        <a:ext cx="1882775" cy="693738"/>
                      </a:xfrm>
                      <a:prstGeom prst="rect">
                        <a:avLst/>
                      </a:prstGeom>
                      <a:noFill/>
                      <a:ln w="38100">
                        <a:noFill/>
                        <a:miter/>
                      </a:ln>
                    </p:spPr>
                  </p:pic>
                </p:oleObj>
              </mc:Fallback>
            </mc:AlternateContent>
          </a:graphicData>
        </a:graphic>
      </p:graphicFrame>
      <p:sp>
        <p:nvSpPr>
          <p:cNvPr id="73739" name="Rectangle 13"/>
          <p:cNvSpPr/>
          <p:nvPr/>
        </p:nvSpPr>
        <p:spPr>
          <a:xfrm>
            <a:off x="334963" y="3213100"/>
            <a:ext cx="2111375" cy="457200"/>
          </a:xfrm>
          <a:prstGeom prst="rect">
            <a:avLst/>
          </a:prstGeom>
          <a:noFill/>
          <a:ln w="9525">
            <a:noFill/>
          </a:ln>
          <a:effectLst>
            <a:prstShdw prst="shdw12" dir="16200000">
              <a:srgbClr val="005C5C">
                <a:alpha val="50000"/>
              </a:srgbClr>
            </a:prstShdw>
          </a:effectLst>
        </p:spPr>
        <p:txBody>
          <a:bodyPr lIns="91428" tIns="45715" rIns="91428" bIns="45715" anchor="ctr" anchorCtr="0">
            <a:spAutoFit/>
          </a:bodyPr>
          <a:p>
            <a:pPr indent="152400" algn="ctr" eaLnBrk="0" hangingPunct="0">
              <a:buClrTx/>
              <a:buFont typeface="Arial" panose="020B0604020202020204" pitchFamily="34" charset="0"/>
            </a:pPr>
            <a:r>
              <a:rPr lang="zh-CN" altLang="en-US" b="1" dirty="0">
                <a:solidFill>
                  <a:srgbClr val="3333FF"/>
                </a:solidFill>
                <a:latin typeface="Tahoma" panose="020B0604030504040204" pitchFamily="34" charset="0"/>
                <a:ea typeface="宋体" panose="02010600030101010101" pitchFamily="2" charset="-122"/>
              </a:rPr>
              <a:t>  （</a:t>
            </a:r>
            <a:r>
              <a:rPr lang="en-US" altLang="zh-CN" b="1" dirty="0">
                <a:solidFill>
                  <a:srgbClr val="3333FF"/>
                </a:solidFill>
                <a:latin typeface="Tahoma" panose="020B0604030504040204" pitchFamily="34" charset="0"/>
                <a:ea typeface="宋体" panose="02010600030101010101" pitchFamily="2" charset="-122"/>
              </a:rPr>
              <a:t>2</a:t>
            </a:r>
            <a:r>
              <a:rPr lang="zh-CN" altLang="en-US" b="1" dirty="0">
                <a:solidFill>
                  <a:srgbClr val="3333FF"/>
                </a:solidFill>
                <a:latin typeface="Tahoma" panose="020B0604030504040204" pitchFamily="34" charset="0"/>
                <a:ea typeface="宋体" panose="02010600030101010101" pitchFamily="2" charset="-122"/>
              </a:rPr>
              <a:t>）</a:t>
            </a:r>
            <a:r>
              <a:rPr lang="zh-CN" altLang="en-US" sz="1100" dirty="0">
                <a:latin typeface="Tahoma" panose="020B0604030504040204" pitchFamily="34" charset="0"/>
                <a:ea typeface="宋体" panose="02010600030101010101" pitchFamily="2" charset="-122"/>
              </a:rPr>
              <a:t>         </a:t>
            </a:r>
            <a:endParaRPr lang="zh-CN" altLang="en-US" sz="1800" dirty="0">
              <a:latin typeface="Arial" panose="020B0604020202020204" pitchFamily="34" charset="0"/>
              <a:ea typeface="宋体" panose="02010600030101010101" pitchFamily="2" charset="-122"/>
            </a:endParaRPr>
          </a:p>
        </p:txBody>
      </p:sp>
      <p:sp>
        <p:nvSpPr>
          <p:cNvPr id="73740" name="Rectangle 16"/>
          <p:cNvSpPr/>
          <p:nvPr/>
        </p:nvSpPr>
        <p:spPr>
          <a:xfrm>
            <a:off x="5168900" y="3586163"/>
            <a:ext cx="1852613" cy="260350"/>
          </a:xfrm>
          <a:prstGeom prst="rect">
            <a:avLst/>
          </a:prstGeom>
          <a:noFill/>
          <a:ln w="9525">
            <a:noFill/>
          </a:ln>
          <a:effectLst>
            <a:prstShdw prst="shdw12" dir="16200000">
              <a:srgbClr val="7A7A5C">
                <a:alpha val="50000"/>
              </a:srgbClr>
            </a:prstShdw>
          </a:effectLst>
        </p:spPr>
        <p:txBody>
          <a:bodyPr wrap="none" lIns="91428" tIns="45715" rIns="91428" bIns="45715" anchor="ctr" anchorCtr="0">
            <a:spAutoFit/>
          </a:bodyPr>
          <a:p>
            <a:pPr indent="628650" algn="ctr" eaLnBrk="0" hangingPunct="0">
              <a:buClrTx/>
              <a:buFont typeface="Arial" panose="020B0604020202020204" pitchFamily="34" charset="0"/>
            </a:pPr>
            <a:r>
              <a:rPr lang="en-US" altLang="zh-CN" sz="1100" dirty="0">
                <a:latin typeface="Tahoma" panose="020B060403050404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73741" name="Rectangle 17"/>
          <p:cNvSpPr/>
          <p:nvPr/>
        </p:nvSpPr>
        <p:spPr>
          <a:xfrm>
            <a:off x="527050" y="4797425"/>
            <a:ext cx="1774825" cy="625475"/>
          </a:xfrm>
          <a:prstGeom prst="rect">
            <a:avLst/>
          </a:prstGeom>
          <a:noFill/>
          <a:ln w="9525">
            <a:noFill/>
          </a:ln>
          <a:effectLst>
            <a:prstShdw prst="shdw12" dir="16200000">
              <a:srgbClr val="7A7A5C">
                <a:alpha val="50000"/>
              </a:srgbClr>
            </a:prstShdw>
          </a:effectLst>
        </p:spPr>
        <p:txBody>
          <a:bodyPr lIns="91428" tIns="45715" rIns="91428" bIns="45715" anchor="ctr" anchorCtr="0">
            <a:spAutoFit/>
          </a:bodyPr>
          <a:p>
            <a:pPr indent="152400" eaLnBrk="0" hangingPunct="0">
              <a:buClrTx/>
              <a:buFont typeface="Arial" panose="020B0604020202020204" pitchFamily="34" charset="0"/>
            </a:pPr>
            <a:r>
              <a:rPr lang="en-US" altLang="zh-CN" sz="1100" dirty="0">
                <a:latin typeface="Tahoma" panose="020B0604030504040204" pitchFamily="34" charset="0"/>
                <a:ea typeface="宋体" panose="02010600030101010101" pitchFamily="2" charset="-122"/>
              </a:rPr>
              <a:t>                                   </a:t>
            </a:r>
            <a:endParaRPr lang="en-US" altLang="zh-CN" sz="600" dirty="0">
              <a:latin typeface="Arial" panose="020B0604020202020204" pitchFamily="34" charset="0"/>
              <a:ea typeface="宋体" panose="02010600030101010101" pitchFamily="2" charset="-122"/>
            </a:endParaRPr>
          </a:p>
          <a:p>
            <a:pPr indent="152400" eaLnBrk="0" hangingPunct="0">
              <a:buClrTx/>
              <a:buFontTx/>
            </a:pPr>
            <a:r>
              <a:rPr lang="zh-CN" altLang="en-US" b="1" dirty="0">
                <a:latin typeface="Tahoma" panose="020B0604030504040204" pitchFamily="34" charset="0"/>
                <a:ea typeface="宋体" panose="02010600030101010101" pitchFamily="2" charset="-122"/>
              </a:rPr>
              <a:t> </a:t>
            </a:r>
            <a:r>
              <a:rPr lang="zh-CN" altLang="en-US" b="1" dirty="0">
                <a:solidFill>
                  <a:srgbClr val="3333FF"/>
                </a:solidFill>
                <a:latin typeface="Tahoma" panose="020B0604030504040204" pitchFamily="34" charset="0"/>
                <a:ea typeface="宋体" panose="02010600030101010101" pitchFamily="2" charset="-122"/>
              </a:rPr>
              <a:t>（</a:t>
            </a:r>
            <a:r>
              <a:rPr lang="en-US" altLang="zh-CN" b="1" dirty="0">
                <a:solidFill>
                  <a:srgbClr val="3333FF"/>
                </a:solidFill>
                <a:latin typeface="Tahoma" panose="020B0604030504040204" pitchFamily="34" charset="0"/>
                <a:ea typeface="宋体" panose="02010600030101010101" pitchFamily="2" charset="-122"/>
              </a:rPr>
              <a:t>3</a:t>
            </a:r>
            <a:r>
              <a:rPr lang="zh-CN" altLang="en-US" b="1" dirty="0">
                <a:solidFill>
                  <a:srgbClr val="3333FF"/>
                </a:solidFill>
                <a:latin typeface="Tahoma" panose="020B0604030504040204" pitchFamily="34" charset="0"/>
                <a:ea typeface="宋体" panose="02010600030101010101" pitchFamily="2" charset="-122"/>
              </a:rPr>
              <a:t>）</a:t>
            </a:r>
            <a:r>
              <a:rPr lang="zh-CN" altLang="en-US" sz="1100" dirty="0">
                <a:latin typeface="Tahoma" panose="020B0604030504040204" pitchFamily="34" charset="0"/>
                <a:ea typeface="宋体" panose="02010600030101010101" pitchFamily="2" charset="-122"/>
              </a:rPr>
              <a:t>                       </a:t>
            </a:r>
            <a:endParaRPr lang="zh-CN" altLang="en-US" sz="1800" dirty="0">
              <a:latin typeface="Arial" panose="020B0604020202020204" pitchFamily="34" charset="0"/>
              <a:ea typeface="宋体" panose="02010600030101010101" pitchFamily="2" charset="-122"/>
            </a:endParaRPr>
          </a:p>
        </p:txBody>
      </p:sp>
      <p:sp>
        <p:nvSpPr>
          <p:cNvPr id="73742" name="Rectangle 19"/>
          <p:cNvSpPr/>
          <p:nvPr/>
        </p:nvSpPr>
        <p:spPr>
          <a:xfrm>
            <a:off x="623888" y="5805488"/>
            <a:ext cx="1919287" cy="822325"/>
          </a:xfrm>
          <a:prstGeom prst="rect">
            <a:avLst/>
          </a:prstGeom>
          <a:noFill/>
          <a:ln w="9525">
            <a:noFill/>
          </a:ln>
          <a:effectLst>
            <a:prstShdw prst="shdw12" dir="16200000">
              <a:srgbClr val="7A7A5C">
                <a:alpha val="50000"/>
              </a:srgbClr>
            </a:prstShdw>
          </a:effectLst>
        </p:spPr>
        <p:txBody>
          <a:bodyPr lIns="91428" tIns="45715" rIns="91428" bIns="45715" anchor="ctr" anchorCtr="0">
            <a:spAutoFit/>
          </a:bodyPr>
          <a:p>
            <a:pPr indent="152400" algn="ctr" eaLnBrk="0" hangingPunct="0">
              <a:buClrTx/>
              <a:buFont typeface="Arial" panose="020B0604020202020204" pitchFamily="34" charset="0"/>
            </a:pPr>
            <a:r>
              <a:rPr lang="en-US" altLang="zh-CN" b="1" dirty="0">
                <a:latin typeface="Tahoma" panose="020B0604030504040204" pitchFamily="34" charset="0"/>
                <a:ea typeface="宋体" panose="02010600030101010101" pitchFamily="2" charset="-122"/>
              </a:rPr>
              <a:t>         </a:t>
            </a:r>
            <a:r>
              <a:rPr lang="zh-CN" altLang="en-US" b="1" dirty="0">
                <a:solidFill>
                  <a:srgbClr val="3333FF"/>
                </a:solidFill>
                <a:latin typeface="Tahoma" panose="020B0604030504040204" pitchFamily="34" charset="0"/>
                <a:ea typeface="宋体" panose="02010600030101010101" pitchFamily="2" charset="-122"/>
              </a:rPr>
              <a:t>（</a:t>
            </a:r>
            <a:r>
              <a:rPr lang="en-US" altLang="zh-CN" b="1" dirty="0">
                <a:solidFill>
                  <a:srgbClr val="3333FF"/>
                </a:solidFill>
                <a:latin typeface="Tahoma" panose="020B0604030504040204" pitchFamily="34" charset="0"/>
                <a:ea typeface="宋体" panose="02010600030101010101" pitchFamily="2" charset="-122"/>
              </a:rPr>
              <a:t>4</a:t>
            </a:r>
            <a:r>
              <a:rPr lang="zh-CN" altLang="en-US" b="1" dirty="0">
                <a:solidFill>
                  <a:srgbClr val="3333FF"/>
                </a:solidFill>
                <a:latin typeface="Tahoma" panose="020B0604030504040204" pitchFamily="34" charset="0"/>
                <a:ea typeface="宋体" panose="02010600030101010101" pitchFamily="2" charset="-122"/>
              </a:rPr>
              <a:t>）</a:t>
            </a:r>
            <a:r>
              <a:rPr lang="zh-CN" altLang="en-US" sz="1100" dirty="0">
                <a:latin typeface="Tahoma" panose="020B0604030504040204" pitchFamily="34" charset="0"/>
                <a:ea typeface="宋体" panose="02010600030101010101" pitchFamily="2" charset="-122"/>
              </a:rPr>
              <a:t>                         </a:t>
            </a:r>
            <a:endParaRPr lang="zh-CN" altLang="en-US" sz="1800" dirty="0">
              <a:latin typeface="Arial" panose="020B0604020202020204" pitchFamily="34" charset="0"/>
              <a:ea typeface="宋体" panose="02010600030101010101" pitchFamily="2" charset="-122"/>
            </a:endParaRPr>
          </a:p>
        </p:txBody>
      </p:sp>
      <p:sp>
        <p:nvSpPr>
          <p:cNvPr id="73743" name="Rectangle 20"/>
          <p:cNvSpPr/>
          <p:nvPr/>
        </p:nvSpPr>
        <p:spPr>
          <a:xfrm>
            <a:off x="0" y="6972300"/>
            <a:ext cx="12190413" cy="0"/>
          </a:xfrm>
          <a:prstGeom prst="rect">
            <a:avLst/>
          </a:prstGeom>
          <a:noFill/>
          <a:ln w="9525">
            <a:noFill/>
          </a:ln>
          <a:effectLst>
            <a:prstShdw prst="shdw12" dir="16200000">
              <a:srgbClr val="7A7A5C">
                <a:alpha val="50000"/>
              </a:srgbClr>
            </a:prstShdw>
          </a:effectLst>
        </p:spPr>
        <p:txBody>
          <a:bodyPr wrap="none" lIns="91428" tIns="45715" rIns="91428" bIns="45715" anchor="ctr" anchorCtr="0">
            <a:spAutoFit/>
          </a:bodyPr>
          <a:p>
            <a:pPr indent="152400" algn="ctr" eaLnBrk="0" hangingPunct="0">
              <a:buClrTx/>
              <a:buFont typeface="Arial" panose="020B0604020202020204" pitchFamily="34" charset="0"/>
            </a:pPr>
            <a:r>
              <a:rPr lang="en-US" altLang="zh-CN" sz="1100" dirty="0">
                <a:latin typeface="Tahoma" panose="020B060403050404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73744" name="矩形 24"/>
          <p:cNvSpPr/>
          <p:nvPr/>
        </p:nvSpPr>
        <p:spPr>
          <a:xfrm>
            <a:off x="527050" y="1844675"/>
            <a:ext cx="3455988" cy="822325"/>
          </a:xfrm>
          <a:prstGeom prst="rect">
            <a:avLst/>
          </a:prstGeom>
          <a:noFill/>
          <a:ln w="9525">
            <a:noFill/>
          </a:ln>
        </p:spPr>
        <p:txBody>
          <a:bodyPr lIns="91428" tIns="45715" rIns="91428" bIns="45715" anchor="t" anchorCtr="0">
            <a:spAutoFit/>
          </a:bodyPr>
          <a:p>
            <a:pPr indent="279400" eaLnBrk="0" hangingPunct="0">
              <a:buClrTx/>
              <a:buFont typeface="Arial" panose="020B0604020202020204" pitchFamily="34" charset="0"/>
            </a:pPr>
            <a:r>
              <a:rPr lang="zh-CN" altLang="en-US" b="1" dirty="0">
                <a:solidFill>
                  <a:srgbClr val="0000CC"/>
                </a:solidFill>
                <a:latin typeface="Tahoma" panose="020B0604030504040204" pitchFamily="34" charset="0"/>
                <a:ea typeface="宋体" panose="02010600030101010101" pitchFamily="2" charset="-122"/>
              </a:rPr>
              <a:t>例</a:t>
            </a:r>
            <a:r>
              <a:rPr lang="en-US" altLang="zh-CN" b="1" dirty="0">
                <a:solidFill>
                  <a:srgbClr val="0000CC"/>
                </a:solidFill>
                <a:latin typeface="Tahoma" panose="020B0604030504040204" pitchFamily="34" charset="0"/>
                <a:ea typeface="宋体" panose="02010600030101010101" pitchFamily="2" charset="-122"/>
              </a:rPr>
              <a:t>2</a:t>
            </a:r>
            <a:r>
              <a:rPr lang="zh-CN" altLang="en-US" b="1" dirty="0">
                <a:solidFill>
                  <a:srgbClr val="0000CC"/>
                </a:solidFill>
                <a:latin typeface="Tahoma" panose="020B0604030504040204" pitchFamily="34" charset="0"/>
                <a:ea typeface="宋体" panose="02010600030101010101" pitchFamily="2" charset="-122"/>
              </a:rPr>
              <a:t>解析</a:t>
            </a:r>
            <a:endParaRPr lang="zh-CN" altLang="en-US" b="1" dirty="0">
              <a:solidFill>
                <a:srgbClr val="0000CC"/>
              </a:solidFill>
              <a:latin typeface="Tahoma" panose="020B0604030504040204" pitchFamily="34" charset="0"/>
              <a:ea typeface="宋体" panose="02010600030101010101" pitchFamily="2" charset="-122"/>
            </a:endParaRPr>
          </a:p>
          <a:p>
            <a:pPr indent="279400" eaLnBrk="0" hangingPunct="0">
              <a:buClrTx/>
              <a:buFont typeface="Arial" panose="020B0604020202020204" pitchFamily="34" charset="0"/>
            </a:pPr>
            <a:r>
              <a:rPr lang="zh-CN" altLang="en-US" b="1" dirty="0">
                <a:solidFill>
                  <a:srgbClr val="0000CC"/>
                </a:solidFill>
                <a:latin typeface="Tahoma" panose="020B0604030504040204" pitchFamily="34" charset="0"/>
                <a:ea typeface="宋体" panose="02010600030101010101" pitchFamily="2" charset="-122"/>
              </a:rPr>
              <a:t>（</a:t>
            </a:r>
            <a:r>
              <a:rPr lang="en-US" altLang="zh-CN" b="1" dirty="0">
                <a:solidFill>
                  <a:srgbClr val="0000CC"/>
                </a:solidFill>
                <a:latin typeface="Tahoma" panose="020B0604030504040204" pitchFamily="34" charset="0"/>
                <a:ea typeface="宋体" panose="02010600030101010101" pitchFamily="2" charset="-122"/>
              </a:rPr>
              <a:t>1</a:t>
            </a:r>
            <a:r>
              <a:rPr lang="zh-CN" altLang="en-US" b="1" dirty="0">
                <a:solidFill>
                  <a:srgbClr val="0000CC"/>
                </a:solidFill>
                <a:latin typeface="Tahoma" panose="020B0604030504040204" pitchFamily="34" charset="0"/>
                <a:ea typeface="宋体" panose="02010600030101010101" pitchFamily="2" charset="-122"/>
              </a:rPr>
              <a:t>）</a:t>
            </a:r>
            <a:r>
              <a:rPr lang="zh-CN" altLang="en-US" sz="1800" dirty="0">
                <a:solidFill>
                  <a:srgbClr val="3333FF"/>
                </a:solidFill>
                <a:latin typeface="Tahoma" panose="020B0604030504040204" pitchFamily="34" charset="0"/>
                <a:ea typeface="宋体" panose="02010600030101010101" pitchFamily="2" charset="-122"/>
              </a:rPr>
              <a:t>               </a:t>
            </a:r>
            <a:endParaRPr lang="zh-CN" altLang="en-US" sz="1800" dirty="0">
              <a:solidFill>
                <a:srgbClr val="3333FF"/>
              </a:solidFill>
              <a:latin typeface="Arial" panose="020B0604020202020204" pitchFamily="34" charset="0"/>
              <a:ea typeface="宋体" panose="02010600030101010101" pitchFamily="2" charset="-122"/>
            </a:endParaRPr>
          </a:p>
        </p:txBody>
      </p:sp>
      <p:sp>
        <p:nvSpPr>
          <p:cNvPr id="73745" name="Rectangle 2"/>
          <p:cNvSpPr txBox="1"/>
          <p:nvPr/>
        </p:nvSpPr>
        <p:spPr>
          <a:xfrm>
            <a:off x="1871663" y="692150"/>
            <a:ext cx="7721600" cy="6794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 typeface="Wingdings" panose="05000000000000000000" pitchFamily="2" charset="2"/>
            </a:pPr>
            <a:r>
              <a:rPr lang="zh-CN" altLang="en-US" sz="3200" b="1" dirty="0">
                <a:solidFill>
                  <a:srgbClr val="FFFF00"/>
                </a:solidFill>
                <a:latin typeface="Times New Roman" panose="02020603050405020304" pitchFamily="18" charset="0"/>
                <a:ea typeface="宋体" panose="02010600030101010101" pitchFamily="2" charset="-122"/>
              </a:rPr>
              <a:t>三、应用及实例</a:t>
            </a:r>
            <a:endParaRPr lang="zh-CN" altLang="en-US"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2"/>
          <p:cNvSpPr txBox="1"/>
          <p:nvPr/>
        </p:nvSpPr>
        <p:spPr>
          <a:xfrm>
            <a:off x="1871663" y="692150"/>
            <a:ext cx="7721600" cy="679450"/>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 typeface="Wingdings" panose="05000000000000000000" pitchFamily="2" charset="2"/>
            </a:pPr>
            <a:r>
              <a:rPr lang="zh-CN" altLang="en-US" sz="3600" b="1" dirty="0">
                <a:solidFill>
                  <a:srgbClr val="FFFF00"/>
                </a:solidFill>
                <a:latin typeface="Times New Roman" panose="02020603050405020304" pitchFamily="18" charset="0"/>
                <a:ea typeface="宋体" panose="02010600030101010101" pitchFamily="2" charset="-122"/>
              </a:rPr>
              <a:t>第七节 气相色谱</a:t>
            </a:r>
            <a:r>
              <a:rPr lang="en-US" altLang="zh-CN" sz="3600" b="1" dirty="0">
                <a:solidFill>
                  <a:srgbClr val="FFFF00"/>
                </a:solidFill>
                <a:latin typeface="Times New Roman" panose="02020603050405020304" pitchFamily="18" charset="0"/>
                <a:ea typeface="宋体" panose="02010600030101010101" pitchFamily="2" charset="-122"/>
              </a:rPr>
              <a:t>-</a:t>
            </a:r>
            <a:r>
              <a:rPr lang="zh-CN" altLang="en-US" sz="3600" b="1" dirty="0">
                <a:solidFill>
                  <a:srgbClr val="FFFF00"/>
                </a:solidFill>
                <a:latin typeface="Times New Roman" panose="02020603050405020304" pitchFamily="18" charset="0"/>
                <a:ea typeface="宋体" panose="02010600030101010101" pitchFamily="2" charset="-122"/>
              </a:rPr>
              <a:t>质谱联用</a:t>
            </a:r>
            <a:endParaRPr lang="zh-CN" altLang="en-US" sz="3600" b="1" dirty="0">
              <a:solidFill>
                <a:srgbClr val="FFFF00"/>
              </a:solidFill>
              <a:latin typeface="Times New Roman" panose="02020603050405020304" pitchFamily="18" charset="0"/>
              <a:ea typeface="Times New Roman" panose="02020603050405020304" pitchFamily="18" charset="0"/>
            </a:endParaRPr>
          </a:p>
        </p:txBody>
      </p:sp>
      <p:pic>
        <p:nvPicPr>
          <p:cNvPr id="74754" name="Picture 4"/>
          <p:cNvPicPr>
            <a:picLocks noChangeAspect="1"/>
          </p:cNvPicPr>
          <p:nvPr/>
        </p:nvPicPr>
        <p:blipFill>
          <a:blip r:embed="rId1"/>
          <a:stretch>
            <a:fillRect/>
          </a:stretch>
        </p:blipFill>
        <p:spPr>
          <a:xfrm>
            <a:off x="1776413" y="2349500"/>
            <a:ext cx="7680325" cy="2605088"/>
          </a:xfrm>
          <a:prstGeom prst="rect">
            <a:avLst/>
          </a:prstGeom>
          <a:noFill/>
          <a:ln w="9525">
            <a:noFill/>
          </a:ln>
        </p:spPr>
      </p:pic>
      <p:sp>
        <p:nvSpPr>
          <p:cNvPr id="72708" name="Rectangle 7"/>
          <p:cNvSpPr/>
          <p:nvPr/>
        </p:nvSpPr>
        <p:spPr>
          <a:xfrm>
            <a:off x="1200150" y="5430838"/>
            <a:ext cx="1912938" cy="482600"/>
          </a:xfrm>
          <a:prstGeom prst="rect">
            <a:avLst/>
          </a:prstGeom>
          <a:noFill/>
          <a:ln w="25400" cap="flat" cmpd="sng">
            <a:solidFill>
              <a:srgbClr val="993366"/>
            </a:solidFill>
            <a:prstDash val="solid"/>
            <a:miter/>
            <a:headEnd type="none" w="med" len="med"/>
            <a:tailEnd type="none" w="med" len="med"/>
          </a:ln>
        </p:spPr>
        <p:txBody>
          <a:bodyPr wrap="none" lIns="91428" tIns="45715" rIns="91428" bIns="45715" anchor="t" anchorCtr="0">
            <a:spAutoFit/>
          </a:bodyPr>
          <a:p>
            <a:pPr eaLnBrk="0" hangingPunct="0">
              <a:buClrTx/>
              <a:buFontTx/>
            </a:pPr>
            <a:r>
              <a:rPr lang="zh-CN" altLang="en-US" b="1" dirty="0">
                <a:latin typeface="Times New Roman" panose="02020603050405020304" pitchFamily="18" charset="0"/>
                <a:ea typeface="宋体" panose="02010600030101010101" pitchFamily="2" charset="-122"/>
              </a:rPr>
              <a:t>色谱单元</a:t>
            </a:r>
            <a:endParaRPr lang="zh-CN" altLang="en-US" b="1" dirty="0">
              <a:latin typeface="Times New Roman" panose="02020603050405020304" pitchFamily="18" charset="0"/>
              <a:ea typeface="宋体" panose="02010600030101010101" pitchFamily="2" charset="-122"/>
            </a:endParaRPr>
          </a:p>
        </p:txBody>
      </p:sp>
      <p:sp>
        <p:nvSpPr>
          <p:cNvPr id="72709" name="Rectangle 8"/>
          <p:cNvSpPr/>
          <p:nvPr/>
        </p:nvSpPr>
        <p:spPr>
          <a:xfrm>
            <a:off x="4175125" y="5430838"/>
            <a:ext cx="1096963" cy="482600"/>
          </a:xfrm>
          <a:prstGeom prst="rect">
            <a:avLst/>
          </a:prstGeom>
          <a:noFill/>
          <a:ln w="25400" cap="flat" cmpd="sng">
            <a:solidFill>
              <a:srgbClr val="FF0000"/>
            </a:solidFill>
            <a:prstDash val="solid"/>
            <a:miter/>
            <a:headEnd type="none" w="med" len="med"/>
            <a:tailEnd type="none" w="med" len="med"/>
          </a:ln>
        </p:spPr>
        <p:txBody>
          <a:bodyPr wrap="none" lIns="91428" tIns="45715" rIns="91428" bIns="45715" anchor="t" anchorCtr="0">
            <a:spAutoFit/>
          </a:bodyPr>
          <a:p>
            <a:pPr eaLnBrk="0" hangingPunct="0">
              <a:buClrTx/>
              <a:buFontTx/>
            </a:pPr>
            <a:r>
              <a:rPr lang="zh-CN" altLang="en-US" b="1" dirty="0">
                <a:solidFill>
                  <a:srgbClr val="FF3300"/>
                </a:solidFill>
                <a:latin typeface="Times New Roman" panose="02020603050405020304" pitchFamily="18" charset="0"/>
                <a:ea typeface="宋体" panose="02010600030101010101" pitchFamily="2" charset="-122"/>
              </a:rPr>
              <a:t>接口</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72710" name="Rectangle 9"/>
          <p:cNvSpPr/>
          <p:nvPr/>
        </p:nvSpPr>
        <p:spPr>
          <a:xfrm>
            <a:off x="6478588" y="5373688"/>
            <a:ext cx="1912937" cy="482600"/>
          </a:xfrm>
          <a:prstGeom prst="rect">
            <a:avLst/>
          </a:prstGeom>
          <a:noFill/>
          <a:ln w="25400" cap="flat" cmpd="sng">
            <a:solidFill>
              <a:srgbClr val="993366"/>
            </a:solidFill>
            <a:prstDash val="solid"/>
            <a:miter/>
            <a:headEnd type="none" w="med" len="med"/>
            <a:tailEnd type="none" w="med" len="med"/>
          </a:ln>
        </p:spPr>
        <p:txBody>
          <a:bodyPr wrap="none" lIns="91428" tIns="45715" rIns="91428" bIns="45715" anchor="t" anchorCtr="0">
            <a:spAutoFit/>
          </a:bodyPr>
          <a:p>
            <a:pPr eaLnBrk="0" hangingPunct="0">
              <a:buClrTx/>
              <a:buFontTx/>
            </a:pPr>
            <a:r>
              <a:rPr lang="zh-CN" altLang="en-US" b="1" dirty="0">
                <a:latin typeface="Times New Roman" panose="02020603050405020304" pitchFamily="18" charset="0"/>
                <a:ea typeface="宋体" panose="02010600030101010101" pitchFamily="2" charset="-122"/>
              </a:rPr>
              <a:t>质谱单元</a:t>
            </a:r>
            <a:endParaRPr lang="zh-CN" altLang="en-US" b="1" dirty="0">
              <a:latin typeface="Times New Roman" panose="02020603050405020304" pitchFamily="18" charset="0"/>
              <a:ea typeface="宋体" panose="02010600030101010101" pitchFamily="2" charset="-122"/>
            </a:endParaRPr>
          </a:p>
        </p:txBody>
      </p:sp>
      <p:sp>
        <p:nvSpPr>
          <p:cNvPr id="72711" name="Rectangle 10"/>
          <p:cNvSpPr/>
          <p:nvPr/>
        </p:nvSpPr>
        <p:spPr>
          <a:xfrm>
            <a:off x="9456738" y="5373688"/>
            <a:ext cx="2320925" cy="482600"/>
          </a:xfrm>
          <a:prstGeom prst="rect">
            <a:avLst/>
          </a:prstGeom>
          <a:noFill/>
          <a:ln w="25400" cap="flat" cmpd="sng">
            <a:solidFill>
              <a:srgbClr val="993366"/>
            </a:solidFill>
            <a:prstDash val="solid"/>
            <a:miter/>
            <a:headEnd type="none" w="med" len="med"/>
            <a:tailEnd type="none" w="med" len="med"/>
          </a:ln>
        </p:spPr>
        <p:txBody>
          <a:bodyPr wrap="none" lIns="91428" tIns="45715" rIns="91428" bIns="45715" anchor="t" anchorCtr="0">
            <a:spAutoFit/>
          </a:bodyPr>
          <a:p>
            <a:pPr eaLnBrk="0" hangingPunct="0">
              <a:buClrTx/>
              <a:buFontTx/>
            </a:pPr>
            <a:r>
              <a:rPr lang="zh-CN" altLang="en-US" b="1" dirty="0">
                <a:latin typeface="Times New Roman" panose="02020603050405020304" pitchFamily="18" charset="0"/>
                <a:ea typeface="宋体" panose="02010600030101010101" pitchFamily="2" charset="-122"/>
              </a:rPr>
              <a:t>计算机系统</a:t>
            </a:r>
            <a:endParaRPr lang="zh-CN" altLang="en-US" b="1" dirty="0">
              <a:latin typeface="Times New Roman" panose="02020603050405020304" pitchFamily="18" charset="0"/>
              <a:ea typeface="宋体" panose="02010600030101010101" pitchFamily="2" charset="-122"/>
            </a:endParaRPr>
          </a:p>
        </p:txBody>
      </p:sp>
      <p:sp>
        <p:nvSpPr>
          <p:cNvPr id="72712" name="Line 11"/>
          <p:cNvSpPr/>
          <p:nvPr/>
        </p:nvSpPr>
        <p:spPr>
          <a:xfrm>
            <a:off x="3119438" y="5646738"/>
            <a:ext cx="1055687" cy="0"/>
          </a:xfrm>
          <a:prstGeom prst="line">
            <a:avLst/>
          </a:prstGeom>
          <a:ln w="25400" cap="flat" cmpd="sng">
            <a:solidFill>
              <a:srgbClr val="993366"/>
            </a:solidFill>
            <a:prstDash val="solid"/>
            <a:miter/>
            <a:headEnd type="none" w="med" len="med"/>
            <a:tailEnd type="triangle" w="med" len="med"/>
          </a:ln>
        </p:spPr>
      </p:sp>
      <p:sp>
        <p:nvSpPr>
          <p:cNvPr id="72713" name="Line 12"/>
          <p:cNvSpPr/>
          <p:nvPr/>
        </p:nvSpPr>
        <p:spPr>
          <a:xfrm>
            <a:off x="5327650" y="5646738"/>
            <a:ext cx="1055688" cy="0"/>
          </a:xfrm>
          <a:prstGeom prst="line">
            <a:avLst/>
          </a:prstGeom>
          <a:ln w="25400" cap="flat" cmpd="sng">
            <a:solidFill>
              <a:srgbClr val="993366"/>
            </a:solidFill>
            <a:prstDash val="solid"/>
            <a:miter/>
            <a:headEnd type="none" w="med" len="med"/>
            <a:tailEnd type="triangle" w="med" len="med"/>
          </a:ln>
        </p:spPr>
      </p:sp>
      <p:sp>
        <p:nvSpPr>
          <p:cNvPr id="72714" name="Line 13"/>
          <p:cNvSpPr/>
          <p:nvPr/>
        </p:nvSpPr>
        <p:spPr>
          <a:xfrm>
            <a:off x="8399463" y="5589588"/>
            <a:ext cx="1057275" cy="0"/>
          </a:xfrm>
          <a:prstGeom prst="line">
            <a:avLst/>
          </a:prstGeom>
          <a:ln w="25400" cap="flat" cmpd="sng">
            <a:solidFill>
              <a:srgbClr val="993366"/>
            </a:solidFill>
            <a:prstDash val="solid"/>
            <a:miter/>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712"/>
                                        </p:tgtEl>
                                        <p:attrNameLst>
                                          <p:attrName>style.visibility</p:attrName>
                                        </p:attrNameLst>
                                      </p:cBhvr>
                                      <p:to>
                                        <p:strVal val="visible"/>
                                      </p:to>
                                    </p:set>
                                    <p:animEffect transition="in" filter="wipe(left)">
                                      <p:cBhvr>
                                        <p:cTn id="11" dur="500"/>
                                        <p:tgtEl>
                                          <p:spTgt spid="727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2709"/>
                                        </p:tgtEl>
                                        <p:attrNameLst>
                                          <p:attrName>style.visibility</p:attrName>
                                        </p:attrNameLst>
                                      </p:cBhvr>
                                      <p:to>
                                        <p:strVal val="visible"/>
                                      </p:to>
                                    </p:set>
                                    <p:animEffect transition="in" filter="wipe(left)">
                                      <p:cBhvr>
                                        <p:cTn id="15" dur="500"/>
                                        <p:tgtEl>
                                          <p:spTgt spid="7270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2713"/>
                                        </p:tgtEl>
                                        <p:attrNameLst>
                                          <p:attrName>style.visibility</p:attrName>
                                        </p:attrNameLst>
                                      </p:cBhvr>
                                      <p:to>
                                        <p:strVal val="visible"/>
                                      </p:to>
                                    </p:set>
                                    <p:animEffect transition="in" filter="wipe(left)">
                                      <p:cBhvr>
                                        <p:cTn id="19" dur="500"/>
                                        <p:tgtEl>
                                          <p:spTgt spid="727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2710"/>
                                        </p:tgtEl>
                                        <p:attrNameLst>
                                          <p:attrName>style.visibility</p:attrName>
                                        </p:attrNameLst>
                                      </p:cBhvr>
                                      <p:to>
                                        <p:strVal val="visible"/>
                                      </p:to>
                                    </p:set>
                                    <p:animEffect transition="in" filter="wipe(left)">
                                      <p:cBhvr>
                                        <p:cTn id="23" dur="500"/>
                                        <p:tgtEl>
                                          <p:spTgt spid="727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2714"/>
                                        </p:tgtEl>
                                        <p:attrNameLst>
                                          <p:attrName>style.visibility</p:attrName>
                                        </p:attrNameLst>
                                      </p:cBhvr>
                                      <p:to>
                                        <p:strVal val="visible"/>
                                      </p:to>
                                    </p:set>
                                    <p:animEffect transition="in" filter="wipe(left)">
                                      <p:cBhvr>
                                        <p:cTn id="27" dur="500"/>
                                        <p:tgtEl>
                                          <p:spTgt spid="727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2711"/>
                                        </p:tgtEl>
                                        <p:attrNameLst>
                                          <p:attrName>style.visibility</p:attrName>
                                        </p:attrNameLst>
                                      </p:cBhvr>
                                      <p:to>
                                        <p:strVal val="visible"/>
                                      </p:to>
                                    </p:set>
                                    <p:animEffect transition="in" filter="wipe(left)">
                                      <p:cBhvr>
                                        <p:cTn id="31"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09" grpId="0" animBg="1"/>
      <p:bldP spid="72710" grpId="0" animBg="1"/>
      <p:bldP spid="727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2"/>
          <p:cNvSpPr/>
          <p:nvPr/>
        </p:nvSpPr>
        <p:spPr>
          <a:xfrm>
            <a:off x="1008063" y="2359025"/>
            <a:ext cx="10558462" cy="4151313"/>
          </a:xfrm>
          <a:prstGeom prst="rect">
            <a:avLst/>
          </a:prstGeom>
          <a:noFill/>
          <a:ln w="9525">
            <a:noFill/>
          </a:ln>
        </p:spPr>
        <p:txBody>
          <a:bodyPr lIns="91428" tIns="45715" rIns="91428" bIns="45715" anchor="ctr" anchorCtr="0">
            <a:spAutoFit/>
          </a:bodyPr>
          <a:p>
            <a:pPr eaLnBrk="0" hangingPunct="0">
              <a:buClrTx/>
              <a:buFontTx/>
            </a:pPr>
            <a:r>
              <a:rPr lang="zh-CN" altLang="en-US" sz="2800" b="1" dirty="0">
                <a:solidFill>
                  <a:srgbClr val="000000"/>
                </a:solidFill>
                <a:latin typeface="Times New Roman" panose="02020603050405020304" pitchFamily="18" charset="0"/>
                <a:ea typeface="宋体" panose="02010600030101010101" pitchFamily="2" charset="-122"/>
              </a:rPr>
              <a:t>①</a:t>
            </a:r>
            <a:r>
              <a:rPr lang="zh-CN" altLang="en-US" sz="2800" b="1" dirty="0">
                <a:solidFill>
                  <a:srgbClr val="FF3300"/>
                </a:solidFill>
                <a:latin typeface="Times New Roman" panose="02020603050405020304" pitchFamily="18" charset="0"/>
                <a:ea typeface="宋体" panose="02010600030101010101" pitchFamily="2" charset="-122"/>
              </a:rPr>
              <a:t>定性参数多、定性可靠</a:t>
            </a:r>
            <a:r>
              <a:rPr lang="zh-CN" altLang="en-US" sz="2800" b="1" dirty="0">
                <a:solidFill>
                  <a:srgbClr val="000000"/>
                </a:solidFill>
                <a:latin typeface="Times New Roman" panose="02020603050405020304" pitchFamily="18" charset="0"/>
                <a:ea typeface="宋体" panose="02010600030101010101" pitchFamily="2" charset="-122"/>
              </a:rPr>
              <a:t>，</a:t>
            </a:r>
            <a:r>
              <a:rPr lang="en-US" altLang="zh-CN" sz="2800" b="1" dirty="0">
                <a:solidFill>
                  <a:srgbClr val="000000"/>
                </a:solidFill>
                <a:latin typeface="Times New Roman" panose="02020603050405020304" pitchFamily="18" charset="0"/>
                <a:ea typeface="宋体" panose="02010600030101010101" pitchFamily="2" charset="-122"/>
              </a:rPr>
              <a:t>GC-MS</a:t>
            </a:r>
            <a:r>
              <a:rPr lang="zh-CN" altLang="en-US" sz="2800" b="1" dirty="0">
                <a:solidFill>
                  <a:srgbClr val="000000"/>
                </a:solidFill>
                <a:latin typeface="Times New Roman" panose="02020603050405020304" pitchFamily="18" charset="0"/>
                <a:ea typeface="宋体" panose="02010600030101010101" pitchFamily="2" charset="-122"/>
              </a:rPr>
              <a:t>除与</a:t>
            </a:r>
            <a:r>
              <a:rPr lang="en-US" altLang="zh-CN" sz="2800" b="1" dirty="0">
                <a:solidFill>
                  <a:srgbClr val="000000"/>
                </a:solidFill>
                <a:latin typeface="Times New Roman" panose="02020603050405020304" pitchFamily="18" charset="0"/>
                <a:ea typeface="宋体" panose="02010600030101010101" pitchFamily="2" charset="-122"/>
              </a:rPr>
              <a:t>GC</a:t>
            </a:r>
            <a:r>
              <a:rPr lang="zh-CN" altLang="en-US" sz="2800" b="1" dirty="0">
                <a:solidFill>
                  <a:srgbClr val="000000"/>
                </a:solidFill>
                <a:latin typeface="Times New Roman" panose="02020603050405020304" pitchFamily="18" charset="0"/>
                <a:ea typeface="宋体" panose="02010600030101010101" pitchFamily="2" charset="-122"/>
              </a:rPr>
              <a:t>法一样能提供保留时间外，还能提供质谱图，由质谱图中的结构碎片信息进行定性；</a:t>
            </a:r>
            <a:endParaRPr lang="zh-CN" altLang="en-US" sz="2800" b="1" dirty="0">
              <a:solidFill>
                <a:srgbClr val="000000"/>
              </a:solidFill>
              <a:latin typeface="Times New Roman" panose="02020603050405020304" pitchFamily="18" charset="0"/>
              <a:ea typeface="宋体" panose="02010600030101010101" pitchFamily="2" charset="-122"/>
            </a:endParaRPr>
          </a:p>
          <a:p>
            <a:pPr eaLnBrk="0" hangingPunct="0">
              <a:lnSpc>
                <a:spcPct val="130000"/>
              </a:lnSpc>
              <a:buClrTx/>
              <a:buFontTx/>
            </a:pPr>
            <a:r>
              <a:rPr lang="zh-CN" altLang="en-US" sz="2800" b="1" dirty="0">
                <a:solidFill>
                  <a:srgbClr val="000000"/>
                </a:solidFill>
                <a:latin typeface="Times New Roman" panose="02020603050405020304" pitchFamily="18" charset="0"/>
                <a:ea typeface="宋体" panose="02010600030101010101" pitchFamily="2" charset="-122"/>
              </a:rPr>
              <a:t>②</a:t>
            </a:r>
            <a:r>
              <a:rPr lang="en-US" altLang="zh-CN" sz="2800" b="1" dirty="0">
                <a:solidFill>
                  <a:srgbClr val="FF3300"/>
                </a:solidFill>
                <a:latin typeface="Times New Roman" panose="02020603050405020304" pitchFamily="18" charset="0"/>
                <a:ea typeface="宋体" panose="02010600030101010101" pitchFamily="2" charset="-122"/>
              </a:rPr>
              <a:t>MS</a:t>
            </a:r>
            <a:r>
              <a:rPr lang="zh-CN" altLang="en-US" sz="2800" b="1" dirty="0">
                <a:solidFill>
                  <a:srgbClr val="FF3300"/>
                </a:solidFill>
                <a:latin typeface="Times New Roman" panose="02020603050405020304" pitchFamily="18" charset="0"/>
                <a:ea typeface="宋体" panose="02010600030101010101" pitchFamily="2" charset="-122"/>
              </a:rPr>
              <a:t>为通用的色谱检测器</a:t>
            </a:r>
            <a:r>
              <a:rPr lang="zh-CN" altLang="en-US" sz="2800" b="1" dirty="0">
                <a:solidFill>
                  <a:srgbClr val="000000"/>
                </a:solidFill>
                <a:latin typeface="Times New Roman" panose="02020603050405020304" pitchFamily="18" charset="0"/>
                <a:ea typeface="宋体" panose="02010600030101010101" pitchFamily="2" charset="-122"/>
              </a:rPr>
              <a:t>，其灵敏度远高于</a:t>
            </a:r>
            <a:r>
              <a:rPr lang="en-US" altLang="zh-CN" sz="2800" b="1" dirty="0">
                <a:solidFill>
                  <a:srgbClr val="000000"/>
                </a:solidFill>
                <a:latin typeface="Times New Roman" panose="02020603050405020304" pitchFamily="18" charset="0"/>
                <a:ea typeface="宋体" panose="02010600030101010101" pitchFamily="2" charset="-122"/>
              </a:rPr>
              <a:t>GC</a:t>
            </a:r>
            <a:r>
              <a:rPr lang="zh-CN" altLang="en-US" sz="2800" b="1" dirty="0">
                <a:solidFill>
                  <a:srgbClr val="000000"/>
                </a:solidFill>
                <a:latin typeface="Times New Roman" panose="02020603050405020304" pitchFamily="18" charset="0"/>
                <a:ea typeface="宋体" panose="02010600030101010101" pitchFamily="2" charset="-122"/>
              </a:rPr>
              <a:t>法中检测器（</a:t>
            </a:r>
            <a:r>
              <a:rPr lang="en-US" altLang="zh-CN" sz="2800" b="1" dirty="0">
                <a:solidFill>
                  <a:srgbClr val="000000"/>
                </a:solidFill>
                <a:latin typeface="Times New Roman" panose="02020603050405020304" pitchFamily="18" charset="0"/>
                <a:ea typeface="宋体" panose="02010600030101010101" pitchFamily="2" charset="-122"/>
              </a:rPr>
              <a:t>ECD</a:t>
            </a:r>
            <a:r>
              <a:rPr lang="zh-CN" altLang="en-US" sz="2800" b="1" dirty="0">
                <a:solidFill>
                  <a:srgbClr val="000000"/>
                </a:solidFill>
                <a:latin typeface="Times New Roman" panose="02020603050405020304" pitchFamily="18" charset="0"/>
                <a:ea typeface="宋体" panose="02010600030101010101" pitchFamily="2" charset="-122"/>
              </a:rPr>
              <a:t>、</a:t>
            </a:r>
            <a:r>
              <a:rPr lang="en-US" altLang="zh-CN" sz="2800" b="1" dirty="0">
                <a:solidFill>
                  <a:srgbClr val="000000"/>
                </a:solidFill>
                <a:latin typeface="Times New Roman" panose="02020603050405020304" pitchFamily="18" charset="0"/>
                <a:ea typeface="宋体" panose="02010600030101010101" pitchFamily="2" charset="-122"/>
              </a:rPr>
              <a:t>TCD</a:t>
            </a:r>
            <a:r>
              <a:rPr lang="zh-CN" altLang="en-US" sz="2800" b="1" dirty="0">
                <a:solidFill>
                  <a:srgbClr val="000000"/>
                </a:solidFill>
                <a:latin typeface="Times New Roman" panose="02020603050405020304" pitchFamily="18" charset="0"/>
                <a:ea typeface="宋体" panose="02010600030101010101" pitchFamily="2" charset="-122"/>
              </a:rPr>
              <a:t>、</a:t>
            </a:r>
            <a:r>
              <a:rPr lang="en-US" altLang="zh-CN" sz="2800" b="1" dirty="0">
                <a:solidFill>
                  <a:srgbClr val="000000"/>
                </a:solidFill>
                <a:latin typeface="Times New Roman" panose="02020603050405020304" pitchFamily="18" charset="0"/>
                <a:ea typeface="宋体" panose="02010600030101010101" pitchFamily="2" charset="-122"/>
              </a:rPr>
              <a:t>FID</a:t>
            </a:r>
            <a:r>
              <a:rPr lang="zh-CN" altLang="en-US" sz="2800" b="1" dirty="0">
                <a:solidFill>
                  <a:srgbClr val="000000"/>
                </a:solidFill>
                <a:latin typeface="Times New Roman" panose="02020603050405020304" pitchFamily="18" charset="0"/>
                <a:ea typeface="宋体" panose="02010600030101010101" pitchFamily="2" charset="-122"/>
              </a:rPr>
              <a:t>等）；</a:t>
            </a:r>
            <a:endParaRPr lang="zh-CN" altLang="en-US" sz="2800" b="1" dirty="0">
              <a:solidFill>
                <a:srgbClr val="000000"/>
              </a:solidFill>
              <a:latin typeface="Times New Roman" panose="02020603050405020304" pitchFamily="18" charset="0"/>
              <a:ea typeface="宋体" panose="02010600030101010101" pitchFamily="2" charset="-122"/>
            </a:endParaRPr>
          </a:p>
          <a:p>
            <a:pPr eaLnBrk="0" hangingPunct="0">
              <a:lnSpc>
                <a:spcPct val="130000"/>
              </a:lnSpc>
              <a:buClrTx/>
              <a:buFontTx/>
            </a:pPr>
            <a:r>
              <a:rPr lang="zh-CN" altLang="en-US" sz="2800" b="1" dirty="0">
                <a:solidFill>
                  <a:srgbClr val="000000"/>
                </a:solidFill>
                <a:latin typeface="Times New Roman" panose="02020603050405020304" pitchFamily="18" charset="0"/>
                <a:ea typeface="宋体" panose="02010600030101010101" pitchFamily="2" charset="-122"/>
              </a:rPr>
              <a:t>③</a:t>
            </a:r>
            <a:r>
              <a:rPr lang="zh-CN" altLang="en-US" sz="2800" b="1" dirty="0">
                <a:solidFill>
                  <a:srgbClr val="FF3300"/>
                </a:solidFill>
                <a:latin typeface="Times New Roman" panose="02020603050405020304" pitchFamily="18" charset="0"/>
                <a:ea typeface="宋体" panose="02010600030101010101" pitchFamily="2" charset="-122"/>
              </a:rPr>
              <a:t>降低化学噪声、提高信噪比</a:t>
            </a:r>
            <a:r>
              <a:rPr lang="zh-CN" altLang="en-US" sz="2800" b="1" dirty="0">
                <a:solidFill>
                  <a:srgbClr val="000000"/>
                </a:solidFill>
                <a:latin typeface="Times New Roman" panose="02020603050405020304" pitchFamily="18" charset="0"/>
                <a:ea typeface="宋体" panose="02010600030101010101" pitchFamily="2" charset="-122"/>
              </a:rPr>
              <a:t>，采用</a:t>
            </a:r>
            <a:r>
              <a:rPr lang="en-US" altLang="zh-CN" sz="2800" b="1" dirty="0">
                <a:solidFill>
                  <a:srgbClr val="000000"/>
                </a:solidFill>
                <a:latin typeface="Times New Roman" panose="02020603050405020304" pitchFamily="18" charset="0"/>
                <a:ea typeface="宋体" panose="02010600030101010101" pitchFamily="2" charset="-122"/>
              </a:rPr>
              <a:t>GC-MS</a:t>
            </a:r>
            <a:r>
              <a:rPr lang="zh-CN" altLang="en-US" sz="2800" b="1" dirty="0">
                <a:solidFill>
                  <a:srgbClr val="000000"/>
                </a:solidFill>
                <a:latin typeface="Times New Roman" panose="02020603050405020304" pitchFamily="18" charset="0"/>
                <a:ea typeface="宋体" panose="02010600030101010101" pitchFamily="2" charset="-122"/>
              </a:rPr>
              <a:t>联用中的提取离子色谱、串联质谱选择离子监测等技术，可减少复杂体系的基质干扰。</a:t>
            </a:r>
            <a:endParaRPr lang="zh-CN" altLang="en-US" sz="2800" b="1" dirty="0">
              <a:solidFill>
                <a:srgbClr val="000000"/>
              </a:solidFill>
              <a:latin typeface="Times New Roman" panose="02020603050405020304" pitchFamily="18" charset="0"/>
              <a:ea typeface="宋体" panose="02010600030101010101" pitchFamily="2" charset="-122"/>
            </a:endParaRPr>
          </a:p>
        </p:txBody>
      </p:sp>
      <p:sp>
        <p:nvSpPr>
          <p:cNvPr id="75778" name="Rectangle 3"/>
          <p:cNvSpPr/>
          <p:nvPr/>
        </p:nvSpPr>
        <p:spPr>
          <a:xfrm>
            <a:off x="2543175" y="758825"/>
            <a:ext cx="5335588" cy="641350"/>
          </a:xfrm>
          <a:prstGeom prst="rect">
            <a:avLst/>
          </a:prstGeom>
          <a:noFill/>
          <a:ln w="9525">
            <a:noFill/>
          </a:ln>
        </p:spPr>
        <p:txBody>
          <a:bodyPr wrap="none" lIns="91428" tIns="45715" rIns="91428" bIns="45715" anchor="t" anchorCtr="0">
            <a:spAutoFit/>
          </a:bodyPr>
          <a:p>
            <a:pPr eaLnBrk="0" hangingPunct="0">
              <a:buClrTx/>
              <a:buFontTx/>
            </a:pPr>
            <a:r>
              <a:rPr lang="en-US" altLang="zh-CN" sz="3600" b="1" dirty="0">
                <a:solidFill>
                  <a:srgbClr val="000066"/>
                </a:solidFill>
                <a:latin typeface="Times New Roman" panose="02020603050405020304" pitchFamily="18" charset="0"/>
                <a:ea typeface="宋体" panose="02010600030101010101" pitchFamily="2" charset="-122"/>
              </a:rPr>
              <a:t>GC-MS</a:t>
            </a:r>
            <a:r>
              <a:rPr lang="zh-CN" altLang="en-US" sz="3600" b="1" dirty="0">
                <a:solidFill>
                  <a:srgbClr val="000066"/>
                </a:solidFill>
                <a:latin typeface="Times New Roman" panose="02020603050405020304" pitchFamily="18" charset="0"/>
                <a:ea typeface="宋体" panose="02010600030101010101" pitchFamily="2" charset="-122"/>
              </a:rPr>
              <a:t>联用的特点</a:t>
            </a:r>
            <a:endParaRPr lang="zh-CN" altLang="en-US" sz="3600" b="1" dirty="0">
              <a:solidFill>
                <a:srgbClr val="000066"/>
              </a:solidFill>
              <a:latin typeface="Times New Roman" panose="02020603050405020304" pitchFamily="18"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AutoShape 4">
            <a:hlinkClick r:id="" action="ppaction://hlinkshowjump?jump=nextslide" highlightClick="1"/>
          </p:cNvPr>
          <p:cNvSpPr>
            <a:spLocks noChangeArrowheads="1"/>
          </p:cNvSpPr>
          <p:nvPr/>
        </p:nvSpPr>
        <p:spPr bwMode="ltGray">
          <a:xfrm>
            <a:off x="8024813" y="6248400"/>
            <a:ext cx="1422400" cy="381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0243" name="AutoShape 5">
            <a:hlinkClick r:id="" action="ppaction://hlinkshowjump?jump=firstslide" highlightClick="1"/>
          </p:cNvPr>
          <p:cNvSpPr>
            <a:spLocks noChangeArrowheads="1"/>
          </p:cNvSpPr>
          <p:nvPr/>
        </p:nvSpPr>
        <p:spPr bwMode="ltGray">
          <a:xfrm>
            <a:off x="9853613" y="6248400"/>
            <a:ext cx="1422400" cy="381000"/>
          </a:xfrm>
          <a:prstGeom prst="actionButtonBeginning">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aphicFrame>
        <p:nvGraphicFramePr>
          <p:cNvPr id="10244" name="Object 7"/>
          <p:cNvGraphicFramePr>
            <a:graphicFrameLocks noChangeAspect="1"/>
          </p:cNvGraphicFramePr>
          <p:nvPr/>
        </p:nvGraphicFramePr>
        <p:xfrm>
          <a:off x="8783638" y="4221163"/>
          <a:ext cx="3406775" cy="2087562"/>
        </p:xfrm>
        <a:graphic>
          <a:graphicData uri="http://schemas.openxmlformats.org/presentationml/2006/ole">
            <mc:AlternateContent xmlns:mc="http://schemas.openxmlformats.org/markup-compatibility/2006">
              <mc:Choice xmlns:v="urn:schemas-microsoft-com:vml" Requires="v">
                <p:oleObj spid="_x0000_s3076" name="" r:id="rId1" imgW="2390775" imgH="1552575" progId="Paint.Picture">
                  <p:embed/>
                </p:oleObj>
              </mc:Choice>
              <mc:Fallback>
                <p:oleObj name="" r:id="rId1" imgW="2390775" imgH="1552575" progId="Paint.Picture">
                  <p:embed/>
                  <p:pic>
                    <p:nvPicPr>
                      <p:cNvPr id="0" name="图片 3075"/>
                      <p:cNvPicPr/>
                      <p:nvPr/>
                    </p:nvPicPr>
                    <p:blipFill>
                      <a:blip r:embed="rId2"/>
                      <a:stretch>
                        <a:fillRect/>
                      </a:stretch>
                    </p:blipFill>
                    <p:spPr>
                      <a:xfrm>
                        <a:off x="8783638" y="4221163"/>
                        <a:ext cx="3406775" cy="2087562"/>
                      </a:xfrm>
                      <a:prstGeom prst="rect">
                        <a:avLst/>
                      </a:prstGeom>
                      <a:noFill/>
                      <a:ln w="9525" cap="flat" cmpd="sng">
                        <a:solidFill>
                          <a:srgbClr val="00FFCC"/>
                        </a:solidFill>
                        <a:prstDash val="solid"/>
                        <a:miter/>
                        <a:headEnd type="none" w="med" len="med"/>
                        <a:tailEnd type="none" w="med" len="med"/>
                      </a:ln>
                    </p:spPr>
                  </p:pic>
                </p:oleObj>
              </mc:Fallback>
            </mc:AlternateContent>
          </a:graphicData>
        </a:graphic>
      </p:graphicFrame>
      <p:sp>
        <p:nvSpPr>
          <p:cNvPr id="10245" name="Rectangle 8"/>
          <p:cNvSpPr/>
          <p:nvPr/>
        </p:nvSpPr>
        <p:spPr>
          <a:xfrm>
            <a:off x="1008063" y="3573463"/>
            <a:ext cx="8445500" cy="3068637"/>
          </a:xfrm>
          <a:prstGeom prst="rect">
            <a:avLst/>
          </a:prstGeom>
          <a:noFill/>
          <a:ln w="9525">
            <a:noFill/>
          </a:ln>
        </p:spPr>
        <p:txBody>
          <a:bodyPr lIns="91428" tIns="45715" rIns="91428" bIns="45715" anchor="t" anchorCtr="0"/>
          <a:p>
            <a:pPr marL="342900" indent="-342900" algn="just">
              <a:lnSpc>
                <a:spcPct val="120000"/>
              </a:lnSpc>
              <a:spcBef>
                <a:spcPct val="20000"/>
              </a:spcBef>
              <a:buClr>
                <a:schemeClr val="folHlink"/>
              </a:buClr>
              <a:buSzPct val="60000"/>
              <a:buFont typeface="Wingdings" panose="05000000000000000000" pitchFamily="2" charset="2"/>
            </a:pPr>
            <a:r>
              <a:rPr lang="en-US" altLang="zh-CN" b="1" dirty="0">
                <a:solidFill>
                  <a:srgbClr val="000099"/>
                </a:solidFill>
                <a:latin typeface="Times New Roman" panose="02020603050405020304" pitchFamily="18" charset="0"/>
                <a:ea typeface="宋体" panose="02010600030101010101" pitchFamily="2" charset="-122"/>
              </a:rPr>
              <a:t>2.</a:t>
            </a:r>
            <a:r>
              <a:rPr lang="zh-CN" altLang="en-US" b="1" dirty="0">
                <a:solidFill>
                  <a:srgbClr val="000099"/>
                </a:solidFill>
                <a:latin typeface="Times New Roman" panose="02020603050405020304" pitchFamily="18" charset="0"/>
                <a:ea typeface="宋体" panose="02010600030101010101" pitchFamily="2" charset="-122"/>
              </a:rPr>
              <a:t>要求：</a:t>
            </a:r>
            <a:endParaRPr lang="zh-CN" altLang="en-US" b="1" dirty="0">
              <a:solidFill>
                <a:srgbClr val="000099"/>
              </a:solidFill>
              <a:latin typeface="Times New Roman" panose="02020603050405020304" pitchFamily="18" charset="0"/>
              <a:ea typeface="宋体" panose="02010600030101010101" pitchFamily="2" charset="-122"/>
            </a:endParaRPr>
          </a:p>
          <a:p>
            <a:pPr marL="342900" indent="-342900" algn="just">
              <a:lnSpc>
                <a:spcPct val="120000"/>
              </a:lnSpc>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    比表面积大（多涂渍固定液）</a:t>
            </a:r>
            <a:endParaRPr lang="zh-CN" altLang="en-US" b="1" dirty="0">
              <a:latin typeface="Times New Roman" panose="02020603050405020304" pitchFamily="18" charset="0"/>
              <a:ea typeface="宋体" panose="02010600030101010101" pitchFamily="2" charset="-122"/>
            </a:endParaRPr>
          </a:p>
          <a:p>
            <a:pPr marL="342900" indent="-342900" algn="just">
              <a:lnSpc>
                <a:spcPct val="120000"/>
              </a:lnSpc>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    无吸附性（不吸附被测组分）</a:t>
            </a:r>
            <a:endParaRPr lang="zh-CN" altLang="en-US" b="1" dirty="0">
              <a:latin typeface="Times New Roman" panose="02020603050405020304" pitchFamily="18" charset="0"/>
              <a:ea typeface="宋体" panose="02010600030101010101" pitchFamily="2" charset="-122"/>
            </a:endParaRPr>
          </a:p>
          <a:p>
            <a:pPr marL="342900" indent="-342900" algn="just">
              <a:lnSpc>
                <a:spcPct val="120000"/>
              </a:lnSpc>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    化学惰性（不与固定液发生化学反应）</a:t>
            </a:r>
            <a:endParaRPr lang="zh-CN" altLang="en-US" b="1" dirty="0">
              <a:latin typeface="Times New Roman" panose="02020603050405020304" pitchFamily="18" charset="0"/>
              <a:ea typeface="宋体" panose="02010600030101010101" pitchFamily="2" charset="-122"/>
            </a:endParaRPr>
          </a:p>
          <a:p>
            <a:pPr marL="342900" indent="-342900" algn="just">
              <a:lnSpc>
                <a:spcPct val="120000"/>
              </a:lnSpc>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    热稳定性好  </a:t>
            </a:r>
            <a:endParaRPr lang="zh-CN" altLang="en-US" b="1" dirty="0">
              <a:latin typeface="Times New Roman" panose="02020603050405020304" pitchFamily="18" charset="0"/>
              <a:ea typeface="宋体" panose="02010600030101010101" pitchFamily="2" charset="-122"/>
            </a:endParaRPr>
          </a:p>
          <a:p>
            <a:pPr marL="342900" indent="-342900" algn="just">
              <a:lnSpc>
                <a:spcPct val="120000"/>
              </a:lnSpc>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    粒度均匀</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一定的机械强度</a:t>
            </a:r>
            <a:endParaRPr lang="zh-CN" altLang="en-US" b="1" dirty="0">
              <a:latin typeface="Times New Roman" panose="02020603050405020304" pitchFamily="18" charset="0"/>
              <a:ea typeface="宋体" panose="02010600030101010101" pitchFamily="2" charset="-122"/>
            </a:endParaRPr>
          </a:p>
        </p:txBody>
      </p:sp>
      <p:sp>
        <p:nvSpPr>
          <p:cNvPr id="10246" name="Rectangle 10"/>
          <p:cNvSpPr/>
          <p:nvPr/>
        </p:nvSpPr>
        <p:spPr>
          <a:xfrm>
            <a:off x="623888" y="2492375"/>
            <a:ext cx="10990262" cy="968375"/>
          </a:xfrm>
          <a:prstGeom prst="rect">
            <a:avLst/>
          </a:prstGeom>
          <a:noFill/>
          <a:ln w="12700">
            <a:noFill/>
          </a:ln>
        </p:spPr>
        <p:txBody>
          <a:bodyPr lIns="91428" tIns="45715" rIns="91428" bIns="45715" anchor="t" anchorCtr="0">
            <a:spAutoFit/>
          </a:bodyPr>
          <a:p>
            <a:pPr marL="342900" indent="-342900">
              <a:lnSpc>
                <a:spcPct val="120000"/>
              </a:lnSpc>
              <a:spcBef>
                <a:spcPct val="20000"/>
              </a:spcBef>
              <a:buClr>
                <a:schemeClr val="hlink"/>
              </a:buClr>
              <a:buSzPct val="75000"/>
              <a:buFont typeface="Wingdings" panose="05000000000000000000" pitchFamily="2" charset="2"/>
            </a:pPr>
            <a:r>
              <a:rPr lang="en-US" altLang="zh-CN" b="1" dirty="0">
                <a:latin typeface="Times New Roman" panose="02020603050405020304" pitchFamily="18" charset="0"/>
                <a:ea typeface="宋体" panose="02010600030101010101" pitchFamily="2" charset="-122"/>
              </a:rPr>
              <a:t>   </a:t>
            </a:r>
            <a:r>
              <a:rPr lang="en-US" altLang="zh-CN" b="1" dirty="0">
                <a:solidFill>
                  <a:srgbClr val="000099"/>
                </a:solidFill>
                <a:latin typeface="Times New Roman" panose="02020603050405020304" pitchFamily="18" charset="0"/>
                <a:ea typeface="宋体" panose="02010600030101010101" pitchFamily="2" charset="-122"/>
              </a:rPr>
              <a:t>1.</a:t>
            </a:r>
            <a:r>
              <a:rPr lang="zh-CN" altLang="en-US" b="1" dirty="0">
                <a:solidFill>
                  <a:srgbClr val="000099"/>
                </a:solidFill>
                <a:latin typeface="Times New Roman" panose="02020603050405020304" pitchFamily="18" charset="0"/>
                <a:ea typeface="宋体" panose="02010600030101010101" pitchFamily="2" charset="-122"/>
              </a:rPr>
              <a:t>作用</a:t>
            </a:r>
            <a:r>
              <a:rPr lang="en-US" altLang="zh-CN" b="1" dirty="0">
                <a:solidFill>
                  <a:srgbClr val="000099"/>
                </a:solidFill>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是提供一个大的惰性表面，用以承担固定液，使固定液以薄膜状态分布在其表面上</a:t>
            </a:r>
            <a:endParaRPr lang="zh-CN" altLang="en-US" b="1" dirty="0">
              <a:latin typeface="Times New Roman" panose="02020603050405020304" pitchFamily="18" charset="0"/>
              <a:ea typeface="宋体" panose="02010600030101010101" pitchFamily="2" charset="-122"/>
            </a:endParaRPr>
          </a:p>
        </p:txBody>
      </p:sp>
      <p:sp>
        <p:nvSpPr>
          <p:cNvPr id="10247" name="Rectangle 11"/>
          <p:cNvSpPr>
            <a:spLocks noChangeArrowheads="1"/>
          </p:cNvSpPr>
          <p:nvPr/>
        </p:nvSpPr>
        <p:spPr bwMode="auto">
          <a:xfrm>
            <a:off x="527050" y="1916113"/>
            <a:ext cx="103616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2" rIns="92063" bIns="46032" anchor="ctr"/>
          <a:lstStyle>
            <a:lvl1pPr>
              <a:spcBef>
                <a:spcPct val="20000"/>
              </a:spcBef>
              <a:buClr>
                <a:schemeClr val="accent2"/>
              </a:buClr>
              <a:buFont typeface="Wingdings" panose="05000000000000000000" pitchFamily="2" charset="2"/>
              <a:buChar char="w"/>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2"/>
              </a:buClr>
              <a:buSzPct val="55000"/>
              <a:buFont typeface="Wingdings" panose="05000000000000000000" pitchFamily="2" charset="2"/>
              <a:buChar char="n"/>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2"/>
              </a:buClr>
              <a:buSzPct val="65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30505">
              <a:spcBef>
                <a:spcPct val="20000"/>
              </a:spcBef>
              <a:buClr>
                <a:schemeClr val="accent2"/>
              </a:buClr>
              <a:buSzPct val="85000"/>
              <a:buFont typeface="Wingdings" panose="05000000000000000000" pitchFamily="2" charset="2"/>
              <a:buChar char="w"/>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（一）载体</a:t>
            </a:r>
            <a:r>
              <a:rPr kumimoji="0" lang="en-US" altLang="zh-CN"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又叫担体</a:t>
            </a:r>
            <a:endPar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2295" name="Rectangle 12"/>
          <p:cNvSpPr/>
          <p:nvPr/>
        </p:nvSpPr>
        <p:spPr>
          <a:xfrm>
            <a:off x="573088" y="692150"/>
            <a:ext cx="11617325" cy="1152525"/>
          </a:xfrm>
          <a:prstGeom prst="rect">
            <a:avLst/>
          </a:prstGeom>
          <a:noFill/>
          <a:ln w="9525">
            <a:noFill/>
          </a:ln>
        </p:spPr>
        <p:txBody>
          <a:bodyPr lIns="91428" tIns="45715" rIns="91428" bIns="45715" anchor="ctr" anchorCtr="0"/>
          <a:p>
            <a:pPr>
              <a:buClrTx/>
              <a:buFontTx/>
            </a:pPr>
            <a:endParaRPr lang="zh-CN" altLang="zh-CN" sz="3600" b="1" dirty="0">
              <a:solidFill>
                <a:schemeClr val="accent1"/>
              </a:solidFill>
              <a:latin typeface="宋体" panose="02010600030101010101" pitchFamily="2" charset="-122"/>
              <a:ea typeface="宋体" panose="02010600030101010101" pitchFamily="2" charset="-122"/>
            </a:endParaRPr>
          </a:p>
        </p:txBody>
      </p:sp>
      <p:sp>
        <p:nvSpPr>
          <p:cNvPr id="12296" name="Rectangle 11"/>
          <p:cNvSpPr/>
          <p:nvPr/>
        </p:nvSpPr>
        <p:spPr>
          <a:xfrm>
            <a:off x="814388" y="692150"/>
            <a:ext cx="11183937" cy="10556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additive="base">
                                        <p:cTn id="12" dur="500" fill="hold"/>
                                        <p:tgtEl>
                                          <p:spTgt spid="10246"/>
                                        </p:tgtEl>
                                        <p:attrNameLst>
                                          <p:attrName>ppt_x</p:attrName>
                                        </p:attrNameLst>
                                      </p:cBhvr>
                                      <p:tavLst>
                                        <p:tav tm="0">
                                          <p:val>
                                            <p:strVal val="#ppt_x"/>
                                          </p:val>
                                        </p:tav>
                                        <p:tav tm="100000">
                                          <p:val>
                                            <p:strVal val="#ppt_x"/>
                                          </p:val>
                                        </p:tav>
                                      </p:tavLst>
                                    </p:anim>
                                    <p:anim calcmode="lin" valueType="num">
                                      <p:cBhvr additive="base">
                                        <p:cTn id="13"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0245">
                                            <p:txEl>
                                              <p:charRg st="0" end="6"/>
                                            </p:txEl>
                                          </p:spTgt>
                                        </p:tgtEl>
                                        <p:attrNameLst>
                                          <p:attrName>style.visibility</p:attrName>
                                        </p:attrNameLst>
                                      </p:cBhvr>
                                      <p:to>
                                        <p:strVal val="visible"/>
                                      </p:to>
                                    </p:set>
                                    <p:animEffect transition="in" filter="strips(downRight)">
                                      <p:cBhvr>
                                        <p:cTn id="18" dur="500"/>
                                        <p:tgtEl>
                                          <p:spTgt spid="10245">
                                            <p:txEl>
                                              <p:charRg st="0" end="6"/>
                                            </p:txEl>
                                          </p:spTgt>
                                        </p:tgtEl>
                                      </p:cBhvr>
                                    </p:animEffect>
                                  </p:childTnLst>
                                </p:cTn>
                              </p:par>
                            </p:childTnLst>
                          </p:cTn>
                        </p:par>
                        <p:par>
                          <p:cTn id="19" fill="hold">
                            <p:stCondLst>
                              <p:cond delay="500"/>
                            </p:stCondLst>
                            <p:childTnLst>
                              <p:par>
                                <p:cTn id="20" presetID="18" presetClass="entr" presetSubtype="6" fill="hold" grpId="0" nodeType="afterEffect">
                                  <p:stCondLst>
                                    <p:cond delay="0"/>
                                  </p:stCondLst>
                                  <p:childTnLst>
                                    <p:set>
                                      <p:cBhvr>
                                        <p:cTn id="21" dur="1" fill="hold">
                                          <p:stCondLst>
                                            <p:cond delay="0"/>
                                          </p:stCondLst>
                                        </p:cTn>
                                        <p:tgtEl>
                                          <p:spTgt spid="10245">
                                            <p:txEl>
                                              <p:charRg st="6" end="24"/>
                                            </p:txEl>
                                          </p:spTgt>
                                        </p:tgtEl>
                                        <p:attrNameLst>
                                          <p:attrName>style.visibility</p:attrName>
                                        </p:attrNameLst>
                                      </p:cBhvr>
                                      <p:to>
                                        <p:strVal val="visible"/>
                                      </p:to>
                                    </p:set>
                                    <p:animEffect transition="in" filter="strips(downRight)">
                                      <p:cBhvr>
                                        <p:cTn id="22" dur="1000"/>
                                        <p:tgtEl>
                                          <p:spTgt spid="10245">
                                            <p:txEl>
                                              <p:charRg st="6" end="24"/>
                                            </p:txEl>
                                          </p:spTgt>
                                        </p:tgtEl>
                                      </p:cBhvr>
                                    </p:animEffect>
                                  </p:childTnLst>
                                </p:cTn>
                              </p:par>
                            </p:childTnLst>
                          </p:cTn>
                        </p:par>
                        <p:par>
                          <p:cTn id="23" fill="hold">
                            <p:stCondLst>
                              <p:cond delay="1500"/>
                            </p:stCondLst>
                            <p:childTnLst>
                              <p:par>
                                <p:cTn id="24" presetID="18" presetClass="entr" presetSubtype="6" fill="hold" grpId="0" nodeType="afterEffect">
                                  <p:stCondLst>
                                    <p:cond delay="0"/>
                                  </p:stCondLst>
                                  <p:childTnLst>
                                    <p:set>
                                      <p:cBhvr>
                                        <p:cTn id="25" dur="1" fill="hold">
                                          <p:stCondLst>
                                            <p:cond delay="0"/>
                                          </p:stCondLst>
                                        </p:cTn>
                                        <p:tgtEl>
                                          <p:spTgt spid="10245">
                                            <p:txEl>
                                              <p:charRg st="24" end="42"/>
                                            </p:txEl>
                                          </p:spTgt>
                                        </p:tgtEl>
                                        <p:attrNameLst>
                                          <p:attrName>style.visibility</p:attrName>
                                        </p:attrNameLst>
                                      </p:cBhvr>
                                      <p:to>
                                        <p:strVal val="visible"/>
                                      </p:to>
                                    </p:set>
                                    <p:animEffect transition="in" filter="strips(downRight)">
                                      <p:cBhvr>
                                        <p:cTn id="26" dur="1000"/>
                                        <p:tgtEl>
                                          <p:spTgt spid="10245">
                                            <p:txEl>
                                              <p:charRg st="24" end="42"/>
                                            </p:txEl>
                                          </p:spTgt>
                                        </p:tgtEl>
                                      </p:cBhvr>
                                    </p:animEffect>
                                  </p:childTnLst>
                                </p:cTn>
                              </p:par>
                            </p:childTnLst>
                          </p:cTn>
                        </p:par>
                        <p:par>
                          <p:cTn id="27" fill="hold">
                            <p:stCondLst>
                              <p:cond delay="2500"/>
                            </p:stCondLst>
                            <p:childTnLst>
                              <p:par>
                                <p:cTn id="28" presetID="18" presetClass="entr" presetSubtype="6" fill="hold" grpId="0" nodeType="afterEffect">
                                  <p:stCondLst>
                                    <p:cond delay="0"/>
                                  </p:stCondLst>
                                  <p:childTnLst>
                                    <p:set>
                                      <p:cBhvr>
                                        <p:cTn id="29" dur="1" fill="hold">
                                          <p:stCondLst>
                                            <p:cond delay="0"/>
                                          </p:stCondLst>
                                        </p:cTn>
                                        <p:tgtEl>
                                          <p:spTgt spid="10245">
                                            <p:txEl>
                                              <p:charRg st="42" end="64"/>
                                            </p:txEl>
                                          </p:spTgt>
                                        </p:tgtEl>
                                        <p:attrNameLst>
                                          <p:attrName>style.visibility</p:attrName>
                                        </p:attrNameLst>
                                      </p:cBhvr>
                                      <p:to>
                                        <p:strVal val="visible"/>
                                      </p:to>
                                    </p:set>
                                    <p:animEffect transition="in" filter="strips(downRight)">
                                      <p:cBhvr>
                                        <p:cTn id="30" dur="1000"/>
                                        <p:tgtEl>
                                          <p:spTgt spid="10245">
                                            <p:txEl>
                                              <p:charRg st="42" end="64"/>
                                            </p:txEl>
                                          </p:spTgt>
                                        </p:tgtEl>
                                      </p:cBhvr>
                                    </p:animEffect>
                                  </p:childTnLst>
                                </p:cTn>
                              </p:par>
                            </p:childTnLst>
                          </p:cTn>
                        </p:par>
                        <p:par>
                          <p:cTn id="31" fill="hold">
                            <p:stCondLst>
                              <p:cond delay="3500"/>
                            </p:stCondLst>
                            <p:childTnLst>
                              <p:par>
                                <p:cTn id="32" presetID="18" presetClass="entr" presetSubtype="6" fill="hold" grpId="0" nodeType="afterEffect">
                                  <p:stCondLst>
                                    <p:cond delay="0"/>
                                  </p:stCondLst>
                                  <p:childTnLst>
                                    <p:set>
                                      <p:cBhvr>
                                        <p:cTn id="33" dur="1" fill="hold">
                                          <p:stCondLst>
                                            <p:cond delay="0"/>
                                          </p:stCondLst>
                                        </p:cTn>
                                        <p:tgtEl>
                                          <p:spTgt spid="10245">
                                            <p:txEl>
                                              <p:charRg st="64" end="76"/>
                                            </p:txEl>
                                          </p:spTgt>
                                        </p:tgtEl>
                                        <p:attrNameLst>
                                          <p:attrName>style.visibility</p:attrName>
                                        </p:attrNameLst>
                                      </p:cBhvr>
                                      <p:to>
                                        <p:strVal val="visible"/>
                                      </p:to>
                                    </p:set>
                                    <p:animEffect transition="in" filter="strips(downRight)">
                                      <p:cBhvr>
                                        <p:cTn id="34" dur="1000"/>
                                        <p:tgtEl>
                                          <p:spTgt spid="10245">
                                            <p:txEl>
                                              <p:charRg st="64" end="76"/>
                                            </p:txEl>
                                          </p:spTgt>
                                        </p:tgtEl>
                                      </p:cBhvr>
                                    </p:animEffect>
                                  </p:childTnLst>
                                </p:cTn>
                              </p:par>
                            </p:childTnLst>
                          </p:cTn>
                        </p:par>
                        <p:par>
                          <p:cTn id="35" fill="hold">
                            <p:stCondLst>
                              <p:cond delay="4500"/>
                            </p:stCondLst>
                            <p:childTnLst>
                              <p:par>
                                <p:cTn id="36" presetID="18" presetClass="entr" presetSubtype="6" fill="hold" grpId="0" nodeType="afterEffect">
                                  <p:stCondLst>
                                    <p:cond delay="0"/>
                                  </p:stCondLst>
                                  <p:childTnLst>
                                    <p:set>
                                      <p:cBhvr>
                                        <p:cTn id="37" dur="1" fill="hold">
                                          <p:stCondLst>
                                            <p:cond delay="0"/>
                                          </p:stCondLst>
                                        </p:cTn>
                                        <p:tgtEl>
                                          <p:spTgt spid="10245">
                                            <p:txEl>
                                              <p:charRg st="76" end="93"/>
                                            </p:txEl>
                                          </p:spTgt>
                                        </p:tgtEl>
                                        <p:attrNameLst>
                                          <p:attrName>style.visibility</p:attrName>
                                        </p:attrNameLst>
                                      </p:cBhvr>
                                      <p:to>
                                        <p:strVal val="visible"/>
                                      </p:to>
                                    </p:set>
                                    <p:animEffect transition="in" filter="strips(downRight)">
                                      <p:cBhvr>
                                        <p:cTn id="38" dur="1000"/>
                                        <p:tgtEl>
                                          <p:spTgt spid="10245">
                                            <p:txEl>
                                              <p:charRg st="76"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2"/>
          <p:cNvSpPr>
            <a:spLocks noGrp="1"/>
          </p:cNvSpPr>
          <p:nvPr>
            <p:ph type="title"/>
          </p:nvPr>
        </p:nvSpPr>
        <p:spPr>
          <a:xfrm>
            <a:off x="3602038" y="1209675"/>
            <a:ext cx="2949575" cy="471488"/>
          </a:xfrm>
          <a:ln/>
        </p:spPr>
        <p:txBody>
          <a:bodyPr vert="horz" wrap="square" lIns="91428" tIns="45715" rIns="91428" bIns="45715" anchor="b" anchorCtr="0"/>
          <a:p>
            <a:pPr eaLnBrk="1" hangingPunct="1"/>
            <a:r>
              <a:rPr lang="zh-CN" altLang="en-US" sz="3600" b="1" dirty="0">
                <a:ea typeface="楷体_GB2312" panose="02010609030101010101" pitchFamily="49" charset="-122"/>
              </a:rPr>
              <a:t>主要内容</a:t>
            </a:r>
            <a:endParaRPr lang="zh-CN" altLang="en-US" sz="3600" b="1" dirty="0">
              <a:ea typeface="楷体_GB2312" panose="02010609030101010101" pitchFamily="49" charset="-122"/>
            </a:endParaRPr>
          </a:p>
        </p:txBody>
      </p:sp>
      <p:sp>
        <p:nvSpPr>
          <p:cNvPr id="76802" name="Rectangle 3"/>
          <p:cNvSpPr>
            <a:spLocks noGrp="1"/>
          </p:cNvSpPr>
          <p:nvPr>
            <p:ph type="body"/>
          </p:nvPr>
        </p:nvSpPr>
        <p:spPr>
          <a:xfrm>
            <a:off x="719138" y="2060575"/>
            <a:ext cx="9888537" cy="4105275"/>
          </a:xfrm>
          <a:ln/>
        </p:spPr>
        <p:txBody>
          <a:bodyPr vert="horz" wrap="square" lIns="91428" tIns="45715" rIns="91428" bIns="45715" anchor="t" anchorCtr="0"/>
          <a:p>
            <a:pPr eaLnBrk="1" hangingPunct="1">
              <a:lnSpc>
                <a:spcPct val="130000"/>
              </a:lnSpc>
            </a:pPr>
            <a:r>
              <a:rPr lang="zh-CN" altLang="en-US" sz="2800" b="1" dirty="0">
                <a:latin typeface="楷体_GB2312" panose="02010609030101010101" pitchFamily="49" charset="-122"/>
              </a:rPr>
              <a:t>气相色谱仪的主要部件</a:t>
            </a:r>
            <a:endParaRPr lang="zh-CN" altLang="en-US" sz="2800" b="1" dirty="0">
              <a:latin typeface="楷体_GB2312" panose="02010609030101010101" pitchFamily="49" charset="-122"/>
            </a:endParaRPr>
          </a:p>
          <a:p>
            <a:pPr eaLnBrk="1" hangingPunct="1">
              <a:lnSpc>
                <a:spcPct val="130000"/>
              </a:lnSpc>
            </a:pPr>
            <a:r>
              <a:rPr lang="zh-CN" altLang="en-US" sz="2800" b="1" dirty="0">
                <a:latin typeface="楷体_GB2312" panose="02010609030101010101" pitchFamily="49" charset="-122"/>
              </a:rPr>
              <a:t>气相色谱的固定相和流动相</a:t>
            </a:r>
            <a:endParaRPr lang="zh-CN" altLang="en-US" sz="2800" b="1" dirty="0">
              <a:latin typeface="楷体_GB2312" panose="02010609030101010101" pitchFamily="49" charset="-122"/>
            </a:endParaRPr>
          </a:p>
          <a:p>
            <a:pPr eaLnBrk="1" hangingPunct="1">
              <a:lnSpc>
                <a:spcPct val="130000"/>
              </a:lnSpc>
            </a:pPr>
            <a:r>
              <a:rPr lang="zh-CN" altLang="en-US" sz="2800" b="1" dirty="0">
                <a:latin typeface="楷体_GB2312" panose="02010609030101010101" pitchFamily="49" charset="-122"/>
              </a:rPr>
              <a:t>检测器类型</a:t>
            </a:r>
            <a:endParaRPr lang="zh-CN" altLang="en-US" sz="2800" b="1" dirty="0">
              <a:latin typeface="楷体_GB2312" panose="02010609030101010101" pitchFamily="49" charset="-122"/>
            </a:endParaRPr>
          </a:p>
          <a:p>
            <a:pPr eaLnBrk="1" hangingPunct="1">
              <a:lnSpc>
                <a:spcPct val="130000"/>
              </a:lnSpc>
            </a:pPr>
            <a:r>
              <a:rPr lang="zh-CN" altLang="en-US" sz="2800" b="1" dirty="0">
                <a:latin typeface="楷体_GB2312" panose="02010609030101010101" pitchFamily="49" charset="-122"/>
              </a:rPr>
              <a:t>热导、氢焰检测器的原理和注意事项</a:t>
            </a:r>
            <a:endParaRPr lang="zh-CN" altLang="en-US" sz="2800" b="1" dirty="0">
              <a:latin typeface="楷体_GB2312" panose="02010609030101010101" pitchFamily="49" charset="-122"/>
            </a:endParaRPr>
          </a:p>
          <a:p>
            <a:pPr eaLnBrk="1" hangingPunct="1">
              <a:lnSpc>
                <a:spcPct val="130000"/>
              </a:lnSpc>
            </a:pPr>
            <a:r>
              <a:rPr lang="zh-CN" altLang="en-US" sz="2800" b="1" dirty="0">
                <a:latin typeface="楷体_GB2312" panose="02010609030101010101" pitchFamily="49" charset="-122"/>
              </a:rPr>
              <a:t>速率理论和实验条件的选择</a:t>
            </a:r>
            <a:endParaRPr lang="en-US" altLang="zh-CN" sz="2800" b="1" dirty="0">
              <a:latin typeface="楷体_GB2312" panose="02010609030101010101" pitchFamily="49" charset="-122"/>
            </a:endParaRPr>
          </a:p>
          <a:p>
            <a:pPr eaLnBrk="1" hangingPunct="1">
              <a:lnSpc>
                <a:spcPct val="130000"/>
              </a:lnSpc>
            </a:pPr>
            <a:r>
              <a:rPr lang="zh-CN" altLang="en-US" sz="2800" b="1" dirty="0">
                <a:latin typeface="楷体_GB2312" panose="02010609030101010101" pitchFamily="49" charset="-122"/>
              </a:rPr>
              <a:t>定量分析方法</a:t>
            </a:r>
            <a:endParaRPr lang="zh-CN" altLang="en-US" sz="2800" b="1" dirty="0">
              <a:latin typeface="楷体_GB2312" panose="02010609030101010101"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椭圆 11"/>
          <p:cNvSpPr/>
          <p:nvPr/>
        </p:nvSpPr>
        <p:spPr>
          <a:xfrm>
            <a:off x="-1684337" y="-3932237"/>
            <a:ext cx="14714537" cy="14716125"/>
          </a:xfrm>
          <a:prstGeom prst="ellipse">
            <a:avLst/>
          </a:prstGeom>
          <a:solidFill>
            <a:srgbClr val="38BCB0"/>
          </a:soli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7283" name="椭圆 12"/>
          <p:cNvSpPr/>
          <p:nvPr/>
        </p:nvSpPr>
        <p:spPr>
          <a:xfrm>
            <a:off x="-1684337" y="-3932237"/>
            <a:ext cx="14714537" cy="14716125"/>
          </a:xfrm>
          <a:prstGeom prst="ellipse">
            <a:avLst/>
          </a:prstGeom>
          <a:solidFill>
            <a:srgbClr val="4ECABE"/>
          </a:soli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7284" name="椭圆 14"/>
          <p:cNvSpPr/>
          <p:nvPr/>
        </p:nvSpPr>
        <p:spPr>
          <a:xfrm>
            <a:off x="-1731962" y="-3929062"/>
            <a:ext cx="14716125" cy="14716125"/>
          </a:xfrm>
          <a:prstGeom prst="ellipse">
            <a:avLst/>
          </a:prstGeom>
          <a:solidFill>
            <a:srgbClr val="38BCB0"/>
          </a:solidFill>
          <a:ln w="12700">
            <a:noFill/>
          </a:ln>
        </p:spPr>
        <p:txBody>
          <a:bodyPr lIns="91428" tIns="45715" rIns="91428" bIns="45715" anchor="ctr" anchorCtr="0"/>
          <a:p>
            <a:pPr algn="ctr" eaLnBrk="0" hangingPunct="0">
              <a:buClrTx/>
              <a:buFontTx/>
            </a:pPr>
            <a:endParaRPr lang="zh-CN" altLang="en-US" sz="1800" dirty="0">
              <a:solidFill>
                <a:srgbClr val="FFFFFF"/>
              </a:solidFill>
              <a:latin typeface="Calibri" panose="020F0502020204030204" pitchFamily="34" charset="0"/>
              <a:ea typeface="宋体" panose="02010600030101010101" pitchFamily="2" charset="-122"/>
            </a:endParaRPr>
          </a:p>
        </p:txBody>
      </p:sp>
      <p:sp>
        <p:nvSpPr>
          <p:cNvPr id="97285" name="矩形 1"/>
          <p:cNvSpPr/>
          <p:nvPr/>
        </p:nvSpPr>
        <p:spPr>
          <a:xfrm>
            <a:off x="6726238" y="2614613"/>
            <a:ext cx="2954337" cy="923925"/>
          </a:xfrm>
          <a:prstGeom prst="rect">
            <a:avLst/>
          </a:prstGeom>
          <a:noFill/>
          <a:ln w="9525">
            <a:noFill/>
          </a:ln>
        </p:spPr>
        <p:txBody>
          <a:bodyPr wrap="none" lIns="91428" tIns="45715" rIns="91428" bIns="45715" anchor="t" anchorCtr="0">
            <a:spAutoFit/>
          </a:bodyPr>
          <a:p>
            <a:pPr>
              <a:buClrTx/>
              <a:buFontTx/>
            </a:pPr>
            <a:r>
              <a:rPr lang="zh-CN" altLang="en-US" sz="5400" dirty="0">
                <a:solidFill>
                  <a:schemeClr val="bg1"/>
                </a:solidFill>
                <a:latin typeface="微软雅黑" panose="020B0503020204020204" pitchFamily="34" charset="-122"/>
                <a:ea typeface="微软雅黑" panose="020B0503020204020204" pitchFamily="34" charset="-122"/>
              </a:rPr>
              <a:t>谢谢观看</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97286" name="文本框 2"/>
          <p:cNvSpPr txBox="1"/>
          <p:nvPr/>
        </p:nvSpPr>
        <p:spPr>
          <a:xfrm>
            <a:off x="6850063" y="3492500"/>
            <a:ext cx="307975" cy="520700"/>
          </a:xfrm>
          <a:prstGeom prst="rect">
            <a:avLst/>
          </a:prstGeom>
          <a:noFill/>
          <a:ln w="9525">
            <a:noFill/>
          </a:ln>
        </p:spPr>
        <p:txBody>
          <a:bodyPr wrap="none" lIns="91428" tIns="45715" rIns="91428" bIns="45715" anchor="t" anchorCtr="0">
            <a:spAutoFit/>
          </a:bodyPr>
          <a:p>
            <a:pPr eaLnBrk="0" hangingPunct="0">
              <a:buClrTx/>
              <a:buFontTx/>
            </a:pPr>
            <a:endParaRPr lang="en-US" altLang="zh-CN" sz="2800" dirty="0">
              <a:solidFill>
                <a:schemeClr val="bg1"/>
              </a:solidFill>
              <a:latin typeface="Arial" panose="020B0604020202020204" pitchFamily="34" charset="0"/>
              <a:ea typeface="宋体" panose="02010600030101010101" pitchFamily="2" charset="-122"/>
            </a:endParaRPr>
          </a:p>
        </p:txBody>
      </p:sp>
      <p:grpSp>
        <p:nvGrpSpPr>
          <p:cNvPr id="2" name="组合 6"/>
          <p:cNvGrpSpPr/>
          <p:nvPr/>
        </p:nvGrpSpPr>
        <p:grpSpPr>
          <a:xfrm>
            <a:off x="2066925" y="1646238"/>
            <a:ext cx="4000500" cy="3657600"/>
            <a:chOff x="3568700" y="233363"/>
            <a:chExt cx="4000500" cy="3657600"/>
          </a:xfrm>
        </p:grpSpPr>
        <p:sp>
          <p:nvSpPr>
            <p:cNvPr id="8" name="Freeform 5"/>
            <p:cNvSpPr/>
            <p:nvPr/>
          </p:nvSpPr>
          <p:spPr bwMode="auto">
            <a:xfrm>
              <a:off x="5897563" y="1109663"/>
              <a:ext cx="231775" cy="539750"/>
            </a:xfrm>
            <a:custGeom>
              <a:avLst/>
              <a:gdLst>
                <a:gd name="T0" fmla="*/ 469 w 881"/>
                <a:gd name="T1" fmla="*/ 2045 h 2045"/>
                <a:gd name="T2" fmla="*/ 412 w 881"/>
                <a:gd name="T3" fmla="*/ 2045 h 2045"/>
                <a:gd name="T4" fmla="*/ 117 w 881"/>
                <a:gd name="T5" fmla="*/ 1750 h 2045"/>
                <a:gd name="T6" fmla="*/ 117 w 881"/>
                <a:gd name="T7" fmla="*/ 303 h 2045"/>
                <a:gd name="T8" fmla="*/ 0 w 881"/>
                <a:gd name="T9" fmla="*/ 154 h 2045"/>
                <a:gd name="T10" fmla="*/ 153 w 881"/>
                <a:gd name="T11" fmla="*/ 0 h 2045"/>
                <a:gd name="T12" fmla="*/ 728 w 881"/>
                <a:gd name="T13" fmla="*/ 0 h 2045"/>
                <a:gd name="T14" fmla="*/ 881 w 881"/>
                <a:gd name="T15" fmla="*/ 154 h 2045"/>
                <a:gd name="T16" fmla="*/ 764 w 881"/>
                <a:gd name="T17" fmla="*/ 303 h 2045"/>
                <a:gd name="T18" fmla="*/ 764 w 881"/>
                <a:gd name="T19" fmla="*/ 1750 h 2045"/>
                <a:gd name="T20" fmla="*/ 469 w 881"/>
                <a:gd name="T21" fmla="*/ 2045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1" h="2045">
                  <a:moveTo>
                    <a:pt x="469" y="2045"/>
                  </a:moveTo>
                  <a:cubicBezTo>
                    <a:pt x="412" y="2045"/>
                    <a:pt x="412" y="2045"/>
                    <a:pt x="412" y="2045"/>
                  </a:cubicBezTo>
                  <a:cubicBezTo>
                    <a:pt x="249" y="2045"/>
                    <a:pt x="117" y="1912"/>
                    <a:pt x="117" y="1750"/>
                  </a:cubicBezTo>
                  <a:cubicBezTo>
                    <a:pt x="117" y="303"/>
                    <a:pt x="117" y="303"/>
                    <a:pt x="117" y="303"/>
                  </a:cubicBezTo>
                  <a:cubicBezTo>
                    <a:pt x="50" y="286"/>
                    <a:pt x="0" y="226"/>
                    <a:pt x="0" y="154"/>
                  </a:cubicBezTo>
                  <a:cubicBezTo>
                    <a:pt x="0" y="69"/>
                    <a:pt x="68" y="0"/>
                    <a:pt x="153" y="0"/>
                  </a:cubicBezTo>
                  <a:cubicBezTo>
                    <a:pt x="728" y="0"/>
                    <a:pt x="728" y="0"/>
                    <a:pt x="728" y="0"/>
                  </a:cubicBezTo>
                  <a:cubicBezTo>
                    <a:pt x="813" y="0"/>
                    <a:pt x="881" y="69"/>
                    <a:pt x="881" y="154"/>
                  </a:cubicBezTo>
                  <a:cubicBezTo>
                    <a:pt x="881" y="226"/>
                    <a:pt x="831" y="286"/>
                    <a:pt x="764" y="303"/>
                  </a:cubicBezTo>
                  <a:cubicBezTo>
                    <a:pt x="764" y="1750"/>
                    <a:pt x="764" y="1750"/>
                    <a:pt x="764" y="1750"/>
                  </a:cubicBezTo>
                  <a:cubicBezTo>
                    <a:pt x="764" y="1912"/>
                    <a:pt x="632" y="2045"/>
                    <a:pt x="469" y="2045"/>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32" name="Freeform 6"/>
            <p:cNvSpPr/>
            <p:nvPr/>
          </p:nvSpPr>
          <p:spPr>
            <a:xfrm>
              <a:off x="5915025" y="1127126"/>
              <a:ext cx="198438" cy="504825"/>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51" h="1913">
                  <a:moveTo>
                    <a:pt x="663" y="0"/>
                  </a:moveTo>
                  <a:cubicBezTo>
                    <a:pt x="88" y="0"/>
                    <a:pt x="88" y="0"/>
                    <a:pt x="88" y="0"/>
                  </a:cubicBezTo>
                  <a:cubicBezTo>
                    <a:pt x="40" y="0"/>
                    <a:pt x="0" y="39"/>
                    <a:pt x="0" y="88"/>
                  </a:cubicBezTo>
                  <a:cubicBezTo>
                    <a:pt x="0" y="136"/>
                    <a:pt x="40" y="175"/>
                    <a:pt x="88" y="175"/>
                  </a:cubicBezTo>
                  <a:cubicBezTo>
                    <a:pt x="118" y="175"/>
                    <a:pt x="118" y="175"/>
                    <a:pt x="118" y="175"/>
                  </a:cubicBezTo>
                  <a:cubicBezTo>
                    <a:pt x="118" y="1684"/>
                    <a:pt x="118" y="1684"/>
                    <a:pt x="118" y="1684"/>
                  </a:cubicBezTo>
                  <a:cubicBezTo>
                    <a:pt x="118" y="1810"/>
                    <a:pt x="220" y="1913"/>
                    <a:pt x="347" y="1913"/>
                  </a:cubicBezTo>
                  <a:cubicBezTo>
                    <a:pt x="404" y="1913"/>
                    <a:pt x="404" y="1913"/>
                    <a:pt x="404" y="1913"/>
                  </a:cubicBezTo>
                  <a:cubicBezTo>
                    <a:pt x="531" y="1913"/>
                    <a:pt x="634" y="1810"/>
                    <a:pt x="634" y="1684"/>
                  </a:cubicBezTo>
                  <a:cubicBezTo>
                    <a:pt x="634" y="175"/>
                    <a:pt x="634" y="175"/>
                    <a:pt x="634" y="175"/>
                  </a:cubicBezTo>
                  <a:cubicBezTo>
                    <a:pt x="663" y="175"/>
                    <a:pt x="663" y="175"/>
                    <a:pt x="663" y="175"/>
                  </a:cubicBezTo>
                  <a:cubicBezTo>
                    <a:pt x="711" y="175"/>
                    <a:pt x="751" y="136"/>
                    <a:pt x="751" y="88"/>
                  </a:cubicBezTo>
                  <a:cubicBezTo>
                    <a:pt x="751" y="39"/>
                    <a:pt x="711" y="0"/>
                    <a:pt x="663" y="0"/>
                  </a:cubicBezTo>
                  <a:close/>
                </a:path>
              </a:pathLst>
            </a:custGeom>
            <a:solidFill>
              <a:srgbClr val="FFFFFF"/>
            </a:solidFill>
            <a:ln w="9525">
              <a:noFill/>
            </a:ln>
          </p:spPr>
          <p:txBody>
            <a:bodyPr/>
            <a:p>
              <a:endParaRPr lang="zh-CN" altLang="en-US"/>
            </a:p>
          </p:txBody>
        </p:sp>
        <p:sp>
          <p:nvSpPr>
            <p:cNvPr id="77833" name="Freeform 7"/>
            <p:cNvSpPr/>
            <p:nvPr/>
          </p:nvSpPr>
          <p:spPr>
            <a:xfrm>
              <a:off x="5962650" y="1341438"/>
              <a:ext cx="101600" cy="274638"/>
            </a:xfrm>
            <a:custGeom>
              <a:avLst/>
              <a:gdLst/>
              <a:ahLst/>
              <a:cxnLst>
                <a:cxn ang="0">
                  <a:pos x="0" y="0"/>
                </a:cxn>
                <a:cxn ang="0">
                  <a:pos x="0" y="2147483646"/>
                </a:cxn>
                <a:cxn ang="0">
                  <a:pos x="2147483646" y="2147483646"/>
                </a:cxn>
                <a:cxn ang="0">
                  <a:pos x="2147483646" y="2147483646"/>
                </a:cxn>
                <a:cxn ang="0">
                  <a:pos x="2147483646" y="2147483646"/>
                </a:cxn>
                <a:cxn ang="0">
                  <a:pos x="2147483646" y="0"/>
                </a:cxn>
                <a:cxn ang="0">
                  <a:pos x="0" y="0"/>
                </a:cxn>
              </a:cxnLst>
              <a:pathLst>
                <a:path w="384" h="1036">
                  <a:moveTo>
                    <a:pt x="0" y="0"/>
                  </a:moveTo>
                  <a:cubicBezTo>
                    <a:pt x="0" y="873"/>
                    <a:pt x="0" y="873"/>
                    <a:pt x="0" y="873"/>
                  </a:cubicBezTo>
                  <a:cubicBezTo>
                    <a:pt x="0" y="963"/>
                    <a:pt x="74" y="1036"/>
                    <a:pt x="164" y="1036"/>
                  </a:cubicBezTo>
                  <a:cubicBezTo>
                    <a:pt x="221" y="1036"/>
                    <a:pt x="221" y="1036"/>
                    <a:pt x="221" y="1036"/>
                  </a:cubicBezTo>
                  <a:cubicBezTo>
                    <a:pt x="311" y="1036"/>
                    <a:pt x="384" y="963"/>
                    <a:pt x="384" y="873"/>
                  </a:cubicBezTo>
                  <a:cubicBezTo>
                    <a:pt x="384" y="0"/>
                    <a:pt x="384" y="0"/>
                    <a:pt x="384" y="0"/>
                  </a:cubicBezTo>
                  <a:lnTo>
                    <a:pt x="0" y="0"/>
                  </a:lnTo>
                  <a:close/>
                </a:path>
              </a:pathLst>
            </a:custGeom>
            <a:solidFill>
              <a:srgbClr val="C93A41"/>
            </a:solidFill>
            <a:ln w="9525">
              <a:noFill/>
            </a:ln>
          </p:spPr>
          <p:txBody>
            <a:bodyPr/>
            <a:p>
              <a:endParaRPr lang="zh-CN" altLang="en-US"/>
            </a:p>
          </p:txBody>
        </p:sp>
        <p:sp>
          <p:nvSpPr>
            <p:cNvPr id="11" name="Freeform 8"/>
            <p:cNvSpPr/>
            <p:nvPr/>
          </p:nvSpPr>
          <p:spPr bwMode="auto">
            <a:xfrm>
              <a:off x="6176963" y="1109663"/>
              <a:ext cx="233362" cy="539750"/>
            </a:xfrm>
            <a:custGeom>
              <a:avLst/>
              <a:gdLst>
                <a:gd name="T0" fmla="*/ 469 w 882"/>
                <a:gd name="T1" fmla="*/ 2045 h 2045"/>
                <a:gd name="T2" fmla="*/ 412 w 882"/>
                <a:gd name="T3" fmla="*/ 2045 h 2045"/>
                <a:gd name="T4" fmla="*/ 117 w 882"/>
                <a:gd name="T5" fmla="*/ 1750 h 2045"/>
                <a:gd name="T6" fmla="*/ 117 w 882"/>
                <a:gd name="T7" fmla="*/ 303 h 2045"/>
                <a:gd name="T8" fmla="*/ 0 w 882"/>
                <a:gd name="T9" fmla="*/ 154 h 2045"/>
                <a:gd name="T10" fmla="*/ 153 w 882"/>
                <a:gd name="T11" fmla="*/ 0 h 2045"/>
                <a:gd name="T12" fmla="*/ 728 w 882"/>
                <a:gd name="T13" fmla="*/ 0 h 2045"/>
                <a:gd name="T14" fmla="*/ 882 w 882"/>
                <a:gd name="T15" fmla="*/ 154 h 2045"/>
                <a:gd name="T16" fmla="*/ 764 w 882"/>
                <a:gd name="T17" fmla="*/ 303 h 2045"/>
                <a:gd name="T18" fmla="*/ 764 w 882"/>
                <a:gd name="T19" fmla="*/ 1750 h 2045"/>
                <a:gd name="T20" fmla="*/ 469 w 882"/>
                <a:gd name="T21" fmla="*/ 2045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2" h="2045">
                  <a:moveTo>
                    <a:pt x="469" y="2045"/>
                  </a:moveTo>
                  <a:cubicBezTo>
                    <a:pt x="412" y="2045"/>
                    <a:pt x="412" y="2045"/>
                    <a:pt x="412" y="2045"/>
                  </a:cubicBezTo>
                  <a:cubicBezTo>
                    <a:pt x="249" y="2045"/>
                    <a:pt x="117" y="1912"/>
                    <a:pt x="117" y="1750"/>
                  </a:cubicBezTo>
                  <a:cubicBezTo>
                    <a:pt x="117" y="303"/>
                    <a:pt x="117" y="303"/>
                    <a:pt x="117" y="303"/>
                  </a:cubicBezTo>
                  <a:cubicBezTo>
                    <a:pt x="50" y="286"/>
                    <a:pt x="0" y="226"/>
                    <a:pt x="0" y="154"/>
                  </a:cubicBezTo>
                  <a:cubicBezTo>
                    <a:pt x="0" y="69"/>
                    <a:pt x="68" y="0"/>
                    <a:pt x="153" y="0"/>
                  </a:cubicBezTo>
                  <a:cubicBezTo>
                    <a:pt x="728" y="0"/>
                    <a:pt x="728" y="0"/>
                    <a:pt x="728" y="0"/>
                  </a:cubicBezTo>
                  <a:cubicBezTo>
                    <a:pt x="813" y="0"/>
                    <a:pt x="882" y="69"/>
                    <a:pt x="882" y="154"/>
                  </a:cubicBezTo>
                  <a:cubicBezTo>
                    <a:pt x="882" y="226"/>
                    <a:pt x="831" y="286"/>
                    <a:pt x="764" y="303"/>
                  </a:cubicBezTo>
                  <a:cubicBezTo>
                    <a:pt x="764" y="1750"/>
                    <a:pt x="764" y="1750"/>
                    <a:pt x="764" y="1750"/>
                  </a:cubicBezTo>
                  <a:cubicBezTo>
                    <a:pt x="764" y="1912"/>
                    <a:pt x="632" y="2045"/>
                    <a:pt x="469" y="2045"/>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35" name="Freeform 9"/>
            <p:cNvSpPr/>
            <p:nvPr/>
          </p:nvSpPr>
          <p:spPr>
            <a:xfrm>
              <a:off x="6194425" y="1127126"/>
              <a:ext cx="198438" cy="504825"/>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51" h="1913">
                  <a:moveTo>
                    <a:pt x="663" y="0"/>
                  </a:moveTo>
                  <a:cubicBezTo>
                    <a:pt x="88" y="0"/>
                    <a:pt x="88" y="0"/>
                    <a:pt x="88" y="0"/>
                  </a:cubicBezTo>
                  <a:cubicBezTo>
                    <a:pt x="40" y="0"/>
                    <a:pt x="0" y="39"/>
                    <a:pt x="0" y="88"/>
                  </a:cubicBezTo>
                  <a:cubicBezTo>
                    <a:pt x="0" y="136"/>
                    <a:pt x="40" y="175"/>
                    <a:pt x="88" y="175"/>
                  </a:cubicBezTo>
                  <a:cubicBezTo>
                    <a:pt x="118" y="175"/>
                    <a:pt x="118" y="175"/>
                    <a:pt x="118" y="175"/>
                  </a:cubicBezTo>
                  <a:cubicBezTo>
                    <a:pt x="118" y="1684"/>
                    <a:pt x="118" y="1684"/>
                    <a:pt x="118" y="1684"/>
                  </a:cubicBezTo>
                  <a:cubicBezTo>
                    <a:pt x="118" y="1810"/>
                    <a:pt x="220" y="1913"/>
                    <a:pt x="347" y="1913"/>
                  </a:cubicBezTo>
                  <a:cubicBezTo>
                    <a:pt x="404" y="1913"/>
                    <a:pt x="404" y="1913"/>
                    <a:pt x="404" y="1913"/>
                  </a:cubicBezTo>
                  <a:cubicBezTo>
                    <a:pt x="531" y="1913"/>
                    <a:pt x="634" y="1810"/>
                    <a:pt x="634" y="1684"/>
                  </a:cubicBezTo>
                  <a:cubicBezTo>
                    <a:pt x="634" y="175"/>
                    <a:pt x="634" y="175"/>
                    <a:pt x="634" y="175"/>
                  </a:cubicBezTo>
                  <a:cubicBezTo>
                    <a:pt x="663" y="175"/>
                    <a:pt x="663" y="175"/>
                    <a:pt x="663" y="175"/>
                  </a:cubicBezTo>
                  <a:cubicBezTo>
                    <a:pt x="712" y="175"/>
                    <a:pt x="751" y="136"/>
                    <a:pt x="751" y="88"/>
                  </a:cubicBezTo>
                  <a:cubicBezTo>
                    <a:pt x="751" y="39"/>
                    <a:pt x="712" y="0"/>
                    <a:pt x="663" y="0"/>
                  </a:cubicBezTo>
                  <a:close/>
                </a:path>
              </a:pathLst>
            </a:custGeom>
            <a:solidFill>
              <a:srgbClr val="FFFFFF"/>
            </a:solidFill>
            <a:ln w="9525">
              <a:noFill/>
            </a:ln>
          </p:spPr>
          <p:txBody>
            <a:bodyPr/>
            <a:p>
              <a:endParaRPr lang="zh-CN" altLang="en-US"/>
            </a:p>
          </p:txBody>
        </p:sp>
        <p:sp>
          <p:nvSpPr>
            <p:cNvPr id="77836" name="Rectangle 10"/>
            <p:cNvSpPr/>
            <p:nvPr/>
          </p:nvSpPr>
          <p:spPr>
            <a:xfrm>
              <a:off x="6243638" y="1265238"/>
              <a:ext cx="100013" cy="107950"/>
            </a:xfrm>
            <a:prstGeom prst="rect">
              <a:avLst/>
            </a:prstGeom>
            <a:solidFill>
              <a:srgbClr val="AD8E7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37" name="Freeform 11"/>
            <p:cNvSpPr/>
            <p:nvPr/>
          </p:nvSpPr>
          <p:spPr>
            <a:xfrm>
              <a:off x="6243638" y="1373188"/>
              <a:ext cx="100013" cy="242888"/>
            </a:xfrm>
            <a:custGeom>
              <a:avLst/>
              <a:gdLst/>
              <a:ahLst/>
              <a:cxnLst>
                <a:cxn ang="0">
                  <a:pos x="0" y="0"/>
                </a:cxn>
                <a:cxn ang="0">
                  <a:pos x="0" y="2147483646"/>
                </a:cxn>
                <a:cxn ang="0">
                  <a:pos x="2147483646" y="2147483646"/>
                </a:cxn>
                <a:cxn ang="0">
                  <a:pos x="2147483646" y="2147483646"/>
                </a:cxn>
                <a:cxn ang="0">
                  <a:pos x="2147483646" y="2147483646"/>
                </a:cxn>
                <a:cxn ang="0">
                  <a:pos x="2147483646" y="0"/>
                </a:cxn>
                <a:cxn ang="0">
                  <a:pos x="0" y="0"/>
                </a:cxn>
              </a:cxnLst>
              <a:pathLst>
                <a:path w="383" h="916">
                  <a:moveTo>
                    <a:pt x="0" y="0"/>
                  </a:moveTo>
                  <a:cubicBezTo>
                    <a:pt x="0" y="753"/>
                    <a:pt x="0" y="753"/>
                    <a:pt x="0" y="753"/>
                  </a:cubicBezTo>
                  <a:cubicBezTo>
                    <a:pt x="0" y="843"/>
                    <a:pt x="73" y="916"/>
                    <a:pt x="163" y="916"/>
                  </a:cubicBezTo>
                  <a:cubicBezTo>
                    <a:pt x="220" y="916"/>
                    <a:pt x="220" y="916"/>
                    <a:pt x="220" y="916"/>
                  </a:cubicBezTo>
                  <a:cubicBezTo>
                    <a:pt x="310" y="916"/>
                    <a:pt x="383" y="843"/>
                    <a:pt x="383" y="753"/>
                  </a:cubicBezTo>
                  <a:cubicBezTo>
                    <a:pt x="383" y="0"/>
                    <a:pt x="383" y="0"/>
                    <a:pt x="383" y="0"/>
                  </a:cubicBezTo>
                  <a:lnTo>
                    <a:pt x="0" y="0"/>
                  </a:lnTo>
                  <a:close/>
                </a:path>
              </a:pathLst>
            </a:custGeom>
            <a:solidFill>
              <a:srgbClr val="AD8E74"/>
            </a:solidFill>
            <a:ln w="9525">
              <a:noFill/>
            </a:ln>
          </p:spPr>
          <p:txBody>
            <a:bodyPr/>
            <a:p>
              <a:endParaRPr lang="zh-CN" altLang="en-US"/>
            </a:p>
          </p:txBody>
        </p:sp>
        <p:sp>
          <p:nvSpPr>
            <p:cNvPr id="19" name="Freeform 12"/>
            <p:cNvSpPr/>
            <p:nvPr/>
          </p:nvSpPr>
          <p:spPr bwMode="auto">
            <a:xfrm>
              <a:off x="6457950" y="1109663"/>
              <a:ext cx="231775" cy="539750"/>
            </a:xfrm>
            <a:custGeom>
              <a:avLst/>
              <a:gdLst>
                <a:gd name="T0" fmla="*/ 469 w 882"/>
                <a:gd name="T1" fmla="*/ 2045 h 2045"/>
                <a:gd name="T2" fmla="*/ 412 w 882"/>
                <a:gd name="T3" fmla="*/ 2045 h 2045"/>
                <a:gd name="T4" fmla="*/ 117 w 882"/>
                <a:gd name="T5" fmla="*/ 1750 h 2045"/>
                <a:gd name="T6" fmla="*/ 117 w 882"/>
                <a:gd name="T7" fmla="*/ 303 h 2045"/>
                <a:gd name="T8" fmla="*/ 0 w 882"/>
                <a:gd name="T9" fmla="*/ 154 h 2045"/>
                <a:gd name="T10" fmla="*/ 153 w 882"/>
                <a:gd name="T11" fmla="*/ 0 h 2045"/>
                <a:gd name="T12" fmla="*/ 728 w 882"/>
                <a:gd name="T13" fmla="*/ 0 h 2045"/>
                <a:gd name="T14" fmla="*/ 882 w 882"/>
                <a:gd name="T15" fmla="*/ 154 h 2045"/>
                <a:gd name="T16" fmla="*/ 765 w 882"/>
                <a:gd name="T17" fmla="*/ 303 h 2045"/>
                <a:gd name="T18" fmla="*/ 765 w 882"/>
                <a:gd name="T19" fmla="*/ 1750 h 2045"/>
                <a:gd name="T20" fmla="*/ 469 w 882"/>
                <a:gd name="T21" fmla="*/ 2045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2" h="2045">
                  <a:moveTo>
                    <a:pt x="469" y="2045"/>
                  </a:moveTo>
                  <a:cubicBezTo>
                    <a:pt x="412" y="2045"/>
                    <a:pt x="412" y="2045"/>
                    <a:pt x="412" y="2045"/>
                  </a:cubicBezTo>
                  <a:cubicBezTo>
                    <a:pt x="249" y="2045"/>
                    <a:pt x="117" y="1912"/>
                    <a:pt x="117" y="1750"/>
                  </a:cubicBezTo>
                  <a:cubicBezTo>
                    <a:pt x="117" y="303"/>
                    <a:pt x="117" y="303"/>
                    <a:pt x="117" y="303"/>
                  </a:cubicBezTo>
                  <a:cubicBezTo>
                    <a:pt x="50" y="286"/>
                    <a:pt x="0" y="226"/>
                    <a:pt x="0" y="154"/>
                  </a:cubicBezTo>
                  <a:cubicBezTo>
                    <a:pt x="0" y="69"/>
                    <a:pt x="69" y="0"/>
                    <a:pt x="153" y="0"/>
                  </a:cubicBezTo>
                  <a:cubicBezTo>
                    <a:pt x="728" y="0"/>
                    <a:pt x="728" y="0"/>
                    <a:pt x="728" y="0"/>
                  </a:cubicBezTo>
                  <a:cubicBezTo>
                    <a:pt x="813" y="0"/>
                    <a:pt x="882" y="69"/>
                    <a:pt x="882" y="154"/>
                  </a:cubicBezTo>
                  <a:cubicBezTo>
                    <a:pt x="882" y="226"/>
                    <a:pt x="832" y="286"/>
                    <a:pt x="765" y="303"/>
                  </a:cubicBezTo>
                  <a:cubicBezTo>
                    <a:pt x="765" y="1750"/>
                    <a:pt x="765" y="1750"/>
                    <a:pt x="765" y="1750"/>
                  </a:cubicBezTo>
                  <a:cubicBezTo>
                    <a:pt x="765" y="1912"/>
                    <a:pt x="632" y="2045"/>
                    <a:pt x="469" y="2045"/>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39" name="Freeform 13"/>
            <p:cNvSpPr/>
            <p:nvPr/>
          </p:nvSpPr>
          <p:spPr>
            <a:xfrm>
              <a:off x="6473825" y="1127126"/>
              <a:ext cx="198438" cy="504825"/>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51" h="1913">
                  <a:moveTo>
                    <a:pt x="663" y="0"/>
                  </a:moveTo>
                  <a:cubicBezTo>
                    <a:pt x="88" y="0"/>
                    <a:pt x="88" y="0"/>
                    <a:pt x="88" y="0"/>
                  </a:cubicBezTo>
                  <a:cubicBezTo>
                    <a:pt x="40" y="0"/>
                    <a:pt x="0" y="39"/>
                    <a:pt x="0" y="88"/>
                  </a:cubicBezTo>
                  <a:cubicBezTo>
                    <a:pt x="0" y="136"/>
                    <a:pt x="40" y="175"/>
                    <a:pt x="88" y="175"/>
                  </a:cubicBezTo>
                  <a:cubicBezTo>
                    <a:pt x="118" y="175"/>
                    <a:pt x="118" y="175"/>
                    <a:pt x="118" y="175"/>
                  </a:cubicBezTo>
                  <a:cubicBezTo>
                    <a:pt x="118" y="1684"/>
                    <a:pt x="118" y="1684"/>
                    <a:pt x="118" y="1684"/>
                  </a:cubicBezTo>
                  <a:cubicBezTo>
                    <a:pt x="118" y="1810"/>
                    <a:pt x="220" y="1913"/>
                    <a:pt x="347" y="1913"/>
                  </a:cubicBezTo>
                  <a:cubicBezTo>
                    <a:pt x="404" y="1913"/>
                    <a:pt x="404" y="1913"/>
                    <a:pt x="404" y="1913"/>
                  </a:cubicBezTo>
                  <a:cubicBezTo>
                    <a:pt x="531" y="1913"/>
                    <a:pt x="634" y="1810"/>
                    <a:pt x="634" y="1684"/>
                  </a:cubicBezTo>
                  <a:cubicBezTo>
                    <a:pt x="634" y="175"/>
                    <a:pt x="634" y="175"/>
                    <a:pt x="634" y="175"/>
                  </a:cubicBezTo>
                  <a:cubicBezTo>
                    <a:pt x="663" y="175"/>
                    <a:pt x="663" y="175"/>
                    <a:pt x="663" y="175"/>
                  </a:cubicBezTo>
                  <a:cubicBezTo>
                    <a:pt x="712" y="175"/>
                    <a:pt x="751" y="136"/>
                    <a:pt x="751" y="88"/>
                  </a:cubicBezTo>
                  <a:cubicBezTo>
                    <a:pt x="751" y="39"/>
                    <a:pt x="712" y="0"/>
                    <a:pt x="663" y="0"/>
                  </a:cubicBezTo>
                  <a:close/>
                </a:path>
              </a:pathLst>
            </a:custGeom>
            <a:solidFill>
              <a:srgbClr val="FFFFFF"/>
            </a:solidFill>
            <a:ln w="9525">
              <a:noFill/>
            </a:ln>
          </p:spPr>
          <p:txBody>
            <a:bodyPr/>
            <a:p>
              <a:endParaRPr lang="zh-CN" altLang="en-US"/>
            </a:p>
          </p:txBody>
        </p:sp>
        <p:sp>
          <p:nvSpPr>
            <p:cNvPr id="77840" name="Rectangle 14"/>
            <p:cNvSpPr/>
            <p:nvPr/>
          </p:nvSpPr>
          <p:spPr>
            <a:xfrm>
              <a:off x="6523038" y="1374776"/>
              <a:ext cx="101600" cy="144463"/>
            </a:xfrm>
            <a:prstGeom prst="rect">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41" name="Freeform 15"/>
            <p:cNvSpPr/>
            <p:nvPr/>
          </p:nvSpPr>
          <p:spPr>
            <a:xfrm>
              <a:off x="6523038" y="1519238"/>
              <a:ext cx="101600" cy="96838"/>
            </a:xfrm>
            <a:custGeom>
              <a:avLst/>
              <a:gdLst/>
              <a:ahLst/>
              <a:cxnLst>
                <a:cxn ang="0">
                  <a:pos x="0" y="0"/>
                </a:cxn>
                <a:cxn ang="0">
                  <a:pos x="0" y="2147483646"/>
                </a:cxn>
                <a:cxn ang="0">
                  <a:pos x="2147483646" y="2147483646"/>
                </a:cxn>
                <a:cxn ang="0">
                  <a:pos x="2147483646" y="2147483646"/>
                </a:cxn>
                <a:cxn ang="0">
                  <a:pos x="2147483646" y="2147483646"/>
                </a:cxn>
                <a:cxn ang="0">
                  <a:pos x="2147483646" y="0"/>
                </a:cxn>
                <a:cxn ang="0">
                  <a:pos x="0" y="0"/>
                </a:cxn>
              </a:cxnLst>
              <a:pathLst>
                <a:path w="384" h="362">
                  <a:moveTo>
                    <a:pt x="0" y="0"/>
                  </a:moveTo>
                  <a:cubicBezTo>
                    <a:pt x="0" y="199"/>
                    <a:pt x="0" y="199"/>
                    <a:pt x="0" y="199"/>
                  </a:cubicBezTo>
                  <a:cubicBezTo>
                    <a:pt x="0" y="289"/>
                    <a:pt x="73" y="362"/>
                    <a:pt x="163" y="362"/>
                  </a:cubicBezTo>
                  <a:cubicBezTo>
                    <a:pt x="220" y="362"/>
                    <a:pt x="220" y="362"/>
                    <a:pt x="220" y="362"/>
                  </a:cubicBezTo>
                  <a:cubicBezTo>
                    <a:pt x="310" y="362"/>
                    <a:pt x="384" y="289"/>
                    <a:pt x="384" y="199"/>
                  </a:cubicBezTo>
                  <a:cubicBezTo>
                    <a:pt x="384" y="0"/>
                    <a:pt x="384" y="0"/>
                    <a:pt x="384" y="0"/>
                  </a:cubicBezTo>
                  <a:lnTo>
                    <a:pt x="0" y="0"/>
                  </a:lnTo>
                  <a:close/>
                </a:path>
              </a:pathLst>
            </a:custGeom>
            <a:solidFill>
              <a:srgbClr val="E26D6D"/>
            </a:solidFill>
            <a:ln w="9525">
              <a:noFill/>
            </a:ln>
          </p:spPr>
          <p:txBody>
            <a:bodyPr/>
            <a:p>
              <a:endParaRPr lang="zh-CN" altLang="en-US"/>
            </a:p>
          </p:txBody>
        </p:sp>
        <p:sp>
          <p:nvSpPr>
            <p:cNvPr id="23" name="Freeform 16"/>
            <p:cNvSpPr/>
            <p:nvPr/>
          </p:nvSpPr>
          <p:spPr bwMode="auto">
            <a:xfrm>
              <a:off x="6737350" y="1109663"/>
              <a:ext cx="231775" cy="539750"/>
            </a:xfrm>
            <a:custGeom>
              <a:avLst/>
              <a:gdLst>
                <a:gd name="T0" fmla="*/ 469 w 882"/>
                <a:gd name="T1" fmla="*/ 2045 h 2045"/>
                <a:gd name="T2" fmla="*/ 412 w 882"/>
                <a:gd name="T3" fmla="*/ 2045 h 2045"/>
                <a:gd name="T4" fmla="*/ 117 w 882"/>
                <a:gd name="T5" fmla="*/ 1750 h 2045"/>
                <a:gd name="T6" fmla="*/ 117 w 882"/>
                <a:gd name="T7" fmla="*/ 303 h 2045"/>
                <a:gd name="T8" fmla="*/ 0 w 882"/>
                <a:gd name="T9" fmla="*/ 154 h 2045"/>
                <a:gd name="T10" fmla="*/ 153 w 882"/>
                <a:gd name="T11" fmla="*/ 0 h 2045"/>
                <a:gd name="T12" fmla="*/ 728 w 882"/>
                <a:gd name="T13" fmla="*/ 0 h 2045"/>
                <a:gd name="T14" fmla="*/ 882 w 882"/>
                <a:gd name="T15" fmla="*/ 154 h 2045"/>
                <a:gd name="T16" fmla="*/ 765 w 882"/>
                <a:gd name="T17" fmla="*/ 303 h 2045"/>
                <a:gd name="T18" fmla="*/ 765 w 882"/>
                <a:gd name="T19" fmla="*/ 1750 h 2045"/>
                <a:gd name="T20" fmla="*/ 469 w 882"/>
                <a:gd name="T21" fmla="*/ 2045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2" h="2045">
                  <a:moveTo>
                    <a:pt x="469" y="2045"/>
                  </a:moveTo>
                  <a:cubicBezTo>
                    <a:pt x="412" y="2045"/>
                    <a:pt x="412" y="2045"/>
                    <a:pt x="412" y="2045"/>
                  </a:cubicBezTo>
                  <a:cubicBezTo>
                    <a:pt x="249" y="2045"/>
                    <a:pt x="117" y="1912"/>
                    <a:pt x="117" y="1750"/>
                  </a:cubicBezTo>
                  <a:cubicBezTo>
                    <a:pt x="117" y="303"/>
                    <a:pt x="117" y="303"/>
                    <a:pt x="117" y="303"/>
                  </a:cubicBezTo>
                  <a:cubicBezTo>
                    <a:pt x="50" y="286"/>
                    <a:pt x="0" y="226"/>
                    <a:pt x="0" y="154"/>
                  </a:cubicBezTo>
                  <a:cubicBezTo>
                    <a:pt x="0" y="69"/>
                    <a:pt x="69" y="0"/>
                    <a:pt x="153" y="0"/>
                  </a:cubicBezTo>
                  <a:cubicBezTo>
                    <a:pt x="728" y="0"/>
                    <a:pt x="728" y="0"/>
                    <a:pt x="728" y="0"/>
                  </a:cubicBezTo>
                  <a:cubicBezTo>
                    <a:pt x="813" y="0"/>
                    <a:pt x="882" y="69"/>
                    <a:pt x="882" y="154"/>
                  </a:cubicBezTo>
                  <a:cubicBezTo>
                    <a:pt x="882" y="226"/>
                    <a:pt x="832" y="286"/>
                    <a:pt x="765" y="303"/>
                  </a:cubicBezTo>
                  <a:cubicBezTo>
                    <a:pt x="765" y="1750"/>
                    <a:pt x="765" y="1750"/>
                    <a:pt x="765" y="1750"/>
                  </a:cubicBezTo>
                  <a:cubicBezTo>
                    <a:pt x="765" y="1912"/>
                    <a:pt x="632" y="2045"/>
                    <a:pt x="469" y="2045"/>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43" name="Freeform 17"/>
            <p:cNvSpPr/>
            <p:nvPr/>
          </p:nvSpPr>
          <p:spPr>
            <a:xfrm>
              <a:off x="6754813" y="1127126"/>
              <a:ext cx="196850" cy="504825"/>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50" h="1913">
                  <a:moveTo>
                    <a:pt x="662" y="0"/>
                  </a:moveTo>
                  <a:cubicBezTo>
                    <a:pt x="87" y="0"/>
                    <a:pt x="87" y="0"/>
                    <a:pt x="87" y="0"/>
                  </a:cubicBezTo>
                  <a:cubicBezTo>
                    <a:pt x="39" y="0"/>
                    <a:pt x="0" y="39"/>
                    <a:pt x="0" y="88"/>
                  </a:cubicBezTo>
                  <a:cubicBezTo>
                    <a:pt x="0" y="136"/>
                    <a:pt x="39" y="175"/>
                    <a:pt x="87" y="175"/>
                  </a:cubicBezTo>
                  <a:cubicBezTo>
                    <a:pt x="117" y="175"/>
                    <a:pt x="117" y="175"/>
                    <a:pt x="117" y="175"/>
                  </a:cubicBezTo>
                  <a:cubicBezTo>
                    <a:pt x="117" y="1684"/>
                    <a:pt x="117" y="1684"/>
                    <a:pt x="117" y="1684"/>
                  </a:cubicBezTo>
                  <a:cubicBezTo>
                    <a:pt x="117" y="1810"/>
                    <a:pt x="219" y="1913"/>
                    <a:pt x="346" y="1913"/>
                  </a:cubicBezTo>
                  <a:cubicBezTo>
                    <a:pt x="403" y="1913"/>
                    <a:pt x="403" y="1913"/>
                    <a:pt x="403" y="1913"/>
                  </a:cubicBezTo>
                  <a:cubicBezTo>
                    <a:pt x="530" y="1913"/>
                    <a:pt x="633" y="1810"/>
                    <a:pt x="633" y="1684"/>
                  </a:cubicBezTo>
                  <a:cubicBezTo>
                    <a:pt x="633" y="175"/>
                    <a:pt x="633" y="175"/>
                    <a:pt x="633" y="175"/>
                  </a:cubicBezTo>
                  <a:cubicBezTo>
                    <a:pt x="662" y="175"/>
                    <a:pt x="662" y="175"/>
                    <a:pt x="662" y="175"/>
                  </a:cubicBezTo>
                  <a:cubicBezTo>
                    <a:pt x="711" y="175"/>
                    <a:pt x="750" y="136"/>
                    <a:pt x="750" y="88"/>
                  </a:cubicBezTo>
                  <a:cubicBezTo>
                    <a:pt x="750" y="39"/>
                    <a:pt x="711" y="0"/>
                    <a:pt x="662" y="0"/>
                  </a:cubicBezTo>
                  <a:close/>
                </a:path>
              </a:pathLst>
            </a:custGeom>
            <a:solidFill>
              <a:srgbClr val="FFFFFF"/>
            </a:solidFill>
            <a:ln w="9525">
              <a:noFill/>
            </a:ln>
          </p:spPr>
          <p:txBody>
            <a:bodyPr/>
            <a:p>
              <a:endParaRPr lang="zh-CN" altLang="en-US"/>
            </a:p>
          </p:txBody>
        </p:sp>
        <p:sp>
          <p:nvSpPr>
            <p:cNvPr id="77844" name="Freeform 18"/>
            <p:cNvSpPr/>
            <p:nvPr/>
          </p:nvSpPr>
          <p:spPr>
            <a:xfrm>
              <a:off x="6802438" y="1363663"/>
              <a:ext cx="101600" cy="252413"/>
            </a:xfrm>
            <a:custGeom>
              <a:avLst/>
              <a:gdLst/>
              <a:ahLst/>
              <a:cxnLst>
                <a:cxn ang="0">
                  <a:pos x="0" y="0"/>
                </a:cxn>
                <a:cxn ang="0">
                  <a:pos x="0" y="2147483646"/>
                </a:cxn>
                <a:cxn ang="0">
                  <a:pos x="2147483646" y="2147483646"/>
                </a:cxn>
                <a:cxn ang="0">
                  <a:pos x="2147483646" y="2147483646"/>
                </a:cxn>
                <a:cxn ang="0">
                  <a:pos x="2147483646" y="2147483646"/>
                </a:cxn>
                <a:cxn ang="0">
                  <a:pos x="2147483646" y="0"/>
                </a:cxn>
                <a:cxn ang="0">
                  <a:pos x="0" y="0"/>
                </a:cxn>
              </a:cxnLst>
              <a:pathLst>
                <a:path w="384" h="954">
                  <a:moveTo>
                    <a:pt x="0" y="0"/>
                  </a:moveTo>
                  <a:cubicBezTo>
                    <a:pt x="0" y="791"/>
                    <a:pt x="0" y="791"/>
                    <a:pt x="0" y="791"/>
                  </a:cubicBezTo>
                  <a:cubicBezTo>
                    <a:pt x="0" y="881"/>
                    <a:pt x="73" y="954"/>
                    <a:pt x="163" y="954"/>
                  </a:cubicBezTo>
                  <a:cubicBezTo>
                    <a:pt x="220" y="954"/>
                    <a:pt x="220" y="954"/>
                    <a:pt x="220" y="954"/>
                  </a:cubicBezTo>
                  <a:cubicBezTo>
                    <a:pt x="310" y="954"/>
                    <a:pt x="384" y="881"/>
                    <a:pt x="384" y="791"/>
                  </a:cubicBezTo>
                  <a:cubicBezTo>
                    <a:pt x="384" y="0"/>
                    <a:pt x="384" y="0"/>
                    <a:pt x="384" y="0"/>
                  </a:cubicBezTo>
                  <a:lnTo>
                    <a:pt x="0" y="0"/>
                  </a:lnTo>
                  <a:close/>
                </a:path>
              </a:pathLst>
            </a:custGeom>
            <a:solidFill>
              <a:srgbClr val="D8C0A4"/>
            </a:solidFill>
            <a:ln w="9525">
              <a:noFill/>
            </a:ln>
          </p:spPr>
          <p:txBody>
            <a:bodyPr/>
            <a:p>
              <a:endParaRPr lang="zh-CN" altLang="en-US"/>
            </a:p>
          </p:txBody>
        </p:sp>
        <p:sp>
          <p:nvSpPr>
            <p:cNvPr id="77845" name="Rectangle 19"/>
            <p:cNvSpPr/>
            <p:nvPr/>
          </p:nvSpPr>
          <p:spPr>
            <a:xfrm>
              <a:off x="6802438" y="1274763"/>
              <a:ext cx="101600" cy="88900"/>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46" name="Freeform 20"/>
            <p:cNvSpPr/>
            <p:nvPr/>
          </p:nvSpPr>
          <p:spPr>
            <a:xfrm>
              <a:off x="5802313" y="1463676"/>
              <a:ext cx="1257300" cy="31750"/>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Lst>
              <a:pathLst>
                <a:path w="4762" h="123">
                  <a:moveTo>
                    <a:pt x="4762" y="62"/>
                  </a:moveTo>
                  <a:cubicBezTo>
                    <a:pt x="4762" y="96"/>
                    <a:pt x="4734" y="123"/>
                    <a:pt x="4701" y="123"/>
                  </a:cubicBezTo>
                  <a:cubicBezTo>
                    <a:pt x="62" y="123"/>
                    <a:pt x="62" y="123"/>
                    <a:pt x="62" y="123"/>
                  </a:cubicBezTo>
                  <a:cubicBezTo>
                    <a:pt x="28" y="123"/>
                    <a:pt x="0" y="96"/>
                    <a:pt x="0" y="62"/>
                  </a:cubicBezTo>
                  <a:cubicBezTo>
                    <a:pt x="0" y="62"/>
                    <a:pt x="0" y="62"/>
                    <a:pt x="0" y="62"/>
                  </a:cubicBezTo>
                  <a:cubicBezTo>
                    <a:pt x="0" y="28"/>
                    <a:pt x="28" y="0"/>
                    <a:pt x="62" y="0"/>
                  </a:cubicBezTo>
                  <a:cubicBezTo>
                    <a:pt x="4701" y="0"/>
                    <a:pt x="4701" y="0"/>
                    <a:pt x="4701" y="0"/>
                  </a:cubicBezTo>
                  <a:cubicBezTo>
                    <a:pt x="4734" y="0"/>
                    <a:pt x="4762" y="28"/>
                    <a:pt x="4762" y="62"/>
                  </a:cubicBezTo>
                  <a:close/>
                </a:path>
              </a:pathLst>
            </a:custGeom>
            <a:solidFill>
              <a:srgbClr val="D8C0A4"/>
            </a:solidFill>
            <a:ln w="9525">
              <a:noFill/>
            </a:ln>
          </p:spPr>
          <p:txBody>
            <a:bodyPr/>
            <a:p>
              <a:endParaRPr lang="zh-CN" altLang="en-US"/>
            </a:p>
          </p:txBody>
        </p:sp>
        <p:sp>
          <p:nvSpPr>
            <p:cNvPr id="77847" name="Freeform 21"/>
            <p:cNvSpPr/>
            <p:nvPr/>
          </p:nvSpPr>
          <p:spPr>
            <a:xfrm>
              <a:off x="5862638" y="1479551"/>
              <a:ext cx="31750" cy="203200"/>
            </a:xfrm>
            <a:custGeom>
              <a:avLst/>
              <a:gdLst/>
              <a:ahLst/>
              <a:cxnLst>
                <a:cxn ang="0">
                  <a:pos x="0" y="0"/>
                </a:cxn>
                <a:cxn ang="0">
                  <a:pos x="0" y="2147483646"/>
                </a:cxn>
                <a:cxn ang="0">
                  <a:pos x="2147483646" y="2147483646"/>
                </a:cxn>
                <a:cxn ang="0">
                  <a:pos x="2147483646" y="2147483646"/>
                </a:cxn>
                <a:cxn ang="0">
                  <a:pos x="2147483646" y="0"/>
                </a:cxn>
                <a:cxn ang="0">
                  <a:pos x="0" y="0"/>
                </a:cxn>
              </a:cxnLst>
              <a:pathLst>
                <a:path w="122" h="765">
                  <a:moveTo>
                    <a:pt x="0" y="0"/>
                  </a:moveTo>
                  <a:cubicBezTo>
                    <a:pt x="0" y="703"/>
                    <a:pt x="0" y="703"/>
                    <a:pt x="0" y="703"/>
                  </a:cubicBezTo>
                  <a:cubicBezTo>
                    <a:pt x="0" y="737"/>
                    <a:pt x="27" y="765"/>
                    <a:pt x="61" y="765"/>
                  </a:cubicBezTo>
                  <a:cubicBezTo>
                    <a:pt x="95" y="765"/>
                    <a:pt x="122" y="737"/>
                    <a:pt x="122" y="703"/>
                  </a:cubicBezTo>
                  <a:cubicBezTo>
                    <a:pt x="122" y="0"/>
                    <a:pt x="122" y="0"/>
                    <a:pt x="122" y="0"/>
                  </a:cubicBezTo>
                  <a:lnTo>
                    <a:pt x="0" y="0"/>
                  </a:lnTo>
                  <a:close/>
                </a:path>
              </a:pathLst>
            </a:custGeom>
            <a:solidFill>
              <a:srgbClr val="D8C0A4"/>
            </a:solidFill>
            <a:ln w="9525">
              <a:noFill/>
            </a:ln>
          </p:spPr>
          <p:txBody>
            <a:bodyPr/>
            <a:p>
              <a:endParaRPr lang="zh-CN" altLang="en-US"/>
            </a:p>
          </p:txBody>
        </p:sp>
        <p:sp>
          <p:nvSpPr>
            <p:cNvPr id="77848" name="Freeform 22"/>
            <p:cNvSpPr/>
            <p:nvPr/>
          </p:nvSpPr>
          <p:spPr>
            <a:xfrm>
              <a:off x="6130925" y="1479551"/>
              <a:ext cx="31750" cy="203200"/>
            </a:xfrm>
            <a:custGeom>
              <a:avLst/>
              <a:gdLst/>
              <a:ahLst/>
              <a:cxnLst>
                <a:cxn ang="0">
                  <a:pos x="0" y="0"/>
                </a:cxn>
                <a:cxn ang="0">
                  <a:pos x="0" y="2147483646"/>
                </a:cxn>
                <a:cxn ang="0">
                  <a:pos x="2147483646" y="2147483646"/>
                </a:cxn>
                <a:cxn ang="0">
                  <a:pos x="2147483646" y="2147483646"/>
                </a:cxn>
                <a:cxn ang="0">
                  <a:pos x="2147483646" y="0"/>
                </a:cxn>
                <a:cxn ang="0">
                  <a:pos x="0" y="0"/>
                </a:cxn>
              </a:cxnLst>
              <a:pathLst>
                <a:path w="123" h="765">
                  <a:moveTo>
                    <a:pt x="0" y="0"/>
                  </a:moveTo>
                  <a:cubicBezTo>
                    <a:pt x="0" y="703"/>
                    <a:pt x="0" y="703"/>
                    <a:pt x="0" y="703"/>
                  </a:cubicBezTo>
                  <a:cubicBezTo>
                    <a:pt x="0" y="737"/>
                    <a:pt x="28" y="765"/>
                    <a:pt x="62" y="765"/>
                  </a:cubicBezTo>
                  <a:cubicBezTo>
                    <a:pt x="96" y="765"/>
                    <a:pt x="123" y="737"/>
                    <a:pt x="123" y="703"/>
                  </a:cubicBezTo>
                  <a:cubicBezTo>
                    <a:pt x="123" y="0"/>
                    <a:pt x="123" y="0"/>
                    <a:pt x="123" y="0"/>
                  </a:cubicBezTo>
                  <a:lnTo>
                    <a:pt x="0" y="0"/>
                  </a:lnTo>
                  <a:close/>
                </a:path>
              </a:pathLst>
            </a:custGeom>
            <a:solidFill>
              <a:srgbClr val="D8C0A4"/>
            </a:solidFill>
            <a:ln w="9525">
              <a:noFill/>
            </a:ln>
          </p:spPr>
          <p:txBody>
            <a:bodyPr/>
            <a:p>
              <a:endParaRPr lang="zh-CN" altLang="en-US"/>
            </a:p>
          </p:txBody>
        </p:sp>
        <p:sp>
          <p:nvSpPr>
            <p:cNvPr id="77849" name="Freeform 23"/>
            <p:cNvSpPr/>
            <p:nvPr/>
          </p:nvSpPr>
          <p:spPr>
            <a:xfrm>
              <a:off x="6418263" y="1479551"/>
              <a:ext cx="31750" cy="203200"/>
            </a:xfrm>
            <a:custGeom>
              <a:avLst/>
              <a:gdLst/>
              <a:ahLst/>
              <a:cxnLst>
                <a:cxn ang="0">
                  <a:pos x="0" y="0"/>
                </a:cxn>
                <a:cxn ang="0">
                  <a:pos x="0" y="2147483646"/>
                </a:cxn>
                <a:cxn ang="0">
                  <a:pos x="2147483646" y="2147483646"/>
                </a:cxn>
                <a:cxn ang="0">
                  <a:pos x="2147483646" y="2147483646"/>
                </a:cxn>
                <a:cxn ang="0">
                  <a:pos x="2147483646" y="0"/>
                </a:cxn>
                <a:cxn ang="0">
                  <a:pos x="0" y="0"/>
                </a:cxn>
              </a:cxnLst>
              <a:pathLst>
                <a:path w="123" h="765">
                  <a:moveTo>
                    <a:pt x="0" y="0"/>
                  </a:moveTo>
                  <a:cubicBezTo>
                    <a:pt x="0" y="703"/>
                    <a:pt x="0" y="703"/>
                    <a:pt x="0" y="703"/>
                  </a:cubicBezTo>
                  <a:cubicBezTo>
                    <a:pt x="0" y="737"/>
                    <a:pt x="27" y="765"/>
                    <a:pt x="61" y="765"/>
                  </a:cubicBezTo>
                  <a:cubicBezTo>
                    <a:pt x="95" y="765"/>
                    <a:pt x="123" y="737"/>
                    <a:pt x="123" y="703"/>
                  </a:cubicBezTo>
                  <a:cubicBezTo>
                    <a:pt x="123" y="0"/>
                    <a:pt x="123" y="0"/>
                    <a:pt x="123" y="0"/>
                  </a:cubicBezTo>
                  <a:lnTo>
                    <a:pt x="0" y="0"/>
                  </a:lnTo>
                  <a:close/>
                </a:path>
              </a:pathLst>
            </a:custGeom>
            <a:solidFill>
              <a:srgbClr val="D8C0A4"/>
            </a:solidFill>
            <a:ln w="9525">
              <a:noFill/>
            </a:ln>
          </p:spPr>
          <p:txBody>
            <a:bodyPr/>
            <a:p>
              <a:endParaRPr lang="zh-CN" altLang="en-US"/>
            </a:p>
          </p:txBody>
        </p:sp>
        <p:sp>
          <p:nvSpPr>
            <p:cNvPr id="77850" name="Freeform 24"/>
            <p:cNvSpPr/>
            <p:nvPr/>
          </p:nvSpPr>
          <p:spPr>
            <a:xfrm>
              <a:off x="6699250" y="1479551"/>
              <a:ext cx="33338" cy="203200"/>
            </a:xfrm>
            <a:custGeom>
              <a:avLst/>
              <a:gdLst/>
              <a:ahLst/>
              <a:cxnLst>
                <a:cxn ang="0">
                  <a:pos x="0" y="0"/>
                </a:cxn>
                <a:cxn ang="0">
                  <a:pos x="0" y="2147483646"/>
                </a:cxn>
                <a:cxn ang="0">
                  <a:pos x="2147483646" y="2147483646"/>
                </a:cxn>
                <a:cxn ang="0">
                  <a:pos x="2147483646" y="2147483646"/>
                </a:cxn>
                <a:cxn ang="0">
                  <a:pos x="2147483646" y="0"/>
                </a:cxn>
                <a:cxn ang="0">
                  <a:pos x="0" y="0"/>
                </a:cxn>
              </a:cxnLst>
              <a:pathLst>
                <a:path w="123" h="765">
                  <a:moveTo>
                    <a:pt x="0" y="0"/>
                  </a:moveTo>
                  <a:cubicBezTo>
                    <a:pt x="0" y="703"/>
                    <a:pt x="0" y="703"/>
                    <a:pt x="0" y="703"/>
                  </a:cubicBezTo>
                  <a:cubicBezTo>
                    <a:pt x="0" y="737"/>
                    <a:pt x="28" y="765"/>
                    <a:pt x="62" y="765"/>
                  </a:cubicBezTo>
                  <a:cubicBezTo>
                    <a:pt x="96" y="765"/>
                    <a:pt x="123" y="737"/>
                    <a:pt x="123" y="703"/>
                  </a:cubicBezTo>
                  <a:cubicBezTo>
                    <a:pt x="123" y="0"/>
                    <a:pt x="123" y="0"/>
                    <a:pt x="123" y="0"/>
                  </a:cubicBezTo>
                  <a:lnTo>
                    <a:pt x="0" y="0"/>
                  </a:lnTo>
                  <a:close/>
                </a:path>
              </a:pathLst>
            </a:custGeom>
            <a:solidFill>
              <a:srgbClr val="D8C0A4"/>
            </a:solidFill>
            <a:ln w="9525">
              <a:noFill/>
            </a:ln>
          </p:spPr>
          <p:txBody>
            <a:bodyPr/>
            <a:p>
              <a:endParaRPr lang="zh-CN" altLang="en-US"/>
            </a:p>
          </p:txBody>
        </p:sp>
        <p:sp>
          <p:nvSpPr>
            <p:cNvPr id="77851" name="Freeform 25"/>
            <p:cNvSpPr/>
            <p:nvPr/>
          </p:nvSpPr>
          <p:spPr>
            <a:xfrm>
              <a:off x="6980238" y="1479551"/>
              <a:ext cx="31750" cy="203200"/>
            </a:xfrm>
            <a:custGeom>
              <a:avLst/>
              <a:gdLst/>
              <a:ahLst/>
              <a:cxnLst>
                <a:cxn ang="0">
                  <a:pos x="0" y="0"/>
                </a:cxn>
                <a:cxn ang="0">
                  <a:pos x="0" y="2147483646"/>
                </a:cxn>
                <a:cxn ang="0">
                  <a:pos x="2147483646" y="2147483646"/>
                </a:cxn>
                <a:cxn ang="0">
                  <a:pos x="2147483646" y="2147483646"/>
                </a:cxn>
                <a:cxn ang="0">
                  <a:pos x="2147483646" y="0"/>
                </a:cxn>
                <a:cxn ang="0">
                  <a:pos x="0" y="0"/>
                </a:cxn>
              </a:cxnLst>
              <a:pathLst>
                <a:path w="122" h="765">
                  <a:moveTo>
                    <a:pt x="0" y="0"/>
                  </a:moveTo>
                  <a:cubicBezTo>
                    <a:pt x="0" y="703"/>
                    <a:pt x="0" y="703"/>
                    <a:pt x="0" y="703"/>
                  </a:cubicBezTo>
                  <a:cubicBezTo>
                    <a:pt x="0" y="737"/>
                    <a:pt x="27" y="765"/>
                    <a:pt x="61" y="765"/>
                  </a:cubicBezTo>
                  <a:cubicBezTo>
                    <a:pt x="95" y="765"/>
                    <a:pt x="122" y="737"/>
                    <a:pt x="122" y="703"/>
                  </a:cubicBezTo>
                  <a:cubicBezTo>
                    <a:pt x="122" y="0"/>
                    <a:pt x="122" y="0"/>
                    <a:pt x="122" y="0"/>
                  </a:cubicBezTo>
                  <a:lnTo>
                    <a:pt x="0" y="0"/>
                  </a:lnTo>
                  <a:close/>
                </a:path>
              </a:pathLst>
            </a:custGeom>
            <a:solidFill>
              <a:srgbClr val="D8C0A4"/>
            </a:solidFill>
            <a:ln w="9525">
              <a:noFill/>
            </a:ln>
          </p:spPr>
          <p:txBody>
            <a:bodyPr/>
            <a:p>
              <a:endParaRPr lang="zh-CN" altLang="en-US"/>
            </a:p>
          </p:txBody>
        </p:sp>
        <p:sp>
          <p:nvSpPr>
            <p:cNvPr id="77852" name="Freeform 26"/>
            <p:cNvSpPr>
              <a:spLocks noEditPoints="1"/>
            </p:cNvSpPr>
            <p:nvPr/>
          </p:nvSpPr>
          <p:spPr>
            <a:xfrm>
              <a:off x="3568700" y="233363"/>
              <a:ext cx="4000500" cy="3657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152" h="13852">
                  <a:moveTo>
                    <a:pt x="13106" y="549"/>
                  </a:moveTo>
                  <a:cubicBezTo>
                    <a:pt x="12946" y="448"/>
                    <a:pt x="12946" y="448"/>
                    <a:pt x="12946" y="448"/>
                  </a:cubicBezTo>
                  <a:cubicBezTo>
                    <a:pt x="12946" y="2109"/>
                    <a:pt x="12946" y="2109"/>
                    <a:pt x="12946" y="2109"/>
                  </a:cubicBezTo>
                  <a:cubicBezTo>
                    <a:pt x="12827" y="2109"/>
                    <a:pt x="12827" y="2109"/>
                    <a:pt x="12827" y="2109"/>
                  </a:cubicBezTo>
                  <a:cubicBezTo>
                    <a:pt x="12783" y="2109"/>
                    <a:pt x="12747" y="2096"/>
                    <a:pt x="12716" y="2067"/>
                  </a:cubicBezTo>
                  <a:cubicBezTo>
                    <a:pt x="12702" y="2055"/>
                    <a:pt x="12690" y="2040"/>
                    <a:pt x="12679" y="2022"/>
                  </a:cubicBezTo>
                  <a:cubicBezTo>
                    <a:pt x="12693" y="1994"/>
                    <a:pt x="12716" y="1945"/>
                    <a:pt x="12739" y="1892"/>
                  </a:cubicBezTo>
                  <a:cubicBezTo>
                    <a:pt x="12761" y="1841"/>
                    <a:pt x="12778" y="1800"/>
                    <a:pt x="12790" y="1766"/>
                  </a:cubicBezTo>
                  <a:cubicBezTo>
                    <a:pt x="12805" y="1722"/>
                    <a:pt x="12815" y="1689"/>
                    <a:pt x="12815" y="1659"/>
                  </a:cubicBezTo>
                  <a:cubicBezTo>
                    <a:pt x="12815" y="1607"/>
                    <a:pt x="12793" y="1558"/>
                    <a:pt x="12753" y="1522"/>
                  </a:cubicBezTo>
                  <a:cubicBezTo>
                    <a:pt x="12714" y="1488"/>
                    <a:pt x="12664" y="1469"/>
                    <a:pt x="12610" y="1469"/>
                  </a:cubicBezTo>
                  <a:cubicBezTo>
                    <a:pt x="12557" y="1469"/>
                    <a:pt x="12506" y="1488"/>
                    <a:pt x="12468" y="1522"/>
                  </a:cubicBezTo>
                  <a:cubicBezTo>
                    <a:pt x="12428" y="1557"/>
                    <a:pt x="12405" y="1607"/>
                    <a:pt x="12405" y="1660"/>
                  </a:cubicBezTo>
                  <a:cubicBezTo>
                    <a:pt x="12405" y="1689"/>
                    <a:pt x="12415" y="1722"/>
                    <a:pt x="12431" y="1766"/>
                  </a:cubicBezTo>
                  <a:cubicBezTo>
                    <a:pt x="12463" y="1856"/>
                    <a:pt x="12519" y="1976"/>
                    <a:pt x="12540" y="2021"/>
                  </a:cubicBezTo>
                  <a:cubicBezTo>
                    <a:pt x="12529" y="2041"/>
                    <a:pt x="12515" y="2058"/>
                    <a:pt x="12501" y="2070"/>
                  </a:cubicBezTo>
                  <a:cubicBezTo>
                    <a:pt x="12470" y="2097"/>
                    <a:pt x="12434" y="2109"/>
                    <a:pt x="12389" y="2109"/>
                  </a:cubicBezTo>
                  <a:cubicBezTo>
                    <a:pt x="12345" y="2109"/>
                    <a:pt x="12309" y="2096"/>
                    <a:pt x="12277" y="2067"/>
                  </a:cubicBezTo>
                  <a:cubicBezTo>
                    <a:pt x="12265" y="2056"/>
                    <a:pt x="12253" y="2042"/>
                    <a:pt x="12243" y="2025"/>
                  </a:cubicBezTo>
                  <a:cubicBezTo>
                    <a:pt x="12246" y="2016"/>
                    <a:pt x="12246" y="2016"/>
                    <a:pt x="12246" y="2016"/>
                  </a:cubicBezTo>
                  <a:cubicBezTo>
                    <a:pt x="12260" y="1986"/>
                    <a:pt x="12281" y="1941"/>
                    <a:pt x="12303" y="1892"/>
                  </a:cubicBezTo>
                  <a:cubicBezTo>
                    <a:pt x="12321" y="1850"/>
                    <a:pt x="12339" y="1805"/>
                    <a:pt x="12353" y="1766"/>
                  </a:cubicBezTo>
                  <a:cubicBezTo>
                    <a:pt x="12369" y="1722"/>
                    <a:pt x="12379" y="1689"/>
                    <a:pt x="12379" y="1659"/>
                  </a:cubicBezTo>
                  <a:cubicBezTo>
                    <a:pt x="12379" y="1607"/>
                    <a:pt x="12356" y="1558"/>
                    <a:pt x="12317" y="1522"/>
                  </a:cubicBezTo>
                  <a:cubicBezTo>
                    <a:pt x="12278" y="1488"/>
                    <a:pt x="12227" y="1469"/>
                    <a:pt x="12174" y="1469"/>
                  </a:cubicBezTo>
                  <a:cubicBezTo>
                    <a:pt x="12120" y="1469"/>
                    <a:pt x="12069" y="1488"/>
                    <a:pt x="12031" y="1522"/>
                  </a:cubicBezTo>
                  <a:cubicBezTo>
                    <a:pt x="11991" y="1558"/>
                    <a:pt x="11968" y="1607"/>
                    <a:pt x="11968" y="1660"/>
                  </a:cubicBezTo>
                  <a:cubicBezTo>
                    <a:pt x="11969" y="1688"/>
                    <a:pt x="11978" y="1720"/>
                    <a:pt x="11994" y="1766"/>
                  </a:cubicBezTo>
                  <a:cubicBezTo>
                    <a:pt x="12024" y="1850"/>
                    <a:pt x="12073" y="1955"/>
                    <a:pt x="12097" y="2005"/>
                  </a:cubicBezTo>
                  <a:cubicBezTo>
                    <a:pt x="12099" y="2011"/>
                    <a:pt x="12101" y="2018"/>
                    <a:pt x="12103" y="2024"/>
                  </a:cubicBezTo>
                  <a:cubicBezTo>
                    <a:pt x="12092" y="2043"/>
                    <a:pt x="12079" y="2058"/>
                    <a:pt x="12066" y="2070"/>
                  </a:cubicBezTo>
                  <a:cubicBezTo>
                    <a:pt x="12035" y="2097"/>
                    <a:pt x="11999" y="2109"/>
                    <a:pt x="11953" y="2109"/>
                  </a:cubicBezTo>
                  <a:cubicBezTo>
                    <a:pt x="11598" y="2109"/>
                    <a:pt x="11598" y="2109"/>
                    <a:pt x="11598" y="2109"/>
                  </a:cubicBezTo>
                  <a:cubicBezTo>
                    <a:pt x="11448" y="2109"/>
                    <a:pt x="11326" y="2231"/>
                    <a:pt x="11326" y="2382"/>
                  </a:cubicBezTo>
                  <a:cubicBezTo>
                    <a:pt x="11326" y="3689"/>
                    <a:pt x="11326" y="3689"/>
                    <a:pt x="11326" y="3689"/>
                  </a:cubicBezTo>
                  <a:cubicBezTo>
                    <a:pt x="11452" y="3689"/>
                    <a:pt x="11452" y="3689"/>
                    <a:pt x="11452" y="3689"/>
                  </a:cubicBezTo>
                  <a:cubicBezTo>
                    <a:pt x="11452" y="2382"/>
                    <a:pt x="11452" y="2382"/>
                    <a:pt x="11452" y="2382"/>
                  </a:cubicBezTo>
                  <a:cubicBezTo>
                    <a:pt x="11452" y="2301"/>
                    <a:pt x="11517" y="2236"/>
                    <a:pt x="11598" y="2236"/>
                  </a:cubicBezTo>
                  <a:cubicBezTo>
                    <a:pt x="11884" y="2236"/>
                    <a:pt x="11884" y="2236"/>
                    <a:pt x="11884" y="2236"/>
                  </a:cubicBezTo>
                  <a:cubicBezTo>
                    <a:pt x="11884" y="2237"/>
                    <a:pt x="11884" y="2237"/>
                    <a:pt x="11884" y="2237"/>
                  </a:cubicBezTo>
                  <a:cubicBezTo>
                    <a:pt x="11920" y="2236"/>
                    <a:pt x="11920" y="2236"/>
                    <a:pt x="11920" y="2236"/>
                  </a:cubicBezTo>
                  <a:cubicBezTo>
                    <a:pt x="11923" y="2236"/>
                    <a:pt x="11923" y="2236"/>
                    <a:pt x="11923" y="2236"/>
                  </a:cubicBezTo>
                  <a:cubicBezTo>
                    <a:pt x="11923" y="2236"/>
                    <a:pt x="11923" y="2236"/>
                    <a:pt x="11923" y="2236"/>
                  </a:cubicBezTo>
                  <a:cubicBezTo>
                    <a:pt x="11953" y="2235"/>
                    <a:pt x="11953" y="2235"/>
                    <a:pt x="11953" y="2235"/>
                  </a:cubicBezTo>
                  <a:cubicBezTo>
                    <a:pt x="12028" y="2235"/>
                    <a:pt x="12096" y="2211"/>
                    <a:pt x="12148" y="2165"/>
                  </a:cubicBezTo>
                  <a:cubicBezTo>
                    <a:pt x="12157" y="2157"/>
                    <a:pt x="12165" y="2149"/>
                    <a:pt x="12173" y="2140"/>
                  </a:cubicBezTo>
                  <a:cubicBezTo>
                    <a:pt x="12179" y="2148"/>
                    <a:pt x="12186" y="2154"/>
                    <a:pt x="12193" y="2160"/>
                  </a:cubicBezTo>
                  <a:cubicBezTo>
                    <a:pt x="12247" y="2209"/>
                    <a:pt x="12314" y="2235"/>
                    <a:pt x="12388" y="2235"/>
                  </a:cubicBezTo>
                  <a:cubicBezTo>
                    <a:pt x="12463" y="2235"/>
                    <a:pt x="12531" y="2211"/>
                    <a:pt x="12584" y="2165"/>
                  </a:cubicBezTo>
                  <a:cubicBezTo>
                    <a:pt x="12593" y="2157"/>
                    <a:pt x="12601" y="2148"/>
                    <a:pt x="12610" y="2139"/>
                  </a:cubicBezTo>
                  <a:cubicBezTo>
                    <a:pt x="12617" y="2147"/>
                    <a:pt x="12624" y="2154"/>
                    <a:pt x="12631" y="2160"/>
                  </a:cubicBezTo>
                  <a:cubicBezTo>
                    <a:pt x="12685" y="2209"/>
                    <a:pt x="12752" y="2235"/>
                    <a:pt x="12826" y="2235"/>
                  </a:cubicBezTo>
                  <a:cubicBezTo>
                    <a:pt x="13155" y="2235"/>
                    <a:pt x="13155" y="2235"/>
                    <a:pt x="13155" y="2235"/>
                  </a:cubicBezTo>
                  <a:cubicBezTo>
                    <a:pt x="13155" y="2109"/>
                    <a:pt x="13155" y="2109"/>
                    <a:pt x="13155" y="2109"/>
                  </a:cubicBezTo>
                  <a:cubicBezTo>
                    <a:pt x="13155" y="2109"/>
                    <a:pt x="13155" y="2109"/>
                    <a:pt x="13155" y="2109"/>
                  </a:cubicBezTo>
                  <a:cubicBezTo>
                    <a:pt x="13155" y="834"/>
                    <a:pt x="13155" y="834"/>
                    <a:pt x="13155" y="834"/>
                  </a:cubicBezTo>
                  <a:cubicBezTo>
                    <a:pt x="14246" y="1610"/>
                    <a:pt x="14943" y="3028"/>
                    <a:pt x="14942" y="4518"/>
                  </a:cubicBezTo>
                  <a:cubicBezTo>
                    <a:pt x="14942" y="5070"/>
                    <a:pt x="14847" y="5632"/>
                    <a:pt x="14642" y="6175"/>
                  </a:cubicBezTo>
                  <a:cubicBezTo>
                    <a:pt x="14534" y="6481"/>
                    <a:pt x="14088" y="6744"/>
                    <a:pt x="13749" y="6739"/>
                  </a:cubicBezTo>
                  <a:cubicBezTo>
                    <a:pt x="13589" y="6739"/>
                    <a:pt x="13589" y="6739"/>
                    <a:pt x="13589" y="6739"/>
                  </a:cubicBezTo>
                  <a:cubicBezTo>
                    <a:pt x="13589" y="6948"/>
                    <a:pt x="13589" y="6948"/>
                    <a:pt x="13589" y="6948"/>
                  </a:cubicBezTo>
                  <a:cubicBezTo>
                    <a:pt x="13749" y="6948"/>
                    <a:pt x="13749" y="6948"/>
                    <a:pt x="13749" y="6948"/>
                  </a:cubicBezTo>
                  <a:cubicBezTo>
                    <a:pt x="14180" y="6943"/>
                    <a:pt x="14673" y="6664"/>
                    <a:pt x="14837" y="6250"/>
                  </a:cubicBezTo>
                  <a:cubicBezTo>
                    <a:pt x="15052" y="5681"/>
                    <a:pt x="15152" y="5094"/>
                    <a:pt x="15152" y="4518"/>
                  </a:cubicBezTo>
                  <a:cubicBezTo>
                    <a:pt x="15151" y="2889"/>
                    <a:pt x="14358" y="1343"/>
                    <a:pt x="13106" y="549"/>
                  </a:cubicBezTo>
                  <a:close/>
                  <a:moveTo>
                    <a:pt x="12174" y="1872"/>
                  </a:moveTo>
                  <a:cubicBezTo>
                    <a:pt x="12161" y="1844"/>
                    <a:pt x="12147" y="1812"/>
                    <a:pt x="12134" y="1781"/>
                  </a:cubicBezTo>
                  <a:cubicBezTo>
                    <a:pt x="12123" y="1752"/>
                    <a:pt x="12112" y="1723"/>
                    <a:pt x="12104" y="1699"/>
                  </a:cubicBezTo>
                  <a:cubicBezTo>
                    <a:pt x="12097" y="1677"/>
                    <a:pt x="12094" y="1662"/>
                    <a:pt x="12094" y="1659"/>
                  </a:cubicBezTo>
                  <a:cubicBezTo>
                    <a:pt x="12094" y="1639"/>
                    <a:pt x="12105" y="1624"/>
                    <a:pt x="12115" y="1616"/>
                  </a:cubicBezTo>
                  <a:cubicBezTo>
                    <a:pt x="12130" y="1602"/>
                    <a:pt x="12151" y="1594"/>
                    <a:pt x="12174" y="1594"/>
                  </a:cubicBezTo>
                  <a:cubicBezTo>
                    <a:pt x="12196" y="1594"/>
                    <a:pt x="12218" y="1602"/>
                    <a:pt x="12233" y="1616"/>
                  </a:cubicBezTo>
                  <a:cubicBezTo>
                    <a:pt x="12242" y="1624"/>
                    <a:pt x="12254" y="1639"/>
                    <a:pt x="12254" y="1659"/>
                  </a:cubicBezTo>
                  <a:cubicBezTo>
                    <a:pt x="12253" y="1665"/>
                    <a:pt x="12248" y="1687"/>
                    <a:pt x="12235" y="1724"/>
                  </a:cubicBezTo>
                  <a:cubicBezTo>
                    <a:pt x="12218" y="1771"/>
                    <a:pt x="12194" y="1827"/>
                    <a:pt x="12174" y="1872"/>
                  </a:cubicBezTo>
                  <a:close/>
                  <a:moveTo>
                    <a:pt x="12610" y="1872"/>
                  </a:moveTo>
                  <a:cubicBezTo>
                    <a:pt x="12597" y="1843"/>
                    <a:pt x="12583" y="1811"/>
                    <a:pt x="12571" y="1781"/>
                  </a:cubicBezTo>
                  <a:cubicBezTo>
                    <a:pt x="12559" y="1751"/>
                    <a:pt x="12548" y="1723"/>
                    <a:pt x="12540" y="1699"/>
                  </a:cubicBezTo>
                  <a:cubicBezTo>
                    <a:pt x="12533" y="1677"/>
                    <a:pt x="12531" y="1663"/>
                    <a:pt x="12530" y="1659"/>
                  </a:cubicBezTo>
                  <a:cubicBezTo>
                    <a:pt x="12530" y="1639"/>
                    <a:pt x="12542" y="1624"/>
                    <a:pt x="12551" y="1616"/>
                  </a:cubicBezTo>
                  <a:cubicBezTo>
                    <a:pt x="12566" y="1602"/>
                    <a:pt x="12588" y="1594"/>
                    <a:pt x="12610" y="1594"/>
                  </a:cubicBezTo>
                  <a:cubicBezTo>
                    <a:pt x="12633" y="1594"/>
                    <a:pt x="12654" y="1602"/>
                    <a:pt x="12669" y="1616"/>
                  </a:cubicBezTo>
                  <a:cubicBezTo>
                    <a:pt x="12678" y="1624"/>
                    <a:pt x="12690" y="1639"/>
                    <a:pt x="12690" y="1659"/>
                  </a:cubicBezTo>
                  <a:cubicBezTo>
                    <a:pt x="12690" y="1664"/>
                    <a:pt x="12684" y="1688"/>
                    <a:pt x="12671" y="1724"/>
                  </a:cubicBezTo>
                  <a:cubicBezTo>
                    <a:pt x="12658" y="1762"/>
                    <a:pt x="12637" y="1812"/>
                    <a:pt x="12610" y="1872"/>
                  </a:cubicBezTo>
                  <a:close/>
                  <a:moveTo>
                    <a:pt x="1606" y="3728"/>
                  </a:moveTo>
                  <a:cubicBezTo>
                    <a:pt x="1815" y="3728"/>
                    <a:pt x="1815" y="3728"/>
                    <a:pt x="1815" y="3728"/>
                  </a:cubicBezTo>
                  <a:cubicBezTo>
                    <a:pt x="1815" y="2655"/>
                    <a:pt x="1815" y="2655"/>
                    <a:pt x="1815" y="2655"/>
                  </a:cubicBezTo>
                  <a:cubicBezTo>
                    <a:pt x="580" y="2655"/>
                    <a:pt x="580" y="2655"/>
                    <a:pt x="580" y="2655"/>
                  </a:cubicBezTo>
                  <a:cubicBezTo>
                    <a:pt x="1168" y="1244"/>
                    <a:pt x="2395" y="209"/>
                    <a:pt x="3906" y="209"/>
                  </a:cubicBezTo>
                  <a:cubicBezTo>
                    <a:pt x="4610" y="209"/>
                    <a:pt x="5380" y="433"/>
                    <a:pt x="6185" y="956"/>
                  </a:cubicBezTo>
                  <a:cubicBezTo>
                    <a:pt x="6185" y="3256"/>
                    <a:pt x="6185" y="3256"/>
                    <a:pt x="6185" y="3256"/>
                  </a:cubicBezTo>
                  <a:cubicBezTo>
                    <a:pt x="6185" y="3584"/>
                    <a:pt x="5920" y="3848"/>
                    <a:pt x="5593" y="3849"/>
                  </a:cubicBezTo>
                  <a:cubicBezTo>
                    <a:pt x="5164" y="3849"/>
                    <a:pt x="5164" y="3849"/>
                    <a:pt x="5164" y="3849"/>
                  </a:cubicBezTo>
                  <a:cubicBezTo>
                    <a:pt x="4721" y="3849"/>
                    <a:pt x="4362" y="4208"/>
                    <a:pt x="4362" y="4650"/>
                  </a:cubicBezTo>
                  <a:cubicBezTo>
                    <a:pt x="4362" y="5889"/>
                    <a:pt x="4362" y="5889"/>
                    <a:pt x="4362" y="5889"/>
                  </a:cubicBezTo>
                  <a:cubicBezTo>
                    <a:pt x="4571" y="5889"/>
                    <a:pt x="4571" y="5889"/>
                    <a:pt x="4571" y="5889"/>
                  </a:cubicBezTo>
                  <a:cubicBezTo>
                    <a:pt x="4571" y="4650"/>
                    <a:pt x="4571" y="4650"/>
                    <a:pt x="4571" y="4650"/>
                  </a:cubicBezTo>
                  <a:cubicBezTo>
                    <a:pt x="4572" y="4323"/>
                    <a:pt x="4837" y="4059"/>
                    <a:pt x="5164" y="4058"/>
                  </a:cubicBezTo>
                  <a:cubicBezTo>
                    <a:pt x="5593" y="4058"/>
                    <a:pt x="5593" y="4058"/>
                    <a:pt x="5593" y="4058"/>
                  </a:cubicBezTo>
                  <a:cubicBezTo>
                    <a:pt x="6036" y="4058"/>
                    <a:pt x="6394" y="3699"/>
                    <a:pt x="6395" y="3256"/>
                  </a:cubicBezTo>
                  <a:cubicBezTo>
                    <a:pt x="6395" y="843"/>
                    <a:pt x="6395" y="843"/>
                    <a:pt x="6395" y="843"/>
                  </a:cubicBezTo>
                  <a:cubicBezTo>
                    <a:pt x="6348" y="812"/>
                    <a:pt x="6348" y="812"/>
                    <a:pt x="6348" y="812"/>
                  </a:cubicBezTo>
                  <a:cubicBezTo>
                    <a:pt x="5497" y="248"/>
                    <a:pt x="4669" y="0"/>
                    <a:pt x="3906" y="0"/>
                  </a:cubicBezTo>
                  <a:cubicBezTo>
                    <a:pt x="2240" y="1"/>
                    <a:pt x="913" y="1179"/>
                    <a:pt x="328" y="2722"/>
                  </a:cubicBezTo>
                  <a:cubicBezTo>
                    <a:pt x="275" y="2863"/>
                    <a:pt x="275" y="2863"/>
                    <a:pt x="275" y="2863"/>
                  </a:cubicBezTo>
                  <a:cubicBezTo>
                    <a:pt x="1606" y="2863"/>
                    <a:pt x="1606" y="2863"/>
                    <a:pt x="1606" y="2863"/>
                  </a:cubicBezTo>
                  <a:lnTo>
                    <a:pt x="1606" y="3728"/>
                  </a:lnTo>
                  <a:close/>
                  <a:moveTo>
                    <a:pt x="11463" y="8137"/>
                  </a:moveTo>
                  <a:cubicBezTo>
                    <a:pt x="11671" y="8137"/>
                    <a:pt x="11671" y="8137"/>
                    <a:pt x="11671" y="8137"/>
                  </a:cubicBezTo>
                  <a:cubicBezTo>
                    <a:pt x="11671" y="7490"/>
                    <a:pt x="11671" y="7490"/>
                    <a:pt x="11671" y="7490"/>
                  </a:cubicBezTo>
                  <a:cubicBezTo>
                    <a:pt x="11672" y="7197"/>
                    <a:pt x="11931" y="6949"/>
                    <a:pt x="12264" y="6948"/>
                  </a:cubicBezTo>
                  <a:cubicBezTo>
                    <a:pt x="13229" y="6948"/>
                    <a:pt x="13229" y="6948"/>
                    <a:pt x="13229" y="6948"/>
                  </a:cubicBezTo>
                  <a:cubicBezTo>
                    <a:pt x="13229" y="6739"/>
                    <a:pt x="13229" y="6739"/>
                    <a:pt x="13229" y="6739"/>
                  </a:cubicBezTo>
                  <a:cubicBezTo>
                    <a:pt x="12264" y="6739"/>
                    <a:pt x="12264" y="6739"/>
                    <a:pt x="12264" y="6739"/>
                  </a:cubicBezTo>
                  <a:cubicBezTo>
                    <a:pt x="11827" y="6740"/>
                    <a:pt x="11464" y="7069"/>
                    <a:pt x="11463" y="7490"/>
                  </a:cubicBezTo>
                  <a:lnTo>
                    <a:pt x="11463" y="8137"/>
                  </a:lnTo>
                  <a:close/>
                  <a:moveTo>
                    <a:pt x="14152" y="5900"/>
                  </a:moveTo>
                  <a:cubicBezTo>
                    <a:pt x="14152" y="4765"/>
                    <a:pt x="14152" y="4765"/>
                    <a:pt x="14152" y="4765"/>
                  </a:cubicBezTo>
                  <a:cubicBezTo>
                    <a:pt x="13943" y="4765"/>
                    <a:pt x="13943" y="4765"/>
                    <a:pt x="13943" y="4765"/>
                  </a:cubicBezTo>
                  <a:cubicBezTo>
                    <a:pt x="13943" y="5900"/>
                    <a:pt x="13943" y="5900"/>
                    <a:pt x="13943" y="5900"/>
                  </a:cubicBezTo>
                  <a:cubicBezTo>
                    <a:pt x="13943" y="5919"/>
                    <a:pt x="13927" y="5935"/>
                    <a:pt x="13908" y="5935"/>
                  </a:cubicBezTo>
                  <a:cubicBezTo>
                    <a:pt x="13549" y="5935"/>
                    <a:pt x="13549" y="5935"/>
                    <a:pt x="13549" y="5935"/>
                  </a:cubicBezTo>
                  <a:cubicBezTo>
                    <a:pt x="13414" y="5935"/>
                    <a:pt x="13305" y="6044"/>
                    <a:pt x="13305" y="6179"/>
                  </a:cubicBezTo>
                  <a:cubicBezTo>
                    <a:pt x="13305" y="8209"/>
                    <a:pt x="13305" y="8209"/>
                    <a:pt x="13305" y="8209"/>
                  </a:cubicBezTo>
                  <a:cubicBezTo>
                    <a:pt x="13308" y="8253"/>
                    <a:pt x="13270" y="8359"/>
                    <a:pt x="13241" y="8390"/>
                  </a:cubicBezTo>
                  <a:cubicBezTo>
                    <a:pt x="12147" y="9726"/>
                    <a:pt x="10712" y="11040"/>
                    <a:pt x="9552" y="12018"/>
                  </a:cubicBezTo>
                  <a:cubicBezTo>
                    <a:pt x="8972" y="12507"/>
                    <a:pt x="8461" y="12912"/>
                    <a:pt x="8094" y="13195"/>
                  </a:cubicBezTo>
                  <a:cubicBezTo>
                    <a:pt x="7841" y="13391"/>
                    <a:pt x="7657" y="13528"/>
                    <a:pt x="7568" y="13593"/>
                  </a:cubicBezTo>
                  <a:cubicBezTo>
                    <a:pt x="6848" y="13073"/>
                    <a:pt x="2467" y="9812"/>
                    <a:pt x="795" y="6787"/>
                  </a:cubicBezTo>
                  <a:cubicBezTo>
                    <a:pt x="391" y="6061"/>
                    <a:pt x="209" y="5279"/>
                    <a:pt x="209" y="4515"/>
                  </a:cubicBezTo>
                  <a:cubicBezTo>
                    <a:pt x="209" y="4425"/>
                    <a:pt x="211" y="4336"/>
                    <a:pt x="216" y="4247"/>
                  </a:cubicBezTo>
                  <a:cubicBezTo>
                    <a:pt x="237" y="4247"/>
                    <a:pt x="259" y="4247"/>
                    <a:pt x="283" y="4247"/>
                  </a:cubicBezTo>
                  <a:cubicBezTo>
                    <a:pt x="351" y="4247"/>
                    <a:pt x="430" y="4247"/>
                    <a:pt x="501" y="4246"/>
                  </a:cubicBezTo>
                  <a:cubicBezTo>
                    <a:pt x="675" y="4245"/>
                    <a:pt x="814" y="4105"/>
                    <a:pt x="814" y="3931"/>
                  </a:cubicBezTo>
                  <a:cubicBezTo>
                    <a:pt x="814" y="3701"/>
                    <a:pt x="814" y="3701"/>
                    <a:pt x="814" y="3701"/>
                  </a:cubicBezTo>
                  <a:cubicBezTo>
                    <a:pt x="814" y="3643"/>
                    <a:pt x="861" y="3596"/>
                    <a:pt x="919" y="3596"/>
                  </a:cubicBezTo>
                  <a:cubicBezTo>
                    <a:pt x="1323" y="3596"/>
                    <a:pt x="1323" y="3596"/>
                    <a:pt x="1323" y="3596"/>
                  </a:cubicBezTo>
                  <a:cubicBezTo>
                    <a:pt x="1323" y="3387"/>
                    <a:pt x="1323" y="3387"/>
                    <a:pt x="1323" y="3387"/>
                  </a:cubicBezTo>
                  <a:cubicBezTo>
                    <a:pt x="919" y="3387"/>
                    <a:pt x="919" y="3387"/>
                    <a:pt x="919" y="3387"/>
                  </a:cubicBezTo>
                  <a:cubicBezTo>
                    <a:pt x="746" y="3387"/>
                    <a:pt x="605" y="3528"/>
                    <a:pt x="605" y="3701"/>
                  </a:cubicBezTo>
                  <a:cubicBezTo>
                    <a:pt x="605" y="3931"/>
                    <a:pt x="605" y="3931"/>
                    <a:pt x="605" y="3931"/>
                  </a:cubicBezTo>
                  <a:cubicBezTo>
                    <a:pt x="606" y="3989"/>
                    <a:pt x="558" y="4037"/>
                    <a:pt x="500" y="4037"/>
                  </a:cubicBezTo>
                  <a:cubicBezTo>
                    <a:pt x="429" y="4037"/>
                    <a:pt x="350" y="4038"/>
                    <a:pt x="283" y="4038"/>
                  </a:cubicBezTo>
                  <a:cubicBezTo>
                    <a:pt x="240" y="4038"/>
                    <a:pt x="201" y="4038"/>
                    <a:pt x="173" y="4037"/>
                  </a:cubicBezTo>
                  <a:cubicBezTo>
                    <a:pt x="22" y="4037"/>
                    <a:pt x="22" y="4037"/>
                    <a:pt x="22" y="4037"/>
                  </a:cubicBezTo>
                  <a:cubicBezTo>
                    <a:pt x="14" y="4132"/>
                    <a:pt x="14" y="4132"/>
                    <a:pt x="14" y="4132"/>
                  </a:cubicBezTo>
                  <a:cubicBezTo>
                    <a:pt x="5" y="4259"/>
                    <a:pt x="0" y="4387"/>
                    <a:pt x="0" y="4515"/>
                  </a:cubicBezTo>
                  <a:cubicBezTo>
                    <a:pt x="0" y="5312"/>
                    <a:pt x="190" y="6130"/>
                    <a:pt x="612" y="6888"/>
                  </a:cubicBezTo>
                  <a:cubicBezTo>
                    <a:pt x="2387" y="10086"/>
                    <a:pt x="7025" y="13458"/>
                    <a:pt x="7508" y="13808"/>
                  </a:cubicBezTo>
                  <a:cubicBezTo>
                    <a:pt x="7569" y="13852"/>
                    <a:pt x="7569" y="13852"/>
                    <a:pt x="7569" y="13852"/>
                  </a:cubicBezTo>
                  <a:cubicBezTo>
                    <a:pt x="7631" y="13807"/>
                    <a:pt x="7631" y="13807"/>
                    <a:pt x="7631" y="13807"/>
                  </a:cubicBezTo>
                  <a:cubicBezTo>
                    <a:pt x="7634" y="13804"/>
                    <a:pt x="11187" y="11226"/>
                    <a:pt x="13403" y="8523"/>
                  </a:cubicBezTo>
                  <a:cubicBezTo>
                    <a:pt x="13471" y="8435"/>
                    <a:pt x="13511" y="8319"/>
                    <a:pt x="13514" y="8209"/>
                  </a:cubicBezTo>
                  <a:cubicBezTo>
                    <a:pt x="13514" y="6179"/>
                    <a:pt x="13514" y="6179"/>
                    <a:pt x="13514" y="6179"/>
                  </a:cubicBezTo>
                  <a:cubicBezTo>
                    <a:pt x="13514" y="6160"/>
                    <a:pt x="13530" y="6144"/>
                    <a:pt x="13549" y="6144"/>
                  </a:cubicBezTo>
                  <a:cubicBezTo>
                    <a:pt x="13908" y="6144"/>
                    <a:pt x="13908" y="6144"/>
                    <a:pt x="13908" y="6144"/>
                  </a:cubicBezTo>
                  <a:cubicBezTo>
                    <a:pt x="14043" y="6144"/>
                    <a:pt x="14152" y="6035"/>
                    <a:pt x="14152" y="5900"/>
                  </a:cubicBezTo>
                  <a:close/>
                  <a:moveTo>
                    <a:pt x="7426" y="6523"/>
                  </a:moveTo>
                  <a:cubicBezTo>
                    <a:pt x="7417" y="6520"/>
                    <a:pt x="7410" y="6517"/>
                    <a:pt x="7403" y="6515"/>
                  </a:cubicBezTo>
                  <a:cubicBezTo>
                    <a:pt x="7350" y="6491"/>
                    <a:pt x="7268" y="6455"/>
                    <a:pt x="7180" y="6417"/>
                  </a:cubicBezTo>
                  <a:cubicBezTo>
                    <a:pt x="7094" y="6381"/>
                    <a:pt x="7018" y="6352"/>
                    <a:pt x="6955" y="6330"/>
                  </a:cubicBezTo>
                  <a:cubicBezTo>
                    <a:pt x="6918" y="6318"/>
                    <a:pt x="6885" y="6307"/>
                    <a:pt x="6855" y="6300"/>
                  </a:cubicBezTo>
                  <a:cubicBezTo>
                    <a:pt x="6817" y="6290"/>
                    <a:pt x="6790" y="6286"/>
                    <a:pt x="6764" y="6286"/>
                  </a:cubicBezTo>
                  <a:cubicBezTo>
                    <a:pt x="6674" y="6286"/>
                    <a:pt x="6586" y="6325"/>
                    <a:pt x="6523" y="6392"/>
                  </a:cubicBezTo>
                  <a:cubicBezTo>
                    <a:pt x="6461" y="6459"/>
                    <a:pt x="6427" y="6547"/>
                    <a:pt x="6427" y="6640"/>
                  </a:cubicBezTo>
                  <a:cubicBezTo>
                    <a:pt x="6427" y="6733"/>
                    <a:pt x="6461" y="6821"/>
                    <a:pt x="6523" y="6887"/>
                  </a:cubicBezTo>
                  <a:cubicBezTo>
                    <a:pt x="6586" y="6955"/>
                    <a:pt x="6674" y="6994"/>
                    <a:pt x="6765" y="6994"/>
                  </a:cubicBezTo>
                  <a:cubicBezTo>
                    <a:pt x="6796" y="6994"/>
                    <a:pt x="6828" y="6987"/>
                    <a:pt x="6855" y="6980"/>
                  </a:cubicBezTo>
                  <a:cubicBezTo>
                    <a:pt x="6939" y="6959"/>
                    <a:pt x="7063" y="6913"/>
                    <a:pt x="7235" y="6839"/>
                  </a:cubicBezTo>
                  <a:cubicBezTo>
                    <a:pt x="7294" y="6814"/>
                    <a:pt x="7348" y="6790"/>
                    <a:pt x="7388" y="6772"/>
                  </a:cubicBezTo>
                  <a:cubicBezTo>
                    <a:pt x="7400" y="6768"/>
                    <a:pt x="7412" y="6764"/>
                    <a:pt x="7424" y="6760"/>
                  </a:cubicBezTo>
                  <a:cubicBezTo>
                    <a:pt x="7460" y="6780"/>
                    <a:pt x="7490" y="6803"/>
                    <a:pt x="7512" y="6828"/>
                  </a:cubicBezTo>
                  <a:cubicBezTo>
                    <a:pt x="7561" y="6882"/>
                    <a:pt x="7584" y="6944"/>
                    <a:pt x="7584" y="7023"/>
                  </a:cubicBezTo>
                  <a:cubicBezTo>
                    <a:pt x="7584" y="7092"/>
                    <a:pt x="7584" y="7092"/>
                    <a:pt x="7584" y="7092"/>
                  </a:cubicBezTo>
                  <a:cubicBezTo>
                    <a:pt x="7584" y="7092"/>
                    <a:pt x="7584" y="7092"/>
                    <a:pt x="7584" y="7092"/>
                  </a:cubicBezTo>
                  <a:cubicBezTo>
                    <a:pt x="7584" y="7908"/>
                    <a:pt x="7584" y="7908"/>
                    <a:pt x="7584" y="7908"/>
                  </a:cubicBezTo>
                  <a:cubicBezTo>
                    <a:pt x="7798" y="7908"/>
                    <a:pt x="7798" y="7908"/>
                    <a:pt x="7798" y="7908"/>
                  </a:cubicBezTo>
                  <a:cubicBezTo>
                    <a:pt x="7798" y="7088"/>
                    <a:pt x="7798" y="7088"/>
                    <a:pt x="7798" y="7088"/>
                  </a:cubicBezTo>
                  <a:cubicBezTo>
                    <a:pt x="7798" y="7088"/>
                    <a:pt x="7798" y="7088"/>
                    <a:pt x="7798" y="7088"/>
                  </a:cubicBezTo>
                  <a:cubicBezTo>
                    <a:pt x="7798" y="7023"/>
                    <a:pt x="7798" y="7023"/>
                    <a:pt x="7798" y="7023"/>
                  </a:cubicBezTo>
                  <a:cubicBezTo>
                    <a:pt x="7798" y="6892"/>
                    <a:pt x="7754" y="6775"/>
                    <a:pt x="7671" y="6684"/>
                  </a:cubicBezTo>
                  <a:cubicBezTo>
                    <a:pt x="7658" y="6669"/>
                    <a:pt x="7643" y="6655"/>
                    <a:pt x="7628" y="6641"/>
                  </a:cubicBezTo>
                  <a:cubicBezTo>
                    <a:pt x="7641" y="6630"/>
                    <a:pt x="7652" y="6619"/>
                    <a:pt x="7664" y="6607"/>
                  </a:cubicBezTo>
                  <a:cubicBezTo>
                    <a:pt x="7752" y="6514"/>
                    <a:pt x="7798" y="6397"/>
                    <a:pt x="7798" y="6269"/>
                  </a:cubicBezTo>
                  <a:cubicBezTo>
                    <a:pt x="7798" y="6138"/>
                    <a:pt x="7754" y="6021"/>
                    <a:pt x="7671" y="5930"/>
                  </a:cubicBezTo>
                  <a:cubicBezTo>
                    <a:pt x="7657" y="5914"/>
                    <a:pt x="7642" y="5899"/>
                    <a:pt x="7625" y="5885"/>
                  </a:cubicBezTo>
                  <a:cubicBezTo>
                    <a:pt x="7639" y="5873"/>
                    <a:pt x="7652" y="5861"/>
                    <a:pt x="7664" y="5848"/>
                  </a:cubicBezTo>
                  <a:cubicBezTo>
                    <a:pt x="7752" y="5755"/>
                    <a:pt x="7798" y="5638"/>
                    <a:pt x="7798" y="5510"/>
                  </a:cubicBezTo>
                  <a:cubicBezTo>
                    <a:pt x="7798" y="5379"/>
                    <a:pt x="7754" y="5262"/>
                    <a:pt x="7671" y="5171"/>
                  </a:cubicBezTo>
                  <a:cubicBezTo>
                    <a:pt x="7658" y="5156"/>
                    <a:pt x="7643" y="5142"/>
                    <a:pt x="7628" y="5129"/>
                  </a:cubicBezTo>
                  <a:cubicBezTo>
                    <a:pt x="7641" y="5117"/>
                    <a:pt x="7652" y="5106"/>
                    <a:pt x="7664" y="5094"/>
                  </a:cubicBezTo>
                  <a:cubicBezTo>
                    <a:pt x="7752" y="5001"/>
                    <a:pt x="7798" y="4884"/>
                    <a:pt x="7798" y="4756"/>
                  </a:cubicBezTo>
                  <a:cubicBezTo>
                    <a:pt x="7798" y="4625"/>
                    <a:pt x="7754" y="4508"/>
                    <a:pt x="7671" y="4417"/>
                  </a:cubicBezTo>
                  <a:cubicBezTo>
                    <a:pt x="7657" y="4401"/>
                    <a:pt x="7642" y="4386"/>
                    <a:pt x="7625" y="4372"/>
                  </a:cubicBezTo>
                  <a:cubicBezTo>
                    <a:pt x="7639" y="4360"/>
                    <a:pt x="7652" y="4348"/>
                    <a:pt x="7664" y="4335"/>
                  </a:cubicBezTo>
                  <a:cubicBezTo>
                    <a:pt x="7747" y="4247"/>
                    <a:pt x="7793" y="4137"/>
                    <a:pt x="7798" y="4014"/>
                  </a:cubicBezTo>
                  <a:cubicBezTo>
                    <a:pt x="7798" y="3878"/>
                    <a:pt x="7798" y="3878"/>
                    <a:pt x="7798" y="3878"/>
                  </a:cubicBezTo>
                  <a:cubicBezTo>
                    <a:pt x="7798" y="3808"/>
                    <a:pt x="7798" y="3808"/>
                    <a:pt x="7798" y="3808"/>
                  </a:cubicBezTo>
                  <a:cubicBezTo>
                    <a:pt x="7796" y="3808"/>
                    <a:pt x="7796" y="3808"/>
                    <a:pt x="7796" y="3808"/>
                  </a:cubicBezTo>
                  <a:cubicBezTo>
                    <a:pt x="7796" y="1912"/>
                    <a:pt x="7796" y="1912"/>
                    <a:pt x="7796" y="1912"/>
                  </a:cubicBezTo>
                  <a:cubicBezTo>
                    <a:pt x="9020" y="698"/>
                    <a:pt x="10206" y="213"/>
                    <a:pt x="11243" y="213"/>
                  </a:cubicBezTo>
                  <a:cubicBezTo>
                    <a:pt x="11446" y="213"/>
                    <a:pt x="11643" y="232"/>
                    <a:pt x="11835" y="267"/>
                  </a:cubicBezTo>
                  <a:cubicBezTo>
                    <a:pt x="11835" y="914"/>
                    <a:pt x="11835" y="914"/>
                    <a:pt x="11835" y="914"/>
                  </a:cubicBezTo>
                  <a:cubicBezTo>
                    <a:pt x="11835" y="1048"/>
                    <a:pt x="11724" y="1161"/>
                    <a:pt x="11589" y="1162"/>
                  </a:cubicBezTo>
                  <a:cubicBezTo>
                    <a:pt x="10422" y="1176"/>
                    <a:pt x="10422" y="1176"/>
                    <a:pt x="10422" y="1176"/>
                  </a:cubicBezTo>
                  <a:cubicBezTo>
                    <a:pt x="10425" y="1385"/>
                    <a:pt x="10425" y="1385"/>
                    <a:pt x="10425" y="1385"/>
                  </a:cubicBezTo>
                  <a:cubicBezTo>
                    <a:pt x="11592" y="1371"/>
                    <a:pt x="11592" y="1371"/>
                    <a:pt x="11592" y="1371"/>
                  </a:cubicBezTo>
                  <a:cubicBezTo>
                    <a:pt x="11842" y="1367"/>
                    <a:pt x="12043" y="1164"/>
                    <a:pt x="12044" y="914"/>
                  </a:cubicBezTo>
                  <a:cubicBezTo>
                    <a:pt x="12044" y="97"/>
                    <a:pt x="12044" y="97"/>
                    <a:pt x="12044" y="97"/>
                  </a:cubicBezTo>
                  <a:cubicBezTo>
                    <a:pt x="11961" y="79"/>
                    <a:pt x="11961" y="79"/>
                    <a:pt x="11961" y="79"/>
                  </a:cubicBezTo>
                  <a:cubicBezTo>
                    <a:pt x="11730" y="30"/>
                    <a:pt x="11490" y="4"/>
                    <a:pt x="11243" y="4"/>
                  </a:cubicBezTo>
                  <a:cubicBezTo>
                    <a:pt x="10129" y="4"/>
                    <a:pt x="8879" y="531"/>
                    <a:pt x="7617" y="1795"/>
                  </a:cubicBezTo>
                  <a:cubicBezTo>
                    <a:pt x="7586" y="1826"/>
                    <a:pt x="7586" y="1826"/>
                    <a:pt x="7586" y="1826"/>
                  </a:cubicBezTo>
                  <a:cubicBezTo>
                    <a:pt x="7586" y="3808"/>
                    <a:pt x="7586" y="3808"/>
                    <a:pt x="7586" y="3808"/>
                  </a:cubicBezTo>
                  <a:cubicBezTo>
                    <a:pt x="7584" y="3808"/>
                    <a:pt x="7584" y="3808"/>
                    <a:pt x="7584" y="3808"/>
                  </a:cubicBezTo>
                  <a:cubicBezTo>
                    <a:pt x="7584" y="3878"/>
                    <a:pt x="7584" y="3878"/>
                    <a:pt x="7584" y="3878"/>
                  </a:cubicBezTo>
                  <a:cubicBezTo>
                    <a:pt x="7583" y="4008"/>
                    <a:pt x="7583" y="4008"/>
                    <a:pt x="7583" y="4008"/>
                  </a:cubicBezTo>
                  <a:cubicBezTo>
                    <a:pt x="7581" y="4078"/>
                    <a:pt x="7556" y="4137"/>
                    <a:pt x="7508" y="4188"/>
                  </a:cubicBezTo>
                  <a:cubicBezTo>
                    <a:pt x="7485" y="4213"/>
                    <a:pt x="7455" y="4235"/>
                    <a:pt x="7420" y="4254"/>
                  </a:cubicBezTo>
                  <a:cubicBezTo>
                    <a:pt x="7369" y="4231"/>
                    <a:pt x="7279" y="4190"/>
                    <a:pt x="7180" y="4149"/>
                  </a:cubicBezTo>
                  <a:cubicBezTo>
                    <a:pt x="7092" y="4112"/>
                    <a:pt x="7016" y="4082"/>
                    <a:pt x="6955" y="4061"/>
                  </a:cubicBezTo>
                  <a:cubicBezTo>
                    <a:pt x="6918" y="4049"/>
                    <a:pt x="6885" y="4039"/>
                    <a:pt x="6855" y="4031"/>
                  </a:cubicBezTo>
                  <a:cubicBezTo>
                    <a:pt x="6817" y="4021"/>
                    <a:pt x="6790" y="4017"/>
                    <a:pt x="6764" y="4017"/>
                  </a:cubicBezTo>
                  <a:cubicBezTo>
                    <a:pt x="6674" y="4017"/>
                    <a:pt x="6586" y="4056"/>
                    <a:pt x="6523" y="4124"/>
                  </a:cubicBezTo>
                  <a:cubicBezTo>
                    <a:pt x="6461" y="4190"/>
                    <a:pt x="6427" y="4278"/>
                    <a:pt x="6427" y="4371"/>
                  </a:cubicBezTo>
                  <a:cubicBezTo>
                    <a:pt x="6427" y="4465"/>
                    <a:pt x="6461" y="4552"/>
                    <a:pt x="6523" y="4619"/>
                  </a:cubicBezTo>
                  <a:cubicBezTo>
                    <a:pt x="6586" y="4686"/>
                    <a:pt x="6674" y="4725"/>
                    <a:pt x="6765" y="4725"/>
                  </a:cubicBezTo>
                  <a:cubicBezTo>
                    <a:pt x="6796" y="4725"/>
                    <a:pt x="6828" y="4718"/>
                    <a:pt x="6855" y="4711"/>
                  </a:cubicBezTo>
                  <a:cubicBezTo>
                    <a:pt x="6939" y="4690"/>
                    <a:pt x="7064" y="4644"/>
                    <a:pt x="7235" y="4570"/>
                  </a:cubicBezTo>
                  <a:cubicBezTo>
                    <a:pt x="7312" y="4537"/>
                    <a:pt x="7379" y="4507"/>
                    <a:pt x="7418" y="4489"/>
                  </a:cubicBezTo>
                  <a:cubicBezTo>
                    <a:pt x="7457" y="4511"/>
                    <a:pt x="7489" y="4535"/>
                    <a:pt x="7512" y="4561"/>
                  </a:cubicBezTo>
                  <a:cubicBezTo>
                    <a:pt x="7561" y="4614"/>
                    <a:pt x="7584" y="4676"/>
                    <a:pt x="7584" y="4755"/>
                  </a:cubicBezTo>
                  <a:cubicBezTo>
                    <a:pt x="7584" y="4830"/>
                    <a:pt x="7559" y="4893"/>
                    <a:pt x="7508" y="4947"/>
                  </a:cubicBezTo>
                  <a:cubicBezTo>
                    <a:pt x="7486" y="4970"/>
                    <a:pt x="7458" y="4991"/>
                    <a:pt x="7426" y="5010"/>
                  </a:cubicBezTo>
                  <a:cubicBezTo>
                    <a:pt x="7418" y="5007"/>
                    <a:pt x="7410" y="5005"/>
                    <a:pt x="7404" y="5002"/>
                  </a:cubicBezTo>
                  <a:cubicBezTo>
                    <a:pt x="7351" y="4978"/>
                    <a:pt x="7269" y="4942"/>
                    <a:pt x="7180" y="4905"/>
                  </a:cubicBezTo>
                  <a:cubicBezTo>
                    <a:pt x="7094" y="4868"/>
                    <a:pt x="7018" y="4839"/>
                    <a:pt x="6955" y="4817"/>
                  </a:cubicBezTo>
                  <a:cubicBezTo>
                    <a:pt x="6918" y="4805"/>
                    <a:pt x="6885" y="4794"/>
                    <a:pt x="6855" y="4787"/>
                  </a:cubicBezTo>
                  <a:cubicBezTo>
                    <a:pt x="6817" y="4777"/>
                    <a:pt x="6790" y="4773"/>
                    <a:pt x="6764" y="4773"/>
                  </a:cubicBezTo>
                  <a:cubicBezTo>
                    <a:pt x="6674" y="4773"/>
                    <a:pt x="6586" y="4812"/>
                    <a:pt x="6523" y="4879"/>
                  </a:cubicBezTo>
                  <a:cubicBezTo>
                    <a:pt x="6461" y="4946"/>
                    <a:pt x="6427" y="5034"/>
                    <a:pt x="6427" y="5127"/>
                  </a:cubicBezTo>
                  <a:cubicBezTo>
                    <a:pt x="6427" y="5220"/>
                    <a:pt x="6461" y="5308"/>
                    <a:pt x="6523" y="5375"/>
                  </a:cubicBezTo>
                  <a:cubicBezTo>
                    <a:pt x="6586" y="5442"/>
                    <a:pt x="6674" y="5481"/>
                    <a:pt x="6765" y="5481"/>
                  </a:cubicBezTo>
                  <a:cubicBezTo>
                    <a:pt x="6795" y="5481"/>
                    <a:pt x="6826" y="5474"/>
                    <a:pt x="6855" y="5467"/>
                  </a:cubicBezTo>
                  <a:cubicBezTo>
                    <a:pt x="6939" y="5445"/>
                    <a:pt x="7064" y="5399"/>
                    <a:pt x="7235" y="5326"/>
                  </a:cubicBezTo>
                  <a:cubicBezTo>
                    <a:pt x="7294" y="5301"/>
                    <a:pt x="7348" y="5277"/>
                    <a:pt x="7388" y="5259"/>
                  </a:cubicBezTo>
                  <a:cubicBezTo>
                    <a:pt x="7400" y="5255"/>
                    <a:pt x="7412" y="5251"/>
                    <a:pt x="7424" y="5247"/>
                  </a:cubicBezTo>
                  <a:cubicBezTo>
                    <a:pt x="7460" y="5267"/>
                    <a:pt x="7490" y="5290"/>
                    <a:pt x="7512" y="5315"/>
                  </a:cubicBezTo>
                  <a:cubicBezTo>
                    <a:pt x="7561" y="5369"/>
                    <a:pt x="7584" y="5431"/>
                    <a:pt x="7584" y="5509"/>
                  </a:cubicBezTo>
                  <a:cubicBezTo>
                    <a:pt x="7584" y="5584"/>
                    <a:pt x="7559" y="5647"/>
                    <a:pt x="7508" y="5701"/>
                  </a:cubicBezTo>
                  <a:cubicBezTo>
                    <a:pt x="7485" y="5726"/>
                    <a:pt x="7455" y="5748"/>
                    <a:pt x="7421" y="5767"/>
                  </a:cubicBezTo>
                  <a:cubicBezTo>
                    <a:pt x="7379" y="5748"/>
                    <a:pt x="7285" y="5706"/>
                    <a:pt x="7180" y="5662"/>
                  </a:cubicBezTo>
                  <a:cubicBezTo>
                    <a:pt x="7092" y="5625"/>
                    <a:pt x="7016" y="5595"/>
                    <a:pt x="6955" y="5574"/>
                  </a:cubicBezTo>
                  <a:cubicBezTo>
                    <a:pt x="6918" y="5562"/>
                    <a:pt x="6885" y="5552"/>
                    <a:pt x="6855" y="5544"/>
                  </a:cubicBezTo>
                  <a:cubicBezTo>
                    <a:pt x="6817" y="5534"/>
                    <a:pt x="6790" y="5530"/>
                    <a:pt x="6764" y="5530"/>
                  </a:cubicBezTo>
                  <a:cubicBezTo>
                    <a:pt x="6674" y="5530"/>
                    <a:pt x="6586" y="5569"/>
                    <a:pt x="6523" y="5636"/>
                  </a:cubicBezTo>
                  <a:cubicBezTo>
                    <a:pt x="6461" y="5703"/>
                    <a:pt x="6427" y="5791"/>
                    <a:pt x="6427" y="5884"/>
                  </a:cubicBezTo>
                  <a:cubicBezTo>
                    <a:pt x="6427" y="5977"/>
                    <a:pt x="6461" y="6065"/>
                    <a:pt x="6523" y="6132"/>
                  </a:cubicBezTo>
                  <a:cubicBezTo>
                    <a:pt x="6586" y="6199"/>
                    <a:pt x="6674" y="6238"/>
                    <a:pt x="6765" y="6238"/>
                  </a:cubicBezTo>
                  <a:cubicBezTo>
                    <a:pt x="6790" y="6238"/>
                    <a:pt x="6817" y="6234"/>
                    <a:pt x="6855" y="6224"/>
                  </a:cubicBezTo>
                  <a:cubicBezTo>
                    <a:pt x="6939" y="6203"/>
                    <a:pt x="7064" y="6157"/>
                    <a:pt x="7235" y="6083"/>
                  </a:cubicBezTo>
                  <a:cubicBezTo>
                    <a:pt x="7312" y="6050"/>
                    <a:pt x="7379" y="6020"/>
                    <a:pt x="7416" y="6003"/>
                  </a:cubicBezTo>
                  <a:cubicBezTo>
                    <a:pt x="7418" y="6002"/>
                    <a:pt x="7418" y="6002"/>
                    <a:pt x="7418" y="6002"/>
                  </a:cubicBezTo>
                  <a:cubicBezTo>
                    <a:pt x="7457" y="6024"/>
                    <a:pt x="7489" y="6047"/>
                    <a:pt x="7512" y="6074"/>
                  </a:cubicBezTo>
                  <a:cubicBezTo>
                    <a:pt x="7561" y="6127"/>
                    <a:pt x="7584" y="6189"/>
                    <a:pt x="7584" y="6268"/>
                  </a:cubicBezTo>
                  <a:cubicBezTo>
                    <a:pt x="7584" y="6343"/>
                    <a:pt x="7559" y="6406"/>
                    <a:pt x="7508" y="6460"/>
                  </a:cubicBezTo>
                  <a:cubicBezTo>
                    <a:pt x="7486" y="6483"/>
                    <a:pt x="7458" y="6504"/>
                    <a:pt x="7426" y="6523"/>
                  </a:cubicBezTo>
                  <a:close/>
                  <a:moveTo>
                    <a:pt x="6988" y="6709"/>
                  </a:moveTo>
                  <a:cubicBezTo>
                    <a:pt x="6930" y="6732"/>
                    <a:pt x="6880" y="6749"/>
                    <a:pt x="6840" y="6762"/>
                  </a:cubicBezTo>
                  <a:cubicBezTo>
                    <a:pt x="6798" y="6775"/>
                    <a:pt x="6772" y="6779"/>
                    <a:pt x="6764" y="6779"/>
                  </a:cubicBezTo>
                  <a:cubicBezTo>
                    <a:pt x="6724" y="6779"/>
                    <a:pt x="6696" y="6759"/>
                    <a:pt x="6680" y="6742"/>
                  </a:cubicBezTo>
                  <a:cubicBezTo>
                    <a:pt x="6655" y="6715"/>
                    <a:pt x="6642" y="6679"/>
                    <a:pt x="6642" y="6640"/>
                  </a:cubicBezTo>
                  <a:cubicBezTo>
                    <a:pt x="6642" y="6601"/>
                    <a:pt x="6655" y="6565"/>
                    <a:pt x="6680" y="6539"/>
                  </a:cubicBezTo>
                  <a:cubicBezTo>
                    <a:pt x="6696" y="6521"/>
                    <a:pt x="6724" y="6500"/>
                    <a:pt x="6764" y="6500"/>
                  </a:cubicBezTo>
                  <a:cubicBezTo>
                    <a:pt x="6765" y="6500"/>
                    <a:pt x="6765" y="6500"/>
                    <a:pt x="6765" y="6500"/>
                  </a:cubicBezTo>
                  <a:cubicBezTo>
                    <a:pt x="6767" y="6500"/>
                    <a:pt x="6780" y="6502"/>
                    <a:pt x="6802" y="6507"/>
                  </a:cubicBezTo>
                  <a:cubicBezTo>
                    <a:pt x="6872" y="6525"/>
                    <a:pt x="6996" y="6571"/>
                    <a:pt x="7151" y="6638"/>
                  </a:cubicBezTo>
                  <a:cubicBezTo>
                    <a:pt x="7155" y="6640"/>
                    <a:pt x="7155" y="6640"/>
                    <a:pt x="7155" y="6640"/>
                  </a:cubicBezTo>
                  <a:cubicBezTo>
                    <a:pt x="7094" y="6666"/>
                    <a:pt x="7038" y="6689"/>
                    <a:pt x="6988" y="6709"/>
                  </a:cubicBezTo>
                  <a:close/>
                  <a:moveTo>
                    <a:pt x="6988" y="4440"/>
                  </a:moveTo>
                  <a:cubicBezTo>
                    <a:pt x="6929" y="4463"/>
                    <a:pt x="6880" y="4481"/>
                    <a:pt x="6840" y="4493"/>
                  </a:cubicBezTo>
                  <a:cubicBezTo>
                    <a:pt x="6798" y="4506"/>
                    <a:pt x="6771" y="4511"/>
                    <a:pt x="6764" y="4511"/>
                  </a:cubicBezTo>
                  <a:cubicBezTo>
                    <a:pt x="6724" y="4511"/>
                    <a:pt x="6696" y="4490"/>
                    <a:pt x="6680" y="4473"/>
                  </a:cubicBezTo>
                  <a:cubicBezTo>
                    <a:pt x="6655" y="4446"/>
                    <a:pt x="6642" y="4410"/>
                    <a:pt x="6642" y="4371"/>
                  </a:cubicBezTo>
                  <a:cubicBezTo>
                    <a:pt x="6642" y="4332"/>
                    <a:pt x="6655" y="4296"/>
                    <a:pt x="6680" y="4270"/>
                  </a:cubicBezTo>
                  <a:cubicBezTo>
                    <a:pt x="6696" y="4252"/>
                    <a:pt x="6724" y="4232"/>
                    <a:pt x="6764" y="4232"/>
                  </a:cubicBezTo>
                  <a:cubicBezTo>
                    <a:pt x="6765" y="4232"/>
                    <a:pt x="6765" y="4232"/>
                    <a:pt x="6765" y="4232"/>
                  </a:cubicBezTo>
                  <a:cubicBezTo>
                    <a:pt x="6768" y="4232"/>
                    <a:pt x="6781" y="4233"/>
                    <a:pt x="6802" y="4239"/>
                  </a:cubicBezTo>
                  <a:cubicBezTo>
                    <a:pt x="6872" y="4256"/>
                    <a:pt x="6996" y="4303"/>
                    <a:pt x="7151" y="4369"/>
                  </a:cubicBezTo>
                  <a:cubicBezTo>
                    <a:pt x="7155" y="4371"/>
                    <a:pt x="7155" y="4371"/>
                    <a:pt x="7155" y="4371"/>
                  </a:cubicBezTo>
                  <a:cubicBezTo>
                    <a:pt x="7103" y="4394"/>
                    <a:pt x="7045" y="4418"/>
                    <a:pt x="6988" y="4440"/>
                  </a:cubicBezTo>
                  <a:close/>
                  <a:moveTo>
                    <a:pt x="6988" y="5196"/>
                  </a:moveTo>
                  <a:cubicBezTo>
                    <a:pt x="6929" y="5219"/>
                    <a:pt x="6879" y="5237"/>
                    <a:pt x="6840" y="5249"/>
                  </a:cubicBezTo>
                  <a:cubicBezTo>
                    <a:pt x="6798" y="5262"/>
                    <a:pt x="6772" y="5266"/>
                    <a:pt x="6764" y="5267"/>
                  </a:cubicBezTo>
                  <a:cubicBezTo>
                    <a:pt x="6724" y="5267"/>
                    <a:pt x="6696" y="5246"/>
                    <a:pt x="6680" y="5228"/>
                  </a:cubicBezTo>
                  <a:cubicBezTo>
                    <a:pt x="6655" y="5202"/>
                    <a:pt x="6642" y="5166"/>
                    <a:pt x="6642" y="5127"/>
                  </a:cubicBezTo>
                  <a:cubicBezTo>
                    <a:pt x="6642" y="5088"/>
                    <a:pt x="6655" y="5052"/>
                    <a:pt x="6680" y="5026"/>
                  </a:cubicBezTo>
                  <a:cubicBezTo>
                    <a:pt x="6696" y="5008"/>
                    <a:pt x="6724" y="4987"/>
                    <a:pt x="6764" y="4987"/>
                  </a:cubicBezTo>
                  <a:cubicBezTo>
                    <a:pt x="6765" y="4987"/>
                    <a:pt x="6765" y="4987"/>
                    <a:pt x="6765" y="4987"/>
                  </a:cubicBezTo>
                  <a:cubicBezTo>
                    <a:pt x="6767" y="4987"/>
                    <a:pt x="6780" y="4989"/>
                    <a:pt x="6802" y="4994"/>
                  </a:cubicBezTo>
                  <a:cubicBezTo>
                    <a:pt x="6872" y="5012"/>
                    <a:pt x="6996" y="5059"/>
                    <a:pt x="7151" y="5125"/>
                  </a:cubicBezTo>
                  <a:cubicBezTo>
                    <a:pt x="7155" y="5127"/>
                    <a:pt x="7155" y="5127"/>
                    <a:pt x="7155" y="5127"/>
                  </a:cubicBezTo>
                  <a:cubicBezTo>
                    <a:pt x="7102" y="5150"/>
                    <a:pt x="7044" y="5174"/>
                    <a:pt x="6988" y="5196"/>
                  </a:cubicBezTo>
                  <a:close/>
                  <a:moveTo>
                    <a:pt x="6988" y="5953"/>
                  </a:moveTo>
                  <a:cubicBezTo>
                    <a:pt x="6929" y="5976"/>
                    <a:pt x="6879" y="5994"/>
                    <a:pt x="6840" y="6006"/>
                  </a:cubicBezTo>
                  <a:cubicBezTo>
                    <a:pt x="6798" y="6019"/>
                    <a:pt x="6771" y="6024"/>
                    <a:pt x="6764" y="6024"/>
                  </a:cubicBezTo>
                  <a:cubicBezTo>
                    <a:pt x="6724" y="6024"/>
                    <a:pt x="6696" y="6003"/>
                    <a:pt x="6680" y="5986"/>
                  </a:cubicBezTo>
                  <a:cubicBezTo>
                    <a:pt x="6655" y="5959"/>
                    <a:pt x="6642" y="5923"/>
                    <a:pt x="6642" y="5884"/>
                  </a:cubicBezTo>
                  <a:cubicBezTo>
                    <a:pt x="6642" y="5845"/>
                    <a:pt x="6655" y="5809"/>
                    <a:pt x="6680" y="5783"/>
                  </a:cubicBezTo>
                  <a:cubicBezTo>
                    <a:pt x="6696" y="5765"/>
                    <a:pt x="6724" y="5745"/>
                    <a:pt x="6764" y="5745"/>
                  </a:cubicBezTo>
                  <a:cubicBezTo>
                    <a:pt x="6765" y="5745"/>
                    <a:pt x="6765" y="5745"/>
                    <a:pt x="6765" y="5745"/>
                  </a:cubicBezTo>
                  <a:cubicBezTo>
                    <a:pt x="6767" y="5745"/>
                    <a:pt x="6780" y="5746"/>
                    <a:pt x="6802" y="5752"/>
                  </a:cubicBezTo>
                  <a:cubicBezTo>
                    <a:pt x="6872" y="5769"/>
                    <a:pt x="6999" y="5817"/>
                    <a:pt x="7151" y="5882"/>
                  </a:cubicBezTo>
                  <a:cubicBezTo>
                    <a:pt x="7155" y="5884"/>
                    <a:pt x="7155" y="5884"/>
                    <a:pt x="7155" y="5884"/>
                  </a:cubicBezTo>
                  <a:cubicBezTo>
                    <a:pt x="7094" y="5911"/>
                    <a:pt x="7037" y="5934"/>
                    <a:pt x="6988" y="5953"/>
                  </a:cubicBezTo>
                  <a:close/>
                  <a:moveTo>
                    <a:pt x="11269" y="4041"/>
                  </a:moveTo>
                  <a:cubicBezTo>
                    <a:pt x="11269" y="4104"/>
                    <a:pt x="11320" y="4155"/>
                    <a:pt x="11383" y="4155"/>
                  </a:cubicBezTo>
                  <a:cubicBezTo>
                    <a:pt x="11445" y="4155"/>
                    <a:pt x="11496" y="4104"/>
                    <a:pt x="11496" y="4041"/>
                  </a:cubicBezTo>
                  <a:cubicBezTo>
                    <a:pt x="11496" y="3978"/>
                    <a:pt x="11383" y="3774"/>
                    <a:pt x="11383" y="3774"/>
                  </a:cubicBezTo>
                  <a:cubicBezTo>
                    <a:pt x="11383" y="3774"/>
                    <a:pt x="11269" y="3978"/>
                    <a:pt x="11269" y="4041"/>
                  </a:cubicBezTo>
                  <a:close/>
                  <a:moveTo>
                    <a:pt x="11293" y="4517"/>
                  </a:moveTo>
                  <a:cubicBezTo>
                    <a:pt x="11293" y="4549"/>
                    <a:pt x="11320" y="4575"/>
                    <a:pt x="11352" y="4575"/>
                  </a:cubicBezTo>
                  <a:cubicBezTo>
                    <a:pt x="11385" y="4575"/>
                    <a:pt x="11411" y="4549"/>
                    <a:pt x="11411" y="4517"/>
                  </a:cubicBezTo>
                  <a:cubicBezTo>
                    <a:pt x="11411" y="4484"/>
                    <a:pt x="11352" y="4378"/>
                    <a:pt x="11352" y="4378"/>
                  </a:cubicBezTo>
                  <a:cubicBezTo>
                    <a:pt x="11352" y="4378"/>
                    <a:pt x="11293" y="4484"/>
                    <a:pt x="11293" y="4517"/>
                  </a:cubicBezTo>
                  <a:close/>
                </a:path>
              </a:pathLst>
            </a:custGeom>
            <a:solidFill>
              <a:srgbClr val="A4E8EA"/>
            </a:solidFill>
            <a:ln w="9525">
              <a:noFill/>
            </a:ln>
          </p:spPr>
          <p:txBody>
            <a:bodyPr/>
            <a:p>
              <a:endParaRPr lang="zh-CN" altLang="en-US"/>
            </a:p>
          </p:txBody>
        </p:sp>
        <p:sp>
          <p:nvSpPr>
            <p:cNvPr id="77853" name="Freeform 27"/>
            <p:cNvSpPr>
              <a:spLocks noEditPoints="1"/>
            </p:cNvSpPr>
            <p:nvPr/>
          </p:nvSpPr>
          <p:spPr>
            <a:xfrm>
              <a:off x="5759450" y="2357438"/>
              <a:ext cx="374650" cy="242888"/>
            </a:xfrm>
            <a:custGeom>
              <a:avLst/>
              <a:gdLst/>
              <a:ahLst/>
              <a:cxnLst>
                <a:cxn ang="0">
                  <a:pos x="0"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Lst>
              <a:pathLst>
                <a:path w="1420" h="921">
                  <a:moveTo>
                    <a:pt x="0" y="920"/>
                  </a:moveTo>
                  <a:cubicBezTo>
                    <a:pt x="0" y="921"/>
                    <a:pt x="0" y="921"/>
                    <a:pt x="0" y="921"/>
                  </a:cubicBezTo>
                  <a:cubicBezTo>
                    <a:pt x="0" y="920"/>
                    <a:pt x="0" y="920"/>
                    <a:pt x="0" y="920"/>
                  </a:cubicBezTo>
                  <a:close/>
                  <a:moveTo>
                    <a:pt x="0" y="920"/>
                  </a:moveTo>
                  <a:cubicBezTo>
                    <a:pt x="0" y="711"/>
                    <a:pt x="0" y="711"/>
                    <a:pt x="0" y="711"/>
                  </a:cubicBezTo>
                  <a:cubicBezTo>
                    <a:pt x="1106" y="711"/>
                    <a:pt x="1106" y="711"/>
                    <a:pt x="1106" y="711"/>
                  </a:cubicBezTo>
                  <a:cubicBezTo>
                    <a:pt x="1164" y="711"/>
                    <a:pt x="1211" y="665"/>
                    <a:pt x="1211" y="607"/>
                  </a:cubicBezTo>
                  <a:cubicBezTo>
                    <a:pt x="1211" y="607"/>
                    <a:pt x="1211" y="607"/>
                    <a:pt x="1211" y="607"/>
                  </a:cubicBezTo>
                  <a:cubicBezTo>
                    <a:pt x="1211" y="0"/>
                    <a:pt x="1211" y="0"/>
                    <a:pt x="1211" y="0"/>
                  </a:cubicBezTo>
                  <a:cubicBezTo>
                    <a:pt x="1420" y="0"/>
                    <a:pt x="1420" y="0"/>
                    <a:pt x="1420" y="0"/>
                  </a:cubicBezTo>
                  <a:cubicBezTo>
                    <a:pt x="1420" y="607"/>
                    <a:pt x="1420" y="607"/>
                    <a:pt x="1420" y="607"/>
                  </a:cubicBezTo>
                  <a:cubicBezTo>
                    <a:pt x="1420" y="780"/>
                    <a:pt x="1279" y="920"/>
                    <a:pt x="1106" y="920"/>
                  </a:cubicBezTo>
                  <a:cubicBezTo>
                    <a:pt x="1106" y="920"/>
                    <a:pt x="1106" y="920"/>
                    <a:pt x="1106" y="920"/>
                  </a:cubicBezTo>
                  <a:cubicBezTo>
                    <a:pt x="0" y="920"/>
                    <a:pt x="0" y="920"/>
                    <a:pt x="0" y="920"/>
                  </a:cubicBezTo>
                  <a:close/>
                </a:path>
              </a:pathLst>
            </a:custGeom>
            <a:solidFill>
              <a:srgbClr val="D8C0A4"/>
            </a:solidFill>
            <a:ln w="9525">
              <a:noFill/>
            </a:ln>
          </p:spPr>
          <p:txBody>
            <a:bodyPr/>
            <a:p>
              <a:endParaRPr lang="zh-CN" altLang="en-US"/>
            </a:p>
          </p:txBody>
        </p:sp>
        <p:sp>
          <p:nvSpPr>
            <p:cNvPr id="77854" name="Freeform 28"/>
            <p:cNvSpPr/>
            <p:nvPr/>
          </p:nvSpPr>
          <p:spPr>
            <a:xfrm>
              <a:off x="5260975" y="3530601"/>
              <a:ext cx="608013" cy="60325"/>
            </a:xfrm>
            <a:custGeom>
              <a:avLst/>
              <a:gdLst/>
              <a:ahLst/>
              <a:cxnLst>
                <a:cxn ang="0">
                  <a:pos x="2147483646" y="0"/>
                </a:cxn>
                <a:cxn ang="0">
                  <a:pos x="0" y="0"/>
                </a:cxn>
                <a:cxn ang="0">
                  <a:pos x="2147483646" y="2147483646"/>
                </a:cxn>
                <a:cxn ang="0">
                  <a:pos x="2147483646" y="2147483646"/>
                </a:cxn>
                <a:cxn ang="0">
                  <a:pos x="2147483646" y="0"/>
                </a:cxn>
              </a:cxnLst>
              <a:pathLst>
                <a:path w="2302" h="230">
                  <a:moveTo>
                    <a:pt x="2302" y="0"/>
                  </a:moveTo>
                  <a:cubicBezTo>
                    <a:pt x="0" y="0"/>
                    <a:pt x="0" y="0"/>
                    <a:pt x="0" y="0"/>
                  </a:cubicBezTo>
                  <a:cubicBezTo>
                    <a:pt x="101" y="81"/>
                    <a:pt x="198" y="157"/>
                    <a:pt x="290" y="230"/>
                  </a:cubicBezTo>
                  <a:cubicBezTo>
                    <a:pt x="2015" y="230"/>
                    <a:pt x="2015" y="230"/>
                    <a:pt x="2015" y="230"/>
                  </a:cubicBezTo>
                  <a:cubicBezTo>
                    <a:pt x="2107" y="158"/>
                    <a:pt x="2202" y="81"/>
                    <a:pt x="2302" y="0"/>
                  </a:cubicBezTo>
                  <a:close/>
                </a:path>
              </a:pathLst>
            </a:custGeom>
            <a:solidFill>
              <a:srgbClr val="AD8E74"/>
            </a:solidFill>
            <a:ln w="9525">
              <a:noFill/>
            </a:ln>
          </p:spPr>
          <p:txBody>
            <a:bodyPr/>
            <a:p>
              <a:endParaRPr lang="zh-CN" altLang="en-US"/>
            </a:p>
          </p:txBody>
        </p:sp>
        <p:sp>
          <p:nvSpPr>
            <p:cNvPr id="77855" name="Freeform 29"/>
            <p:cNvSpPr/>
            <p:nvPr/>
          </p:nvSpPr>
          <p:spPr>
            <a:xfrm>
              <a:off x="5337175" y="3590926"/>
              <a:ext cx="455613" cy="174625"/>
            </a:xfrm>
            <a:custGeom>
              <a:avLst/>
              <a:gdLst/>
              <a:ahLst/>
              <a:cxnLst>
                <a:cxn ang="0">
                  <a:pos x="2147483646" y="0"/>
                </a:cxn>
                <a:cxn ang="0">
                  <a:pos x="0" y="0"/>
                </a:cxn>
                <a:cxn ang="0">
                  <a:pos x="2147483646" y="2147483646"/>
                </a:cxn>
                <a:cxn ang="0">
                  <a:pos x="2147483646" y="0"/>
                </a:cxn>
              </a:cxnLst>
              <a:pathLst>
                <a:path w="1725" h="661">
                  <a:moveTo>
                    <a:pt x="1725" y="0"/>
                  </a:moveTo>
                  <a:cubicBezTo>
                    <a:pt x="0" y="0"/>
                    <a:pt x="0" y="0"/>
                    <a:pt x="0" y="0"/>
                  </a:cubicBezTo>
                  <a:cubicBezTo>
                    <a:pt x="378" y="296"/>
                    <a:pt x="680" y="522"/>
                    <a:pt x="870" y="661"/>
                  </a:cubicBezTo>
                  <a:cubicBezTo>
                    <a:pt x="1042" y="532"/>
                    <a:pt x="1343" y="303"/>
                    <a:pt x="1725" y="0"/>
                  </a:cubicBezTo>
                  <a:close/>
                </a:path>
              </a:pathLst>
            </a:custGeom>
            <a:solidFill>
              <a:srgbClr val="AD8E74"/>
            </a:solidFill>
            <a:ln w="9525">
              <a:noFill/>
            </a:ln>
          </p:spPr>
          <p:txBody>
            <a:bodyPr/>
            <a:p>
              <a:endParaRPr lang="zh-CN" altLang="en-US"/>
            </a:p>
          </p:txBody>
        </p:sp>
        <p:sp>
          <p:nvSpPr>
            <p:cNvPr id="77856" name="Rectangle 30"/>
            <p:cNvSpPr/>
            <p:nvPr/>
          </p:nvSpPr>
          <p:spPr>
            <a:xfrm>
              <a:off x="4140200" y="1611313"/>
              <a:ext cx="612775" cy="28575"/>
            </a:xfrm>
            <a:prstGeom prst="rect">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38" name="Freeform 31"/>
            <p:cNvSpPr/>
            <p:nvPr/>
          </p:nvSpPr>
          <p:spPr bwMode="auto">
            <a:xfrm>
              <a:off x="3840163" y="1443038"/>
              <a:ext cx="358775" cy="655637"/>
            </a:xfrm>
            <a:custGeom>
              <a:avLst/>
              <a:gdLst>
                <a:gd name="T0" fmla="*/ 695 w 1358"/>
                <a:gd name="T1" fmla="*/ 2486 h 2486"/>
                <a:gd name="T2" fmla="*/ 412 w 1358"/>
                <a:gd name="T3" fmla="*/ 2202 h 2486"/>
                <a:gd name="T4" fmla="*/ 412 w 1358"/>
                <a:gd name="T5" fmla="*/ 2145 h 2486"/>
                <a:gd name="T6" fmla="*/ 148 w 1358"/>
                <a:gd name="T7" fmla="*/ 1707 h 2486"/>
                <a:gd name="T8" fmla="*/ 148 w 1358"/>
                <a:gd name="T9" fmla="*/ 585 h 2486"/>
                <a:gd name="T10" fmla="*/ 0 w 1358"/>
                <a:gd name="T11" fmla="*/ 317 h 2486"/>
                <a:gd name="T12" fmla="*/ 317 w 1358"/>
                <a:gd name="T13" fmla="*/ 0 h 2486"/>
                <a:gd name="T14" fmla="*/ 1042 w 1358"/>
                <a:gd name="T15" fmla="*/ 0 h 2486"/>
                <a:gd name="T16" fmla="*/ 1358 w 1358"/>
                <a:gd name="T17" fmla="*/ 317 h 2486"/>
                <a:gd name="T18" fmla="*/ 1211 w 1358"/>
                <a:gd name="T19" fmla="*/ 585 h 2486"/>
                <a:gd name="T20" fmla="*/ 1211 w 1358"/>
                <a:gd name="T21" fmla="*/ 1707 h 2486"/>
                <a:gd name="T22" fmla="*/ 979 w 1358"/>
                <a:gd name="T23" fmla="*/ 2126 h 2486"/>
                <a:gd name="T24" fmla="*/ 979 w 1358"/>
                <a:gd name="T25" fmla="*/ 2202 h 2486"/>
                <a:gd name="T26" fmla="*/ 695 w 1358"/>
                <a:gd name="T27" fmla="*/ 2486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8" h="2486">
                  <a:moveTo>
                    <a:pt x="695" y="2486"/>
                  </a:moveTo>
                  <a:cubicBezTo>
                    <a:pt x="539" y="2486"/>
                    <a:pt x="412" y="2359"/>
                    <a:pt x="412" y="2202"/>
                  </a:cubicBezTo>
                  <a:cubicBezTo>
                    <a:pt x="412" y="2145"/>
                    <a:pt x="412" y="2145"/>
                    <a:pt x="412" y="2145"/>
                  </a:cubicBezTo>
                  <a:cubicBezTo>
                    <a:pt x="251" y="2061"/>
                    <a:pt x="148" y="1894"/>
                    <a:pt x="148" y="1707"/>
                  </a:cubicBezTo>
                  <a:cubicBezTo>
                    <a:pt x="148" y="585"/>
                    <a:pt x="148" y="585"/>
                    <a:pt x="148" y="585"/>
                  </a:cubicBezTo>
                  <a:cubicBezTo>
                    <a:pt x="58" y="528"/>
                    <a:pt x="0" y="428"/>
                    <a:pt x="0" y="317"/>
                  </a:cubicBezTo>
                  <a:cubicBezTo>
                    <a:pt x="0" y="142"/>
                    <a:pt x="142" y="0"/>
                    <a:pt x="317" y="0"/>
                  </a:cubicBezTo>
                  <a:cubicBezTo>
                    <a:pt x="1042" y="0"/>
                    <a:pt x="1042" y="0"/>
                    <a:pt x="1042" y="0"/>
                  </a:cubicBezTo>
                  <a:cubicBezTo>
                    <a:pt x="1216" y="0"/>
                    <a:pt x="1358" y="142"/>
                    <a:pt x="1358" y="317"/>
                  </a:cubicBezTo>
                  <a:cubicBezTo>
                    <a:pt x="1358" y="428"/>
                    <a:pt x="1301" y="528"/>
                    <a:pt x="1211" y="585"/>
                  </a:cubicBezTo>
                  <a:cubicBezTo>
                    <a:pt x="1211" y="1707"/>
                    <a:pt x="1211" y="1707"/>
                    <a:pt x="1211" y="1707"/>
                  </a:cubicBezTo>
                  <a:cubicBezTo>
                    <a:pt x="1211" y="1880"/>
                    <a:pt x="1122" y="2037"/>
                    <a:pt x="979" y="2126"/>
                  </a:cubicBezTo>
                  <a:cubicBezTo>
                    <a:pt x="979" y="2202"/>
                    <a:pt x="979" y="2202"/>
                    <a:pt x="979" y="2202"/>
                  </a:cubicBezTo>
                  <a:cubicBezTo>
                    <a:pt x="979" y="2359"/>
                    <a:pt x="852" y="2486"/>
                    <a:pt x="695" y="2486"/>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58" name="Freeform 32"/>
            <p:cNvSpPr/>
            <p:nvPr/>
          </p:nvSpPr>
          <p:spPr>
            <a:xfrm>
              <a:off x="3871913" y="1474788"/>
              <a:ext cx="293688" cy="592138"/>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2" h="2240">
                  <a:moveTo>
                    <a:pt x="919" y="0"/>
                  </a:moveTo>
                  <a:cubicBezTo>
                    <a:pt x="194" y="0"/>
                    <a:pt x="194" y="0"/>
                    <a:pt x="194" y="0"/>
                  </a:cubicBezTo>
                  <a:cubicBezTo>
                    <a:pt x="87" y="0"/>
                    <a:pt x="0" y="87"/>
                    <a:pt x="0" y="194"/>
                  </a:cubicBezTo>
                  <a:cubicBezTo>
                    <a:pt x="0" y="285"/>
                    <a:pt x="63" y="361"/>
                    <a:pt x="148" y="382"/>
                  </a:cubicBezTo>
                  <a:cubicBezTo>
                    <a:pt x="148" y="1584"/>
                    <a:pt x="148" y="1584"/>
                    <a:pt x="148" y="1584"/>
                  </a:cubicBezTo>
                  <a:cubicBezTo>
                    <a:pt x="148" y="1752"/>
                    <a:pt x="259" y="1894"/>
                    <a:pt x="412" y="1940"/>
                  </a:cubicBezTo>
                  <a:cubicBezTo>
                    <a:pt x="412" y="2079"/>
                    <a:pt x="412" y="2079"/>
                    <a:pt x="412" y="2079"/>
                  </a:cubicBezTo>
                  <a:cubicBezTo>
                    <a:pt x="412" y="2168"/>
                    <a:pt x="484" y="2240"/>
                    <a:pt x="572" y="2240"/>
                  </a:cubicBezTo>
                  <a:cubicBezTo>
                    <a:pt x="661" y="2240"/>
                    <a:pt x="733" y="2168"/>
                    <a:pt x="733" y="2079"/>
                  </a:cubicBezTo>
                  <a:cubicBezTo>
                    <a:pt x="733" y="1928"/>
                    <a:pt x="733" y="1928"/>
                    <a:pt x="733" y="1928"/>
                  </a:cubicBezTo>
                  <a:cubicBezTo>
                    <a:pt x="869" y="1873"/>
                    <a:pt x="965" y="1740"/>
                    <a:pt x="965" y="1584"/>
                  </a:cubicBezTo>
                  <a:cubicBezTo>
                    <a:pt x="965" y="382"/>
                    <a:pt x="965" y="382"/>
                    <a:pt x="965" y="382"/>
                  </a:cubicBezTo>
                  <a:cubicBezTo>
                    <a:pt x="1049" y="361"/>
                    <a:pt x="1112" y="285"/>
                    <a:pt x="1112" y="194"/>
                  </a:cubicBezTo>
                  <a:cubicBezTo>
                    <a:pt x="1112" y="87"/>
                    <a:pt x="1026" y="0"/>
                    <a:pt x="919" y="0"/>
                  </a:cubicBezTo>
                  <a:close/>
                </a:path>
              </a:pathLst>
            </a:custGeom>
            <a:solidFill>
              <a:srgbClr val="FFFFFF"/>
            </a:solidFill>
            <a:ln w="9525">
              <a:noFill/>
            </a:ln>
          </p:spPr>
          <p:txBody>
            <a:bodyPr/>
            <a:p>
              <a:endParaRPr lang="zh-CN" altLang="en-US"/>
            </a:p>
          </p:txBody>
        </p:sp>
        <p:sp>
          <p:nvSpPr>
            <p:cNvPr id="77859" name="Rectangle 33"/>
            <p:cNvSpPr/>
            <p:nvPr/>
          </p:nvSpPr>
          <p:spPr>
            <a:xfrm>
              <a:off x="3930650" y="1733551"/>
              <a:ext cx="177800" cy="74613"/>
            </a:xfrm>
            <a:prstGeom prst="rect">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60" name="Freeform 34"/>
            <p:cNvSpPr/>
            <p:nvPr/>
          </p:nvSpPr>
          <p:spPr>
            <a:xfrm>
              <a:off x="3930650" y="1808163"/>
              <a:ext cx="177800" cy="239713"/>
            </a:xfrm>
            <a:custGeom>
              <a:avLst/>
              <a:gdLst/>
              <a:ahLst/>
              <a:cxnLst>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0"/>
                </a:cxn>
              </a:cxnLst>
              <a:pathLst>
                <a:path w="677" h="908">
                  <a:moveTo>
                    <a:pt x="0" y="0"/>
                  </a:moveTo>
                  <a:cubicBezTo>
                    <a:pt x="0" y="322"/>
                    <a:pt x="0" y="322"/>
                    <a:pt x="0" y="322"/>
                  </a:cubicBezTo>
                  <a:cubicBezTo>
                    <a:pt x="0" y="454"/>
                    <a:pt x="88" y="573"/>
                    <a:pt x="214" y="611"/>
                  </a:cubicBezTo>
                  <a:cubicBezTo>
                    <a:pt x="264" y="627"/>
                    <a:pt x="264" y="627"/>
                    <a:pt x="264" y="627"/>
                  </a:cubicBezTo>
                  <a:cubicBezTo>
                    <a:pt x="264" y="678"/>
                    <a:pt x="264" y="678"/>
                    <a:pt x="264" y="678"/>
                  </a:cubicBezTo>
                  <a:cubicBezTo>
                    <a:pt x="264" y="817"/>
                    <a:pt x="264" y="817"/>
                    <a:pt x="264" y="817"/>
                  </a:cubicBezTo>
                  <a:cubicBezTo>
                    <a:pt x="264" y="867"/>
                    <a:pt x="304" y="908"/>
                    <a:pt x="354" y="908"/>
                  </a:cubicBezTo>
                  <a:cubicBezTo>
                    <a:pt x="405" y="908"/>
                    <a:pt x="445" y="867"/>
                    <a:pt x="445" y="817"/>
                  </a:cubicBezTo>
                  <a:cubicBezTo>
                    <a:pt x="445" y="667"/>
                    <a:pt x="445" y="667"/>
                    <a:pt x="445" y="667"/>
                  </a:cubicBezTo>
                  <a:cubicBezTo>
                    <a:pt x="445" y="620"/>
                    <a:pt x="445" y="620"/>
                    <a:pt x="445" y="620"/>
                  </a:cubicBezTo>
                  <a:cubicBezTo>
                    <a:pt x="489" y="602"/>
                    <a:pt x="489" y="602"/>
                    <a:pt x="489" y="602"/>
                  </a:cubicBezTo>
                  <a:cubicBezTo>
                    <a:pt x="603" y="555"/>
                    <a:pt x="677" y="445"/>
                    <a:pt x="677" y="322"/>
                  </a:cubicBezTo>
                  <a:cubicBezTo>
                    <a:pt x="677" y="0"/>
                    <a:pt x="677" y="0"/>
                    <a:pt x="677" y="0"/>
                  </a:cubicBezTo>
                  <a:lnTo>
                    <a:pt x="0" y="0"/>
                  </a:lnTo>
                  <a:close/>
                </a:path>
              </a:pathLst>
            </a:custGeom>
            <a:solidFill>
              <a:srgbClr val="C93A41"/>
            </a:solidFill>
            <a:ln w="9525">
              <a:noFill/>
            </a:ln>
          </p:spPr>
          <p:txBody>
            <a:bodyPr/>
            <a:p>
              <a:endParaRPr lang="zh-CN" altLang="en-US"/>
            </a:p>
          </p:txBody>
        </p:sp>
        <p:sp>
          <p:nvSpPr>
            <p:cNvPr id="77861" name="Freeform 35"/>
            <p:cNvSpPr/>
            <p:nvPr/>
          </p:nvSpPr>
          <p:spPr>
            <a:xfrm>
              <a:off x="3971925" y="1636713"/>
              <a:ext cx="93663"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2" y="52"/>
                    <a:pt x="0" y="40"/>
                    <a:pt x="0" y="26"/>
                  </a:cubicBezTo>
                  <a:cubicBezTo>
                    <a:pt x="0" y="26"/>
                    <a:pt x="0" y="26"/>
                    <a:pt x="0" y="26"/>
                  </a:cubicBezTo>
                  <a:cubicBezTo>
                    <a:pt x="0" y="11"/>
                    <a:pt x="12" y="0"/>
                    <a:pt x="26" y="0"/>
                  </a:cubicBezTo>
                  <a:cubicBezTo>
                    <a:pt x="26" y="0"/>
                    <a:pt x="26" y="0"/>
                    <a:pt x="26" y="0"/>
                  </a:cubicBezTo>
                  <a:cubicBezTo>
                    <a:pt x="327" y="0"/>
                    <a:pt x="327" y="0"/>
                    <a:pt x="327" y="0"/>
                  </a:cubicBezTo>
                  <a:cubicBezTo>
                    <a:pt x="341" y="0"/>
                    <a:pt x="353" y="11"/>
                    <a:pt x="353" y="26"/>
                  </a:cubicBezTo>
                  <a:cubicBezTo>
                    <a:pt x="353" y="26"/>
                    <a:pt x="353" y="26"/>
                    <a:pt x="353" y="26"/>
                  </a:cubicBezTo>
                  <a:cubicBezTo>
                    <a:pt x="353" y="40"/>
                    <a:pt x="341" y="52"/>
                    <a:pt x="327" y="52"/>
                  </a:cubicBezTo>
                  <a:cubicBezTo>
                    <a:pt x="327" y="52"/>
                    <a:pt x="327" y="52"/>
                    <a:pt x="327" y="52"/>
                  </a:cubicBezTo>
                  <a:cubicBezTo>
                    <a:pt x="26" y="52"/>
                    <a:pt x="26" y="52"/>
                    <a:pt x="26" y="52"/>
                  </a:cubicBezTo>
                  <a:close/>
                </a:path>
              </a:pathLst>
            </a:custGeom>
            <a:solidFill>
              <a:srgbClr val="D8C0A4"/>
            </a:solidFill>
            <a:ln w="9525">
              <a:noFill/>
            </a:ln>
          </p:spPr>
          <p:txBody>
            <a:bodyPr/>
            <a:p>
              <a:endParaRPr lang="zh-CN" altLang="en-US"/>
            </a:p>
          </p:txBody>
        </p:sp>
        <p:sp>
          <p:nvSpPr>
            <p:cNvPr id="77862" name="Freeform 36"/>
            <p:cNvSpPr/>
            <p:nvPr/>
          </p:nvSpPr>
          <p:spPr>
            <a:xfrm>
              <a:off x="3971925" y="1679576"/>
              <a:ext cx="93663"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2" y="52"/>
                    <a:pt x="0" y="40"/>
                    <a:pt x="0" y="26"/>
                  </a:cubicBezTo>
                  <a:cubicBezTo>
                    <a:pt x="0" y="26"/>
                    <a:pt x="0" y="26"/>
                    <a:pt x="0" y="26"/>
                  </a:cubicBezTo>
                  <a:cubicBezTo>
                    <a:pt x="0" y="11"/>
                    <a:pt x="12" y="0"/>
                    <a:pt x="26" y="0"/>
                  </a:cubicBezTo>
                  <a:cubicBezTo>
                    <a:pt x="26" y="0"/>
                    <a:pt x="26" y="0"/>
                    <a:pt x="26" y="0"/>
                  </a:cubicBezTo>
                  <a:cubicBezTo>
                    <a:pt x="327" y="0"/>
                    <a:pt x="327" y="0"/>
                    <a:pt x="327" y="0"/>
                  </a:cubicBezTo>
                  <a:cubicBezTo>
                    <a:pt x="341" y="0"/>
                    <a:pt x="353" y="11"/>
                    <a:pt x="353" y="26"/>
                  </a:cubicBezTo>
                  <a:cubicBezTo>
                    <a:pt x="353" y="26"/>
                    <a:pt x="353" y="26"/>
                    <a:pt x="353" y="26"/>
                  </a:cubicBezTo>
                  <a:cubicBezTo>
                    <a:pt x="353" y="40"/>
                    <a:pt x="341" y="52"/>
                    <a:pt x="327" y="52"/>
                  </a:cubicBezTo>
                  <a:cubicBezTo>
                    <a:pt x="327" y="52"/>
                    <a:pt x="327" y="52"/>
                    <a:pt x="327" y="52"/>
                  </a:cubicBezTo>
                  <a:cubicBezTo>
                    <a:pt x="26" y="52"/>
                    <a:pt x="26" y="52"/>
                    <a:pt x="26" y="52"/>
                  </a:cubicBezTo>
                  <a:close/>
                </a:path>
              </a:pathLst>
            </a:custGeom>
            <a:solidFill>
              <a:srgbClr val="D8C0A4"/>
            </a:solidFill>
            <a:ln w="9525">
              <a:noFill/>
            </a:ln>
          </p:spPr>
          <p:txBody>
            <a:bodyPr/>
            <a:p>
              <a:endParaRPr lang="zh-CN" altLang="en-US"/>
            </a:p>
          </p:txBody>
        </p:sp>
        <p:sp>
          <p:nvSpPr>
            <p:cNvPr id="77863" name="Freeform 37"/>
            <p:cNvSpPr/>
            <p:nvPr/>
          </p:nvSpPr>
          <p:spPr>
            <a:xfrm>
              <a:off x="3971925" y="1722438"/>
              <a:ext cx="93663" cy="12700"/>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2" y="52"/>
                    <a:pt x="0" y="40"/>
                    <a:pt x="0" y="26"/>
                  </a:cubicBezTo>
                  <a:cubicBezTo>
                    <a:pt x="0" y="26"/>
                    <a:pt x="0" y="26"/>
                    <a:pt x="0" y="26"/>
                  </a:cubicBezTo>
                  <a:cubicBezTo>
                    <a:pt x="0" y="11"/>
                    <a:pt x="12" y="0"/>
                    <a:pt x="26" y="0"/>
                  </a:cubicBezTo>
                  <a:cubicBezTo>
                    <a:pt x="26" y="0"/>
                    <a:pt x="26" y="0"/>
                    <a:pt x="26" y="0"/>
                  </a:cubicBezTo>
                  <a:cubicBezTo>
                    <a:pt x="327" y="0"/>
                    <a:pt x="327" y="0"/>
                    <a:pt x="327" y="0"/>
                  </a:cubicBezTo>
                  <a:cubicBezTo>
                    <a:pt x="341" y="0"/>
                    <a:pt x="353" y="11"/>
                    <a:pt x="353" y="26"/>
                  </a:cubicBezTo>
                  <a:cubicBezTo>
                    <a:pt x="353" y="26"/>
                    <a:pt x="353" y="26"/>
                    <a:pt x="353" y="26"/>
                  </a:cubicBezTo>
                  <a:cubicBezTo>
                    <a:pt x="353" y="40"/>
                    <a:pt x="341" y="52"/>
                    <a:pt x="327" y="52"/>
                  </a:cubicBezTo>
                  <a:cubicBezTo>
                    <a:pt x="327" y="52"/>
                    <a:pt x="327" y="52"/>
                    <a:pt x="327" y="52"/>
                  </a:cubicBezTo>
                  <a:cubicBezTo>
                    <a:pt x="26" y="52"/>
                    <a:pt x="26" y="52"/>
                    <a:pt x="26" y="52"/>
                  </a:cubicBezTo>
                  <a:close/>
                </a:path>
              </a:pathLst>
            </a:custGeom>
            <a:solidFill>
              <a:srgbClr val="D8C0A4"/>
            </a:solidFill>
            <a:ln w="9525">
              <a:noFill/>
            </a:ln>
          </p:spPr>
          <p:txBody>
            <a:bodyPr/>
            <a:p>
              <a:endParaRPr lang="zh-CN" altLang="en-US"/>
            </a:p>
          </p:txBody>
        </p:sp>
        <p:sp>
          <p:nvSpPr>
            <p:cNvPr id="77864" name="Freeform 38"/>
            <p:cNvSpPr/>
            <p:nvPr/>
          </p:nvSpPr>
          <p:spPr>
            <a:xfrm>
              <a:off x="3971925" y="1763713"/>
              <a:ext cx="93663"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2" y="52"/>
                    <a:pt x="0" y="40"/>
                    <a:pt x="0" y="26"/>
                  </a:cubicBezTo>
                  <a:cubicBezTo>
                    <a:pt x="0" y="26"/>
                    <a:pt x="0" y="26"/>
                    <a:pt x="0" y="26"/>
                  </a:cubicBezTo>
                  <a:cubicBezTo>
                    <a:pt x="0" y="11"/>
                    <a:pt x="12" y="0"/>
                    <a:pt x="26" y="0"/>
                  </a:cubicBezTo>
                  <a:cubicBezTo>
                    <a:pt x="26" y="0"/>
                    <a:pt x="26" y="0"/>
                    <a:pt x="26" y="0"/>
                  </a:cubicBezTo>
                  <a:cubicBezTo>
                    <a:pt x="327" y="0"/>
                    <a:pt x="327" y="0"/>
                    <a:pt x="327" y="0"/>
                  </a:cubicBezTo>
                  <a:cubicBezTo>
                    <a:pt x="341" y="0"/>
                    <a:pt x="353" y="11"/>
                    <a:pt x="353" y="26"/>
                  </a:cubicBezTo>
                  <a:cubicBezTo>
                    <a:pt x="353" y="26"/>
                    <a:pt x="353" y="26"/>
                    <a:pt x="353" y="26"/>
                  </a:cubicBezTo>
                  <a:cubicBezTo>
                    <a:pt x="353" y="40"/>
                    <a:pt x="341" y="52"/>
                    <a:pt x="327" y="52"/>
                  </a:cubicBezTo>
                  <a:cubicBezTo>
                    <a:pt x="327" y="52"/>
                    <a:pt x="327" y="52"/>
                    <a:pt x="327" y="52"/>
                  </a:cubicBezTo>
                  <a:cubicBezTo>
                    <a:pt x="26" y="52"/>
                    <a:pt x="26" y="52"/>
                    <a:pt x="26" y="52"/>
                  </a:cubicBezTo>
                  <a:close/>
                </a:path>
              </a:pathLst>
            </a:custGeom>
            <a:solidFill>
              <a:srgbClr val="D8C0A4"/>
            </a:solidFill>
            <a:ln w="9525">
              <a:noFill/>
            </a:ln>
          </p:spPr>
          <p:txBody>
            <a:bodyPr/>
            <a:p>
              <a:endParaRPr lang="zh-CN" altLang="en-US"/>
            </a:p>
          </p:txBody>
        </p:sp>
        <p:sp>
          <p:nvSpPr>
            <p:cNvPr id="77865" name="Freeform 39"/>
            <p:cNvSpPr/>
            <p:nvPr/>
          </p:nvSpPr>
          <p:spPr>
            <a:xfrm>
              <a:off x="3971925" y="1806576"/>
              <a:ext cx="93663" cy="12700"/>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2" y="52"/>
                    <a:pt x="0" y="40"/>
                    <a:pt x="0" y="26"/>
                  </a:cubicBezTo>
                  <a:cubicBezTo>
                    <a:pt x="0" y="26"/>
                    <a:pt x="0" y="26"/>
                    <a:pt x="0" y="26"/>
                  </a:cubicBezTo>
                  <a:cubicBezTo>
                    <a:pt x="0" y="11"/>
                    <a:pt x="12" y="0"/>
                    <a:pt x="26" y="0"/>
                  </a:cubicBezTo>
                  <a:cubicBezTo>
                    <a:pt x="26" y="0"/>
                    <a:pt x="26" y="0"/>
                    <a:pt x="26" y="0"/>
                  </a:cubicBezTo>
                  <a:cubicBezTo>
                    <a:pt x="327" y="0"/>
                    <a:pt x="327" y="0"/>
                    <a:pt x="327" y="0"/>
                  </a:cubicBezTo>
                  <a:cubicBezTo>
                    <a:pt x="341" y="0"/>
                    <a:pt x="353" y="11"/>
                    <a:pt x="353" y="26"/>
                  </a:cubicBezTo>
                  <a:cubicBezTo>
                    <a:pt x="353" y="26"/>
                    <a:pt x="353" y="26"/>
                    <a:pt x="353" y="26"/>
                  </a:cubicBezTo>
                  <a:cubicBezTo>
                    <a:pt x="353" y="40"/>
                    <a:pt x="341" y="52"/>
                    <a:pt x="327" y="52"/>
                  </a:cubicBezTo>
                  <a:cubicBezTo>
                    <a:pt x="327" y="52"/>
                    <a:pt x="327" y="52"/>
                    <a:pt x="327" y="52"/>
                  </a:cubicBezTo>
                  <a:cubicBezTo>
                    <a:pt x="26" y="52"/>
                    <a:pt x="26" y="52"/>
                    <a:pt x="26" y="52"/>
                  </a:cubicBezTo>
                  <a:close/>
                </a:path>
              </a:pathLst>
            </a:custGeom>
            <a:solidFill>
              <a:srgbClr val="D8C0A4"/>
            </a:solidFill>
            <a:ln w="9525">
              <a:noFill/>
            </a:ln>
          </p:spPr>
          <p:txBody>
            <a:bodyPr/>
            <a:p>
              <a:endParaRPr lang="zh-CN" altLang="en-US"/>
            </a:p>
          </p:txBody>
        </p:sp>
        <p:sp>
          <p:nvSpPr>
            <p:cNvPr id="77866" name="Freeform 40"/>
            <p:cNvSpPr/>
            <p:nvPr/>
          </p:nvSpPr>
          <p:spPr>
            <a:xfrm>
              <a:off x="3971925" y="1847851"/>
              <a:ext cx="93663"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2" y="52"/>
                    <a:pt x="0" y="40"/>
                    <a:pt x="0" y="26"/>
                  </a:cubicBezTo>
                  <a:cubicBezTo>
                    <a:pt x="0" y="26"/>
                    <a:pt x="0" y="26"/>
                    <a:pt x="0" y="26"/>
                  </a:cubicBezTo>
                  <a:cubicBezTo>
                    <a:pt x="0" y="11"/>
                    <a:pt x="12" y="0"/>
                    <a:pt x="26" y="0"/>
                  </a:cubicBezTo>
                  <a:cubicBezTo>
                    <a:pt x="26" y="0"/>
                    <a:pt x="26" y="0"/>
                    <a:pt x="26" y="0"/>
                  </a:cubicBezTo>
                  <a:cubicBezTo>
                    <a:pt x="327" y="0"/>
                    <a:pt x="327" y="0"/>
                    <a:pt x="327" y="0"/>
                  </a:cubicBezTo>
                  <a:cubicBezTo>
                    <a:pt x="341" y="0"/>
                    <a:pt x="353" y="11"/>
                    <a:pt x="353" y="26"/>
                  </a:cubicBezTo>
                  <a:cubicBezTo>
                    <a:pt x="353" y="26"/>
                    <a:pt x="353" y="26"/>
                    <a:pt x="353" y="26"/>
                  </a:cubicBezTo>
                  <a:cubicBezTo>
                    <a:pt x="353" y="40"/>
                    <a:pt x="341" y="52"/>
                    <a:pt x="327" y="52"/>
                  </a:cubicBezTo>
                  <a:cubicBezTo>
                    <a:pt x="327" y="52"/>
                    <a:pt x="327" y="52"/>
                    <a:pt x="327" y="52"/>
                  </a:cubicBezTo>
                  <a:cubicBezTo>
                    <a:pt x="26" y="52"/>
                    <a:pt x="26" y="52"/>
                    <a:pt x="26" y="52"/>
                  </a:cubicBezTo>
                  <a:close/>
                </a:path>
              </a:pathLst>
            </a:custGeom>
            <a:solidFill>
              <a:srgbClr val="D8C0A4"/>
            </a:solidFill>
            <a:ln w="9525">
              <a:noFill/>
            </a:ln>
          </p:spPr>
          <p:txBody>
            <a:bodyPr/>
            <a:p>
              <a:endParaRPr lang="zh-CN" altLang="en-US"/>
            </a:p>
          </p:txBody>
        </p:sp>
        <p:sp>
          <p:nvSpPr>
            <p:cNvPr id="77867" name="Freeform 41"/>
            <p:cNvSpPr/>
            <p:nvPr/>
          </p:nvSpPr>
          <p:spPr>
            <a:xfrm>
              <a:off x="3971925" y="1890713"/>
              <a:ext cx="93663"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2" y="52"/>
                    <a:pt x="0" y="40"/>
                    <a:pt x="0" y="26"/>
                  </a:cubicBezTo>
                  <a:cubicBezTo>
                    <a:pt x="0" y="26"/>
                    <a:pt x="0" y="26"/>
                    <a:pt x="0" y="26"/>
                  </a:cubicBezTo>
                  <a:cubicBezTo>
                    <a:pt x="0" y="11"/>
                    <a:pt x="12" y="0"/>
                    <a:pt x="26" y="0"/>
                  </a:cubicBezTo>
                  <a:cubicBezTo>
                    <a:pt x="26" y="0"/>
                    <a:pt x="26" y="0"/>
                    <a:pt x="26" y="0"/>
                  </a:cubicBezTo>
                  <a:cubicBezTo>
                    <a:pt x="327" y="0"/>
                    <a:pt x="327" y="0"/>
                    <a:pt x="327" y="0"/>
                  </a:cubicBezTo>
                  <a:cubicBezTo>
                    <a:pt x="341" y="0"/>
                    <a:pt x="353" y="11"/>
                    <a:pt x="353" y="26"/>
                  </a:cubicBezTo>
                  <a:cubicBezTo>
                    <a:pt x="353" y="26"/>
                    <a:pt x="353" y="26"/>
                    <a:pt x="353" y="26"/>
                  </a:cubicBezTo>
                  <a:cubicBezTo>
                    <a:pt x="353" y="40"/>
                    <a:pt x="341" y="52"/>
                    <a:pt x="327" y="52"/>
                  </a:cubicBezTo>
                  <a:cubicBezTo>
                    <a:pt x="327" y="52"/>
                    <a:pt x="327" y="52"/>
                    <a:pt x="327" y="52"/>
                  </a:cubicBezTo>
                  <a:cubicBezTo>
                    <a:pt x="26" y="52"/>
                    <a:pt x="26" y="52"/>
                    <a:pt x="26" y="52"/>
                  </a:cubicBezTo>
                  <a:close/>
                </a:path>
              </a:pathLst>
            </a:custGeom>
            <a:solidFill>
              <a:srgbClr val="D8C0A4"/>
            </a:solidFill>
            <a:ln w="9525">
              <a:noFill/>
            </a:ln>
          </p:spPr>
          <p:txBody>
            <a:bodyPr/>
            <a:p>
              <a:endParaRPr lang="zh-CN" altLang="en-US"/>
            </a:p>
          </p:txBody>
        </p:sp>
        <p:sp>
          <p:nvSpPr>
            <p:cNvPr id="49" name="Freeform 42"/>
            <p:cNvSpPr>
              <a:spLocks noEditPoints="1"/>
            </p:cNvSpPr>
            <p:nvPr/>
          </p:nvSpPr>
          <p:spPr bwMode="auto">
            <a:xfrm>
              <a:off x="5118100" y="2160588"/>
              <a:ext cx="904875" cy="1279525"/>
            </a:xfrm>
            <a:custGeom>
              <a:avLst/>
              <a:gdLst>
                <a:gd name="T0" fmla="*/ 2303 w 3428"/>
                <a:gd name="T1" fmla="*/ 1799 h 4844"/>
                <a:gd name="T2" fmla="*/ 2303 w 3428"/>
                <a:gd name="T3" fmla="*/ 713 h 4844"/>
                <a:gd name="T4" fmla="*/ 2556 w 3428"/>
                <a:gd name="T5" fmla="*/ 365 h 4844"/>
                <a:gd name="T6" fmla="*/ 2191 w 3428"/>
                <a:gd name="T7" fmla="*/ 0 h 4844"/>
                <a:gd name="T8" fmla="*/ 1237 w 3428"/>
                <a:gd name="T9" fmla="*/ 0 h 4844"/>
                <a:gd name="T10" fmla="*/ 872 w 3428"/>
                <a:gd name="T11" fmla="*/ 365 h 4844"/>
                <a:gd name="T12" fmla="*/ 1125 w 3428"/>
                <a:gd name="T13" fmla="*/ 713 h 4844"/>
                <a:gd name="T14" fmla="*/ 1125 w 3428"/>
                <a:gd name="T15" fmla="*/ 1799 h 4844"/>
                <a:gd name="T16" fmla="*/ 0 w 3428"/>
                <a:gd name="T17" fmla="*/ 3346 h 4844"/>
                <a:gd name="T18" fmla="*/ 964 w 3428"/>
                <a:gd name="T19" fmla="*/ 4827 h 4844"/>
                <a:gd name="T20" fmla="*/ 1000 w 3428"/>
                <a:gd name="T21" fmla="*/ 4844 h 4844"/>
                <a:gd name="T22" fmla="*/ 1040 w 3428"/>
                <a:gd name="T23" fmla="*/ 4844 h 4844"/>
                <a:gd name="T24" fmla="*/ 2388 w 3428"/>
                <a:gd name="T25" fmla="*/ 4844 h 4844"/>
                <a:gd name="T26" fmla="*/ 2428 w 3428"/>
                <a:gd name="T27" fmla="*/ 4844 h 4844"/>
                <a:gd name="T28" fmla="*/ 2464 w 3428"/>
                <a:gd name="T29" fmla="*/ 4827 h 4844"/>
                <a:gd name="T30" fmla="*/ 3428 w 3428"/>
                <a:gd name="T31" fmla="*/ 3346 h 4844"/>
                <a:gd name="T32" fmla="*/ 2303 w 3428"/>
                <a:gd name="T33" fmla="*/ 1799 h 4844"/>
                <a:gd name="T34" fmla="*/ 2388 w 3428"/>
                <a:gd name="T35" fmla="*/ 4665 h 4844"/>
                <a:gd name="T36" fmla="*/ 1040 w 3428"/>
                <a:gd name="T37" fmla="*/ 4665 h 4844"/>
                <a:gd name="T38" fmla="*/ 179 w 3428"/>
                <a:gd name="T39" fmla="*/ 3346 h 4844"/>
                <a:gd name="T40" fmla="*/ 1304 w 3428"/>
                <a:gd name="T41" fmla="*/ 1931 h 4844"/>
                <a:gd name="T42" fmla="*/ 1304 w 3428"/>
                <a:gd name="T43" fmla="*/ 551 h 4844"/>
                <a:gd name="T44" fmla="*/ 1237 w 3428"/>
                <a:gd name="T45" fmla="*/ 551 h 4844"/>
                <a:gd name="T46" fmla="*/ 1051 w 3428"/>
                <a:gd name="T47" fmla="*/ 365 h 4844"/>
                <a:gd name="T48" fmla="*/ 1237 w 3428"/>
                <a:gd name="T49" fmla="*/ 179 h 4844"/>
                <a:gd name="T50" fmla="*/ 2191 w 3428"/>
                <a:gd name="T51" fmla="*/ 179 h 4844"/>
                <a:gd name="T52" fmla="*/ 2377 w 3428"/>
                <a:gd name="T53" fmla="*/ 365 h 4844"/>
                <a:gd name="T54" fmla="*/ 2191 w 3428"/>
                <a:gd name="T55" fmla="*/ 551 h 4844"/>
                <a:gd name="T56" fmla="*/ 2124 w 3428"/>
                <a:gd name="T57" fmla="*/ 551 h 4844"/>
                <a:gd name="T58" fmla="*/ 2124 w 3428"/>
                <a:gd name="T59" fmla="*/ 1931 h 4844"/>
                <a:gd name="T60" fmla="*/ 3249 w 3428"/>
                <a:gd name="T61" fmla="*/ 3346 h 4844"/>
                <a:gd name="T62" fmla="*/ 2388 w 3428"/>
                <a:gd name="T63" fmla="*/ 4665 h 4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8" h="4844">
                  <a:moveTo>
                    <a:pt x="2303" y="1799"/>
                  </a:moveTo>
                  <a:cubicBezTo>
                    <a:pt x="2303" y="713"/>
                    <a:pt x="2303" y="713"/>
                    <a:pt x="2303" y="713"/>
                  </a:cubicBezTo>
                  <a:cubicBezTo>
                    <a:pt x="2449" y="665"/>
                    <a:pt x="2556" y="527"/>
                    <a:pt x="2556" y="365"/>
                  </a:cubicBezTo>
                  <a:cubicBezTo>
                    <a:pt x="2556" y="164"/>
                    <a:pt x="2392" y="0"/>
                    <a:pt x="2191" y="0"/>
                  </a:cubicBezTo>
                  <a:cubicBezTo>
                    <a:pt x="1237" y="0"/>
                    <a:pt x="1237" y="0"/>
                    <a:pt x="1237" y="0"/>
                  </a:cubicBezTo>
                  <a:cubicBezTo>
                    <a:pt x="1036" y="0"/>
                    <a:pt x="872" y="164"/>
                    <a:pt x="872" y="365"/>
                  </a:cubicBezTo>
                  <a:cubicBezTo>
                    <a:pt x="872" y="527"/>
                    <a:pt x="978" y="665"/>
                    <a:pt x="1125" y="713"/>
                  </a:cubicBezTo>
                  <a:cubicBezTo>
                    <a:pt x="1125" y="1799"/>
                    <a:pt x="1125" y="1799"/>
                    <a:pt x="1125" y="1799"/>
                  </a:cubicBezTo>
                  <a:cubicBezTo>
                    <a:pt x="456" y="2034"/>
                    <a:pt x="0" y="2652"/>
                    <a:pt x="0" y="3346"/>
                  </a:cubicBezTo>
                  <a:cubicBezTo>
                    <a:pt x="0" y="3981"/>
                    <a:pt x="369" y="4549"/>
                    <a:pt x="964" y="4827"/>
                  </a:cubicBezTo>
                  <a:cubicBezTo>
                    <a:pt x="1000" y="4844"/>
                    <a:pt x="1000" y="4844"/>
                    <a:pt x="1000" y="4844"/>
                  </a:cubicBezTo>
                  <a:cubicBezTo>
                    <a:pt x="1040" y="4844"/>
                    <a:pt x="1040" y="4844"/>
                    <a:pt x="1040" y="4844"/>
                  </a:cubicBezTo>
                  <a:cubicBezTo>
                    <a:pt x="2388" y="4844"/>
                    <a:pt x="2388" y="4844"/>
                    <a:pt x="2388" y="4844"/>
                  </a:cubicBezTo>
                  <a:cubicBezTo>
                    <a:pt x="2428" y="4844"/>
                    <a:pt x="2428" y="4844"/>
                    <a:pt x="2428" y="4844"/>
                  </a:cubicBezTo>
                  <a:cubicBezTo>
                    <a:pt x="2464" y="4827"/>
                    <a:pt x="2464" y="4827"/>
                    <a:pt x="2464" y="4827"/>
                  </a:cubicBezTo>
                  <a:cubicBezTo>
                    <a:pt x="3059" y="4549"/>
                    <a:pt x="3428" y="3981"/>
                    <a:pt x="3428" y="3346"/>
                  </a:cubicBezTo>
                  <a:cubicBezTo>
                    <a:pt x="3428" y="2652"/>
                    <a:pt x="2972" y="2034"/>
                    <a:pt x="2303" y="1799"/>
                  </a:cubicBezTo>
                  <a:close/>
                  <a:moveTo>
                    <a:pt x="2388" y="4665"/>
                  </a:moveTo>
                  <a:cubicBezTo>
                    <a:pt x="1040" y="4665"/>
                    <a:pt x="1040" y="4665"/>
                    <a:pt x="1040" y="4665"/>
                  </a:cubicBezTo>
                  <a:cubicBezTo>
                    <a:pt x="530" y="4426"/>
                    <a:pt x="179" y="3925"/>
                    <a:pt x="179" y="3346"/>
                  </a:cubicBezTo>
                  <a:cubicBezTo>
                    <a:pt x="179" y="2671"/>
                    <a:pt x="655" y="2103"/>
                    <a:pt x="1304" y="1931"/>
                  </a:cubicBezTo>
                  <a:cubicBezTo>
                    <a:pt x="1304" y="551"/>
                    <a:pt x="1304" y="551"/>
                    <a:pt x="1304" y="551"/>
                  </a:cubicBezTo>
                  <a:cubicBezTo>
                    <a:pt x="1237" y="551"/>
                    <a:pt x="1237" y="551"/>
                    <a:pt x="1237" y="551"/>
                  </a:cubicBezTo>
                  <a:cubicBezTo>
                    <a:pt x="1134" y="551"/>
                    <a:pt x="1051" y="468"/>
                    <a:pt x="1051" y="365"/>
                  </a:cubicBezTo>
                  <a:cubicBezTo>
                    <a:pt x="1051" y="262"/>
                    <a:pt x="1134" y="179"/>
                    <a:pt x="1237" y="179"/>
                  </a:cubicBezTo>
                  <a:cubicBezTo>
                    <a:pt x="2191" y="179"/>
                    <a:pt x="2191" y="179"/>
                    <a:pt x="2191" y="179"/>
                  </a:cubicBezTo>
                  <a:cubicBezTo>
                    <a:pt x="2294" y="179"/>
                    <a:pt x="2377" y="262"/>
                    <a:pt x="2377" y="365"/>
                  </a:cubicBezTo>
                  <a:cubicBezTo>
                    <a:pt x="2377" y="468"/>
                    <a:pt x="2294" y="551"/>
                    <a:pt x="2191" y="551"/>
                  </a:cubicBezTo>
                  <a:cubicBezTo>
                    <a:pt x="2124" y="551"/>
                    <a:pt x="2124" y="551"/>
                    <a:pt x="2124" y="551"/>
                  </a:cubicBezTo>
                  <a:cubicBezTo>
                    <a:pt x="2124" y="1931"/>
                    <a:pt x="2124" y="1931"/>
                    <a:pt x="2124" y="1931"/>
                  </a:cubicBezTo>
                  <a:cubicBezTo>
                    <a:pt x="2773" y="2103"/>
                    <a:pt x="3249" y="2671"/>
                    <a:pt x="3249" y="3346"/>
                  </a:cubicBezTo>
                  <a:cubicBezTo>
                    <a:pt x="3249" y="3925"/>
                    <a:pt x="2898" y="4426"/>
                    <a:pt x="2388" y="4665"/>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 name="Freeform 43"/>
            <p:cNvSpPr/>
            <p:nvPr/>
          </p:nvSpPr>
          <p:spPr bwMode="auto">
            <a:xfrm>
              <a:off x="5200650" y="3035300"/>
              <a:ext cx="739775" cy="107950"/>
            </a:xfrm>
            <a:custGeom>
              <a:avLst/>
              <a:gdLst>
                <a:gd name="T0" fmla="*/ 2802 w 2802"/>
                <a:gd name="T1" fmla="*/ 37 h 409"/>
                <a:gd name="T2" fmla="*/ 2800 w 2802"/>
                <a:gd name="T3" fmla="*/ 0 h 409"/>
                <a:gd name="T4" fmla="*/ 1 w 2802"/>
                <a:gd name="T5" fmla="*/ 0 h 409"/>
                <a:gd name="T6" fmla="*/ 0 w 2802"/>
                <a:gd name="T7" fmla="*/ 37 h 409"/>
                <a:gd name="T8" fmla="*/ 55 w 2802"/>
                <a:gd name="T9" fmla="*/ 409 h 409"/>
                <a:gd name="T10" fmla="*/ 2747 w 2802"/>
                <a:gd name="T11" fmla="*/ 409 h 409"/>
                <a:gd name="T12" fmla="*/ 2802 w 2802"/>
                <a:gd name="T13" fmla="*/ 37 h 409"/>
              </a:gdLst>
              <a:ahLst/>
              <a:cxnLst>
                <a:cxn ang="0">
                  <a:pos x="T0" y="T1"/>
                </a:cxn>
                <a:cxn ang="0">
                  <a:pos x="T2" y="T3"/>
                </a:cxn>
                <a:cxn ang="0">
                  <a:pos x="T4" y="T5"/>
                </a:cxn>
                <a:cxn ang="0">
                  <a:pos x="T6" y="T7"/>
                </a:cxn>
                <a:cxn ang="0">
                  <a:pos x="T8" y="T9"/>
                </a:cxn>
                <a:cxn ang="0">
                  <a:pos x="T10" y="T11"/>
                </a:cxn>
                <a:cxn ang="0">
                  <a:pos x="T12" y="T13"/>
                </a:cxn>
              </a:cxnLst>
              <a:rect l="0" t="0" r="r" b="b"/>
              <a:pathLst>
                <a:path w="2802" h="409">
                  <a:moveTo>
                    <a:pt x="2802" y="37"/>
                  </a:moveTo>
                  <a:cubicBezTo>
                    <a:pt x="2802" y="24"/>
                    <a:pt x="2801" y="12"/>
                    <a:pt x="2800" y="0"/>
                  </a:cubicBezTo>
                  <a:cubicBezTo>
                    <a:pt x="1" y="0"/>
                    <a:pt x="1" y="0"/>
                    <a:pt x="1" y="0"/>
                  </a:cubicBezTo>
                  <a:cubicBezTo>
                    <a:pt x="1" y="12"/>
                    <a:pt x="0" y="24"/>
                    <a:pt x="0" y="37"/>
                  </a:cubicBezTo>
                  <a:cubicBezTo>
                    <a:pt x="0" y="165"/>
                    <a:pt x="19" y="290"/>
                    <a:pt x="55" y="409"/>
                  </a:cubicBezTo>
                  <a:cubicBezTo>
                    <a:pt x="2747" y="409"/>
                    <a:pt x="2747" y="409"/>
                    <a:pt x="2747" y="409"/>
                  </a:cubicBezTo>
                  <a:cubicBezTo>
                    <a:pt x="2783" y="290"/>
                    <a:pt x="2802" y="165"/>
                    <a:pt x="2802" y="37"/>
                  </a:cubicBezTo>
                  <a:close/>
                </a:path>
              </a:pathLst>
            </a:custGeom>
            <a:solidFill>
              <a:schemeClr val="accent2">
                <a:lumMod val="20000"/>
                <a:lumOff val="8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 name="Freeform 44"/>
            <p:cNvSpPr/>
            <p:nvPr/>
          </p:nvSpPr>
          <p:spPr bwMode="auto">
            <a:xfrm>
              <a:off x="5216525" y="3143250"/>
              <a:ext cx="709613" cy="214313"/>
            </a:xfrm>
            <a:custGeom>
              <a:avLst/>
              <a:gdLst>
                <a:gd name="T0" fmla="*/ 0 w 2692"/>
                <a:gd name="T1" fmla="*/ 0 h 813"/>
                <a:gd name="T2" fmla="*/ 702 w 2692"/>
                <a:gd name="T3" fmla="*/ 813 h 813"/>
                <a:gd name="T4" fmla="*/ 1990 w 2692"/>
                <a:gd name="T5" fmla="*/ 813 h 813"/>
                <a:gd name="T6" fmla="*/ 2692 w 2692"/>
                <a:gd name="T7" fmla="*/ 0 h 813"/>
                <a:gd name="T8" fmla="*/ 0 w 2692"/>
                <a:gd name="T9" fmla="*/ 0 h 813"/>
              </a:gdLst>
              <a:ahLst/>
              <a:cxnLst>
                <a:cxn ang="0">
                  <a:pos x="T0" y="T1"/>
                </a:cxn>
                <a:cxn ang="0">
                  <a:pos x="T2" y="T3"/>
                </a:cxn>
                <a:cxn ang="0">
                  <a:pos x="T4" y="T5"/>
                </a:cxn>
                <a:cxn ang="0">
                  <a:pos x="T6" y="T7"/>
                </a:cxn>
                <a:cxn ang="0">
                  <a:pos x="T8" y="T9"/>
                </a:cxn>
              </a:cxnLst>
              <a:rect l="0" t="0" r="r" b="b"/>
              <a:pathLst>
                <a:path w="2692" h="813">
                  <a:moveTo>
                    <a:pt x="0" y="0"/>
                  </a:moveTo>
                  <a:cubicBezTo>
                    <a:pt x="104" y="347"/>
                    <a:pt x="354" y="641"/>
                    <a:pt x="702" y="813"/>
                  </a:cubicBezTo>
                  <a:cubicBezTo>
                    <a:pt x="1990" y="813"/>
                    <a:pt x="1990" y="813"/>
                    <a:pt x="1990" y="813"/>
                  </a:cubicBezTo>
                  <a:cubicBezTo>
                    <a:pt x="2338" y="641"/>
                    <a:pt x="2588" y="347"/>
                    <a:pt x="2692" y="0"/>
                  </a:cubicBezTo>
                  <a:lnTo>
                    <a:pt x="0" y="0"/>
                  </a:lnTo>
                  <a:close/>
                </a:path>
              </a:pathLst>
            </a:custGeom>
            <a:solidFill>
              <a:schemeClr val="accent2">
                <a:lumMod val="20000"/>
                <a:lumOff val="8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71" name="Freeform 45"/>
            <p:cNvSpPr/>
            <p:nvPr/>
          </p:nvSpPr>
          <p:spPr>
            <a:xfrm>
              <a:off x="5465763" y="2825751"/>
              <a:ext cx="182563" cy="16827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696" h="636">
                  <a:moveTo>
                    <a:pt x="348" y="188"/>
                  </a:moveTo>
                  <a:cubicBezTo>
                    <a:pt x="166" y="4"/>
                    <a:pt x="0" y="225"/>
                    <a:pt x="88" y="377"/>
                  </a:cubicBezTo>
                  <a:cubicBezTo>
                    <a:pt x="156" y="497"/>
                    <a:pt x="335" y="623"/>
                    <a:pt x="353" y="636"/>
                  </a:cubicBezTo>
                  <a:cubicBezTo>
                    <a:pt x="353" y="636"/>
                    <a:pt x="547" y="492"/>
                    <a:pt x="612" y="370"/>
                  </a:cubicBezTo>
                  <a:cubicBezTo>
                    <a:pt x="696" y="216"/>
                    <a:pt x="525" y="0"/>
                    <a:pt x="348" y="188"/>
                  </a:cubicBezTo>
                  <a:close/>
                </a:path>
              </a:pathLst>
            </a:custGeom>
            <a:solidFill>
              <a:srgbClr val="C93A41"/>
            </a:solidFill>
            <a:ln w="9525">
              <a:noFill/>
            </a:ln>
          </p:spPr>
          <p:txBody>
            <a:bodyPr/>
            <a:p>
              <a:endParaRPr lang="zh-CN" altLang="en-US"/>
            </a:p>
          </p:txBody>
        </p:sp>
        <p:sp>
          <p:nvSpPr>
            <p:cNvPr id="77872" name="Freeform 46"/>
            <p:cNvSpPr/>
            <p:nvPr/>
          </p:nvSpPr>
          <p:spPr>
            <a:xfrm>
              <a:off x="5576888" y="2733676"/>
              <a:ext cx="144463" cy="1317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548" h="502">
                  <a:moveTo>
                    <a:pt x="274" y="149"/>
                  </a:moveTo>
                  <a:cubicBezTo>
                    <a:pt x="130" y="4"/>
                    <a:pt x="0" y="178"/>
                    <a:pt x="69" y="298"/>
                  </a:cubicBezTo>
                  <a:cubicBezTo>
                    <a:pt x="123" y="392"/>
                    <a:pt x="263" y="492"/>
                    <a:pt x="278" y="502"/>
                  </a:cubicBezTo>
                  <a:cubicBezTo>
                    <a:pt x="278" y="502"/>
                    <a:pt x="431" y="388"/>
                    <a:pt x="482" y="293"/>
                  </a:cubicBezTo>
                  <a:cubicBezTo>
                    <a:pt x="548" y="171"/>
                    <a:pt x="413" y="0"/>
                    <a:pt x="274" y="149"/>
                  </a:cubicBezTo>
                  <a:close/>
                </a:path>
              </a:pathLst>
            </a:custGeom>
            <a:solidFill>
              <a:srgbClr val="C93A41"/>
            </a:solidFill>
            <a:ln w="9525">
              <a:noFill/>
            </a:ln>
          </p:spPr>
          <p:txBody>
            <a:bodyPr/>
            <a:p>
              <a:endParaRPr lang="zh-CN" altLang="en-US"/>
            </a:p>
          </p:txBody>
        </p:sp>
        <p:sp>
          <p:nvSpPr>
            <p:cNvPr id="77873" name="Freeform 47"/>
            <p:cNvSpPr/>
            <p:nvPr/>
          </p:nvSpPr>
          <p:spPr>
            <a:xfrm>
              <a:off x="5513388" y="2611438"/>
              <a:ext cx="96838" cy="889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66" h="335">
                  <a:moveTo>
                    <a:pt x="183" y="100"/>
                  </a:moveTo>
                  <a:cubicBezTo>
                    <a:pt x="87" y="3"/>
                    <a:pt x="0" y="119"/>
                    <a:pt x="46" y="199"/>
                  </a:cubicBezTo>
                  <a:cubicBezTo>
                    <a:pt x="82" y="262"/>
                    <a:pt x="176" y="328"/>
                    <a:pt x="186" y="335"/>
                  </a:cubicBezTo>
                  <a:cubicBezTo>
                    <a:pt x="186" y="335"/>
                    <a:pt x="287" y="259"/>
                    <a:pt x="322" y="195"/>
                  </a:cubicBezTo>
                  <a:cubicBezTo>
                    <a:pt x="366" y="114"/>
                    <a:pt x="276" y="0"/>
                    <a:pt x="183" y="100"/>
                  </a:cubicBezTo>
                  <a:close/>
                </a:path>
              </a:pathLst>
            </a:custGeom>
            <a:solidFill>
              <a:srgbClr val="C93A41"/>
            </a:solidFill>
            <a:ln w="9525">
              <a:noFill/>
            </a:ln>
          </p:spPr>
          <p:txBody>
            <a:bodyPr/>
            <a:p>
              <a:endParaRPr lang="zh-CN" altLang="en-US"/>
            </a:p>
          </p:txBody>
        </p:sp>
        <p:sp>
          <p:nvSpPr>
            <p:cNvPr id="77874" name="Freeform 48"/>
            <p:cNvSpPr/>
            <p:nvPr/>
          </p:nvSpPr>
          <p:spPr>
            <a:xfrm>
              <a:off x="5553075" y="2479676"/>
              <a:ext cx="84138" cy="762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18" h="292">
                  <a:moveTo>
                    <a:pt x="159" y="87"/>
                  </a:moveTo>
                  <a:cubicBezTo>
                    <a:pt x="76" y="2"/>
                    <a:pt x="0" y="103"/>
                    <a:pt x="40" y="173"/>
                  </a:cubicBezTo>
                  <a:cubicBezTo>
                    <a:pt x="71" y="228"/>
                    <a:pt x="153" y="286"/>
                    <a:pt x="161" y="292"/>
                  </a:cubicBezTo>
                  <a:cubicBezTo>
                    <a:pt x="161" y="292"/>
                    <a:pt x="250" y="226"/>
                    <a:pt x="280" y="170"/>
                  </a:cubicBezTo>
                  <a:cubicBezTo>
                    <a:pt x="318" y="99"/>
                    <a:pt x="240" y="0"/>
                    <a:pt x="159" y="87"/>
                  </a:cubicBezTo>
                  <a:close/>
                </a:path>
              </a:pathLst>
            </a:custGeom>
            <a:solidFill>
              <a:srgbClr val="C93A41"/>
            </a:solidFill>
            <a:ln w="9525">
              <a:noFill/>
            </a:ln>
          </p:spPr>
          <p:txBody>
            <a:bodyPr/>
            <a:p>
              <a:endParaRPr lang="zh-CN" altLang="en-US"/>
            </a:p>
          </p:txBody>
        </p:sp>
        <p:sp>
          <p:nvSpPr>
            <p:cNvPr id="77875" name="Freeform 49"/>
            <p:cNvSpPr/>
            <p:nvPr/>
          </p:nvSpPr>
          <p:spPr>
            <a:xfrm>
              <a:off x="5626100" y="2994026"/>
              <a:ext cx="84138" cy="762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18" h="291">
                  <a:moveTo>
                    <a:pt x="159" y="86"/>
                  </a:moveTo>
                  <a:cubicBezTo>
                    <a:pt x="76" y="2"/>
                    <a:pt x="0" y="103"/>
                    <a:pt x="40" y="172"/>
                  </a:cubicBezTo>
                  <a:cubicBezTo>
                    <a:pt x="72" y="227"/>
                    <a:pt x="153" y="285"/>
                    <a:pt x="162" y="291"/>
                  </a:cubicBezTo>
                  <a:cubicBezTo>
                    <a:pt x="162" y="291"/>
                    <a:pt x="250" y="225"/>
                    <a:pt x="280" y="169"/>
                  </a:cubicBezTo>
                  <a:cubicBezTo>
                    <a:pt x="318" y="98"/>
                    <a:pt x="240" y="0"/>
                    <a:pt x="159" y="86"/>
                  </a:cubicBezTo>
                  <a:close/>
                </a:path>
              </a:pathLst>
            </a:custGeom>
            <a:solidFill>
              <a:srgbClr val="C93A41"/>
            </a:solidFill>
            <a:ln w="9525">
              <a:noFill/>
            </a:ln>
          </p:spPr>
          <p:txBody>
            <a:bodyPr/>
            <a:p>
              <a:endParaRPr lang="zh-CN" altLang="en-US"/>
            </a:p>
          </p:txBody>
        </p:sp>
        <p:sp>
          <p:nvSpPr>
            <p:cNvPr id="77876" name="Freeform 50"/>
            <p:cNvSpPr/>
            <p:nvPr/>
          </p:nvSpPr>
          <p:spPr>
            <a:xfrm>
              <a:off x="5705475" y="3106738"/>
              <a:ext cx="84138" cy="762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17" h="291">
                  <a:moveTo>
                    <a:pt x="158" y="86"/>
                  </a:moveTo>
                  <a:cubicBezTo>
                    <a:pt x="75" y="2"/>
                    <a:pt x="0" y="103"/>
                    <a:pt x="39" y="173"/>
                  </a:cubicBezTo>
                  <a:cubicBezTo>
                    <a:pt x="71" y="227"/>
                    <a:pt x="152" y="285"/>
                    <a:pt x="161" y="291"/>
                  </a:cubicBezTo>
                  <a:cubicBezTo>
                    <a:pt x="161" y="291"/>
                    <a:pt x="249" y="225"/>
                    <a:pt x="279" y="170"/>
                  </a:cubicBezTo>
                  <a:cubicBezTo>
                    <a:pt x="317" y="99"/>
                    <a:pt x="239" y="0"/>
                    <a:pt x="158" y="86"/>
                  </a:cubicBezTo>
                  <a:close/>
                </a:path>
              </a:pathLst>
            </a:custGeom>
            <a:solidFill>
              <a:srgbClr val="FFFFFF"/>
            </a:solidFill>
            <a:ln w="9525">
              <a:noFill/>
            </a:ln>
          </p:spPr>
          <p:txBody>
            <a:bodyPr/>
            <a:p>
              <a:endParaRPr lang="zh-CN" altLang="en-US"/>
            </a:p>
          </p:txBody>
        </p:sp>
        <p:sp>
          <p:nvSpPr>
            <p:cNvPr id="77877" name="Freeform 51"/>
            <p:cNvSpPr/>
            <p:nvPr/>
          </p:nvSpPr>
          <p:spPr>
            <a:xfrm>
              <a:off x="5559425" y="3182938"/>
              <a:ext cx="114300" cy="1063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435" h="399">
                  <a:moveTo>
                    <a:pt x="217" y="118"/>
                  </a:moveTo>
                  <a:cubicBezTo>
                    <a:pt x="103" y="3"/>
                    <a:pt x="0" y="141"/>
                    <a:pt x="55" y="236"/>
                  </a:cubicBezTo>
                  <a:cubicBezTo>
                    <a:pt x="97" y="311"/>
                    <a:pt x="209" y="391"/>
                    <a:pt x="221" y="399"/>
                  </a:cubicBezTo>
                  <a:cubicBezTo>
                    <a:pt x="221" y="399"/>
                    <a:pt x="342" y="308"/>
                    <a:pt x="383" y="232"/>
                  </a:cubicBezTo>
                  <a:cubicBezTo>
                    <a:pt x="435" y="135"/>
                    <a:pt x="328" y="0"/>
                    <a:pt x="217" y="118"/>
                  </a:cubicBezTo>
                  <a:close/>
                </a:path>
              </a:pathLst>
            </a:custGeom>
            <a:solidFill>
              <a:srgbClr val="FFFFFF"/>
            </a:solidFill>
            <a:ln w="9525">
              <a:noFill/>
            </a:ln>
          </p:spPr>
          <p:txBody>
            <a:bodyPr/>
            <a:p>
              <a:endParaRPr lang="zh-CN" altLang="en-US"/>
            </a:p>
          </p:txBody>
        </p:sp>
        <p:sp>
          <p:nvSpPr>
            <p:cNvPr id="77878" name="Freeform 52"/>
            <p:cNvSpPr/>
            <p:nvPr/>
          </p:nvSpPr>
          <p:spPr>
            <a:xfrm>
              <a:off x="5516563" y="3084513"/>
              <a:ext cx="63500" cy="571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240" h="220">
                  <a:moveTo>
                    <a:pt x="120" y="65"/>
                  </a:moveTo>
                  <a:cubicBezTo>
                    <a:pt x="57" y="2"/>
                    <a:pt x="0" y="78"/>
                    <a:pt x="30" y="130"/>
                  </a:cubicBezTo>
                  <a:cubicBezTo>
                    <a:pt x="54" y="172"/>
                    <a:pt x="115" y="216"/>
                    <a:pt x="122" y="220"/>
                  </a:cubicBezTo>
                  <a:cubicBezTo>
                    <a:pt x="122" y="220"/>
                    <a:pt x="189" y="170"/>
                    <a:pt x="211" y="128"/>
                  </a:cubicBezTo>
                  <a:cubicBezTo>
                    <a:pt x="240" y="75"/>
                    <a:pt x="181" y="0"/>
                    <a:pt x="120" y="65"/>
                  </a:cubicBezTo>
                  <a:close/>
                </a:path>
              </a:pathLst>
            </a:custGeom>
            <a:solidFill>
              <a:srgbClr val="FFFFFF"/>
            </a:solidFill>
            <a:ln w="9525">
              <a:noFill/>
            </a:ln>
          </p:spPr>
          <p:txBody>
            <a:bodyPr/>
            <a:p>
              <a:endParaRPr lang="zh-CN" altLang="en-US"/>
            </a:p>
          </p:txBody>
        </p:sp>
        <p:sp>
          <p:nvSpPr>
            <p:cNvPr id="77879" name="Freeform 53"/>
            <p:cNvSpPr/>
            <p:nvPr/>
          </p:nvSpPr>
          <p:spPr>
            <a:xfrm>
              <a:off x="5314950" y="2928938"/>
              <a:ext cx="165100" cy="1524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626" h="573">
                  <a:moveTo>
                    <a:pt x="313" y="170"/>
                  </a:moveTo>
                  <a:cubicBezTo>
                    <a:pt x="149" y="4"/>
                    <a:pt x="0" y="202"/>
                    <a:pt x="79" y="339"/>
                  </a:cubicBezTo>
                  <a:cubicBezTo>
                    <a:pt x="140" y="447"/>
                    <a:pt x="301" y="561"/>
                    <a:pt x="318" y="573"/>
                  </a:cubicBezTo>
                  <a:cubicBezTo>
                    <a:pt x="318" y="573"/>
                    <a:pt x="492" y="443"/>
                    <a:pt x="551" y="334"/>
                  </a:cubicBezTo>
                  <a:cubicBezTo>
                    <a:pt x="626" y="194"/>
                    <a:pt x="472" y="0"/>
                    <a:pt x="313" y="170"/>
                  </a:cubicBezTo>
                  <a:close/>
                </a:path>
              </a:pathLst>
            </a:custGeom>
            <a:solidFill>
              <a:srgbClr val="C93A41"/>
            </a:solidFill>
            <a:ln w="9525">
              <a:noFill/>
            </a:ln>
          </p:spPr>
          <p:txBody>
            <a:bodyPr/>
            <a:p>
              <a:endParaRPr lang="zh-CN" altLang="en-US"/>
            </a:p>
          </p:txBody>
        </p:sp>
        <p:sp>
          <p:nvSpPr>
            <p:cNvPr id="77880" name="Freeform 54"/>
            <p:cNvSpPr/>
            <p:nvPr/>
          </p:nvSpPr>
          <p:spPr>
            <a:xfrm>
              <a:off x="5438775" y="2728913"/>
              <a:ext cx="104775" cy="952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95" h="361">
                  <a:moveTo>
                    <a:pt x="197" y="107"/>
                  </a:moveTo>
                  <a:cubicBezTo>
                    <a:pt x="94" y="2"/>
                    <a:pt x="0" y="127"/>
                    <a:pt x="50" y="214"/>
                  </a:cubicBezTo>
                  <a:cubicBezTo>
                    <a:pt x="88" y="282"/>
                    <a:pt x="190" y="354"/>
                    <a:pt x="200" y="361"/>
                  </a:cubicBezTo>
                  <a:cubicBezTo>
                    <a:pt x="200" y="361"/>
                    <a:pt x="310" y="279"/>
                    <a:pt x="347" y="210"/>
                  </a:cubicBezTo>
                  <a:cubicBezTo>
                    <a:pt x="395" y="122"/>
                    <a:pt x="298" y="0"/>
                    <a:pt x="197" y="107"/>
                  </a:cubicBezTo>
                  <a:close/>
                </a:path>
              </a:pathLst>
            </a:custGeom>
            <a:solidFill>
              <a:srgbClr val="C93A41"/>
            </a:solidFill>
            <a:ln w="9525">
              <a:noFill/>
            </a:ln>
          </p:spPr>
          <p:txBody>
            <a:bodyPr/>
            <a:p>
              <a:endParaRPr lang="zh-CN" altLang="en-US"/>
            </a:p>
          </p:txBody>
        </p:sp>
        <p:sp>
          <p:nvSpPr>
            <p:cNvPr id="77881" name="Freeform 55"/>
            <p:cNvSpPr/>
            <p:nvPr/>
          </p:nvSpPr>
          <p:spPr>
            <a:xfrm>
              <a:off x="5502275" y="2374901"/>
              <a:ext cx="61913" cy="571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232" h="212">
                  <a:moveTo>
                    <a:pt x="116" y="63"/>
                  </a:moveTo>
                  <a:cubicBezTo>
                    <a:pt x="55" y="1"/>
                    <a:pt x="0" y="75"/>
                    <a:pt x="29" y="126"/>
                  </a:cubicBezTo>
                  <a:cubicBezTo>
                    <a:pt x="52" y="166"/>
                    <a:pt x="111" y="208"/>
                    <a:pt x="118" y="212"/>
                  </a:cubicBezTo>
                  <a:cubicBezTo>
                    <a:pt x="118" y="212"/>
                    <a:pt x="182" y="164"/>
                    <a:pt x="204" y="123"/>
                  </a:cubicBezTo>
                  <a:cubicBezTo>
                    <a:pt x="232" y="72"/>
                    <a:pt x="175" y="0"/>
                    <a:pt x="116" y="63"/>
                  </a:cubicBezTo>
                  <a:close/>
                </a:path>
              </a:pathLst>
            </a:custGeom>
            <a:solidFill>
              <a:srgbClr val="C93A41"/>
            </a:solidFill>
            <a:ln w="9525">
              <a:noFill/>
            </a:ln>
          </p:spPr>
          <p:txBody>
            <a:bodyPr/>
            <a:p>
              <a:endParaRPr lang="zh-CN" altLang="en-US"/>
            </a:p>
          </p:txBody>
        </p:sp>
        <p:sp>
          <p:nvSpPr>
            <p:cNvPr id="77882" name="Oval 56"/>
            <p:cNvSpPr/>
            <p:nvPr/>
          </p:nvSpPr>
          <p:spPr>
            <a:xfrm>
              <a:off x="5583238" y="2882901"/>
              <a:ext cx="28575" cy="2857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83" name="Oval 57"/>
            <p:cNvSpPr/>
            <p:nvPr/>
          </p:nvSpPr>
          <p:spPr>
            <a:xfrm>
              <a:off x="5602288" y="2773363"/>
              <a:ext cx="30163" cy="30163"/>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84" name="Oval 58"/>
            <p:cNvSpPr/>
            <p:nvPr/>
          </p:nvSpPr>
          <p:spPr>
            <a:xfrm>
              <a:off x="5570538" y="2927351"/>
              <a:ext cx="17463" cy="1905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85" name="Oval 59"/>
            <p:cNvSpPr/>
            <p:nvPr/>
          </p:nvSpPr>
          <p:spPr>
            <a:xfrm>
              <a:off x="5422900" y="2984501"/>
              <a:ext cx="22225" cy="2222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86" name="Oval 60"/>
            <p:cNvSpPr/>
            <p:nvPr/>
          </p:nvSpPr>
          <p:spPr>
            <a:xfrm>
              <a:off x="5627688" y="2247901"/>
              <a:ext cx="12700" cy="1270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87" name="Oval 61"/>
            <p:cNvSpPr/>
            <p:nvPr/>
          </p:nvSpPr>
          <p:spPr>
            <a:xfrm>
              <a:off x="5680075" y="3275013"/>
              <a:ext cx="23813" cy="2381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88" name="Oval 62"/>
            <p:cNvSpPr/>
            <p:nvPr/>
          </p:nvSpPr>
          <p:spPr>
            <a:xfrm>
              <a:off x="5638800" y="3071813"/>
              <a:ext cx="20638" cy="2063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89" name="Oval 63"/>
            <p:cNvSpPr/>
            <p:nvPr/>
          </p:nvSpPr>
          <p:spPr>
            <a:xfrm>
              <a:off x="5470525" y="3203576"/>
              <a:ext cx="36513" cy="3651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90" name="Oval 64"/>
            <p:cNvSpPr/>
            <p:nvPr/>
          </p:nvSpPr>
          <p:spPr>
            <a:xfrm>
              <a:off x="5518150" y="3279776"/>
              <a:ext cx="47625" cy="46038"/>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891" name="Oval 65"/>
            <p:cNvSpPr/>
            <p:nvPr/>
          </p:nvSpPr>
          <p:spPr>
            <a:xfrm>
              <a:off x="5651500" y="3176588"/>
              <a:ext cx="19050" cy="19050"/>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3" name="Freeform 66"/>
            <p:cNvSpPr/>
            <p:nvPr/>
          </p:nvSpPr>
          <p:spPr bwMode="auto">
            <a:xfrm>
              <a:off x="4346575" y="1512888"/>
              <a:ext cx="798513" cy="957262"/>
            </a:xfrm>
            <a:custGeom>
              <a:avLst/>
              <a:gdLst>
                <a:gd name="T0" fmla="*/ 2660 w 3022"/>
                <a:gd name="T1" fmla="*/ 3627 h 3627"/>
                <a:gd name="T2" fmla="*/ 361 w 3022"/>
                <a:gd name="T3" fmla="*/ 3627 h 3627"/>
                <a:gd name="T4" fmla="*/ 53 w 3022"/>
                <a:gd name="T5" fmla="*/ 3471 h 3627"/>
                <a:gd name="T6" fmla="*/ 93 w 3022"/>
                <a:gd name="T7" fmla="*/ 3128 h 3627"/>
                <a:gd name="T8" fmla="*/ 1105 w 3022"/>
                <a:gd name="T9" fmla="*/ 1597 h 3627"/>
                <a:gd name="T10" fmla="*/ 1105 w 3022"/>
                <a:gd name="T11" fmla="*/ 439 h 3627"/>
                <a:gd name="T12" fmla="*/ 975 w 3022"/>
                <a:gd name="T13" fmla="*/ 231 h 3627"/>
                <a:gd name="T14" fmla="*/ 1205 w 3022"/>
                <a:gd name="T15" fmla="*/ 0 h 3627"/>
                <a:gd name="T16" fmla="*/ 1816 w 3022"/>
                <a:gd name="T17" fmla="*/ 0 h 3627"/>
                <a:gd name="T18" fmla="*/ 2047 w 3022"/>
                <a:gd name="T19" fmla="*/ 231 h 3627"/>
                <a:gd name="T20" fmla="*/ 1917 w 3022"/>
                <a:gd name="T21" fmla="*/ 439 h 3627"/>
                <a:gd name="T22" fmla="*/ 1917 w 3022"/>
                <a:gd name="T23" fmla="*/ 1597 h 3627"/>
                <a:gd name="T24" fmla="*/ 2929 w 3022"/>
                <a:gd name="T25" fmla="*/ 3128 h 3627"/>
                <a:gd name="T26" fmla="*/ 2968 w 3022"/>
                <a:gd name="T27" fmla="*/ 3471 h 3627"/>
                <a:gd name="T28" fmla="*/ 2660 w 3022"/>
                <a:gd name="T29" fmla="*/ 3627 h 3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2" h="3627">
                  <a:moveTo>
                    <a:pt x="2660" y="3627"/>
                  </a:moveTo>
                  <a:cubicBezTo>
                    <a:pt x="361" y="3627"/>
                    <a:pt x="361" y="3627"/>
                    <a:pt x="361" y="3627"/>
                  </a:cubicBezTo>
                  <a:cubicBezTo>
                    <a:pt x="219" y="3627"/>
                    <a:pt x="107" y="3570"/>
                    <a:pt x="53" y="3471"/>
                  </a:cubicBezTo>
                  <a:cubicBezTo>
                    <a:pt x="0" y="3372"/>
                    <a:pt x="14" y="3247"/>
                    <a:pt x="93" y="3128"/>
                  </a:cubicBezTo>
                  <a:cubicBezTo>
                    <a:pt x="1105" y="1597"/>
                    <a:pt x="1105" y="1597"/>
                    <a:pt x="1105" y="1597"/>
                  </a:cubicBezTo>
                  <a:cubicBezTo>
                    <a:pt x="1105" y="439"/>
                    <a:pt x="1105" y="439"/>
                    <a:pt x="1105" y="439"/>
                  </a:cubicBezTo>
                  <a:cubicBezTo>
                    <a:pt x="1028" y="401"/>
                    <a:pt x="975" y="322"/>
                    <a:pt x="975" y="231"/>
                  </a:cubicBezTo>
                  <a:cubicBezTo>
                    <a:pt x="975" y="104"/>
                    <a:pt x="1078" y="0"/>
                    <a:pt x="1205" y="0"/>
                  </a:cubicBezTo>
                  <a:cubicBezTo>
                    <a:pt x="1816" y="0"/>
                    <a:pt x="1816" y="0"/>
                    <a:pt x="1816" y="0"/>
                  </a:cubicBezTo>
                  <a:cubicBezTo>
                    <a:pt x="1943" y="0"/>
                    <a:pt x="2047" y="104"/>
                    <a:pt x="2047" y="231"/>
                  </a:cubicBezTo>
                  <a:cubicBezTo>
                    <a:pt x="2047" y="322"/>
                    <a:pt x="1994" y="401"/>
                    <a:pt x="1917" y="439"/>
                  </a:cubicBezTo>
                  <a:cubicBezTo>
                    <a:pt x="1917" y="1597"/>
                    <a:pt x="1917" y="1597"/>
                    <a:pt x="1917" y="1597"/>
                  </a:cubicBezTo>
                  <a:cubicBezTo>
                    <a:pt x="2929" y="3128"/>
                    <a:pt x="2929" y="3128"/>
                    <a:pt x="2929" y="3128"/>
                  </a:cubicBezTo>
                  <a:cubicBezTo>
                    <a:pt x="3007" y="3247"/>
                    <a:pt x="3022" y="3372"/>
                    <a:pt x="2968" y="3471"/>
                  </a:cubicBezTo>
                  <a:cubicBezTo>
                    <a:pt x="2915" y="3570"/>
                    <a:pt x="2803" y="3627"/>
                    <a:pt x="2660" y="3627"/>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93" name="Freeform 67"/>
            <p:cNvSpPr/>
            <p:nvPr/>
          </p:nvSpPr>
          <p:spPr>
            <a:xfrm>
              <a:off x="4373563" y="1549401"/>
              <a:ext cx="744538" cy="8842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16" h="3352">
                  <a:moveTo>
                    <a:pt x="2711" y="3066"/>
                  </a:moveTo>
                  <a:cubicBezTo>
                    <a:pt x="1676" y="1500"/>
                    <a:pt x="1676" y="1500"/>
                    <a:pt x="1676" y="1500"/>
                  </a:cubicBezTo>
                  <a:cubicBezTo>
                    <a:pt x="1676" y="186"/>
                    <a:pt x="1676" y="186"/>
                    <a:pt x="1676" y="186"/>
                  </a:cubicBezTo>
                  <a:cubicBezTo>
                    <a:pt x="1713" y="186"/>
                    <a:pt x="1713" y="186"/>
                    <a:pt x="1713" y="186"/>
                  </a:cubicBezTo>
                  <a:cubicBezTo>
                    <a:pt x="1765" y="186"/>
                    <a:pt x="1806" y="145"/>
                    <a:pt x="1806" y="93"/>
                  </a:cubicBezTo>
                  <a:cubicBezTo>
                    <a:pt x="1806" y="41"/>
                    <a:pt x="1765" y="0"/>
                    <a:pt x="1713" y="0"/>
                  </a:cubicBezTo>
                  <a:cubicBezTo>
                    <a:pt x="1102" y="0"/>
                    <a:pt x="1102" y="0"/>
                    <a:pt x="1102" y="0"/>
                  </a:cubicBezTo>
                  <a:cubicBezTo>
                    <a:pt x="1051" y="0"/>
                    <a:pt x="1009" y="41"/>
                    <a:pt x="1009" y="93"/>
                  </a:cubicBezTo>
                  <a:cubicBezTo>
                    <a:pt x="1009" y="145"/>
                    <a:pt x="1051" y="186"/>
                    <a:pt x="1102" y="186"/>
                  </a:cubicBezTo>
                  <a:cubicBezTo>
                    <a:pt x="1139" y="186"/>
                    <a:pt x="1139" y="186"/>
                    <a:pt x="1139" y="186"/>
                  </a:cubicBezTo>
                  <a:cubicBezTo>
                    <a:pt x="1139" y="1500"/>
                    <a:pt x="1139" y="1500"/>
                    <a:pt x="1139" y="1500"/>
                  </a:cubicBezTo>
                  <a:cubicBezTo>
                    <a:pt x="104" y="3066"/>
                    <a:pt x="104" y="3066"/>
                    <a:pt x="104" y="3066"/>
                  </a:cubicBezTo>
                  <a:cubicBezTo>
                    <a:pt x="0" y="3224"/>
                    <a:pt x="69" y="3352"/>
                    <a:pt x="259" y="3352"/>
                  </a:cubicBezTo>
                  <a:cubicBezTo>
                    <a:pt x="2557" y="3352"/>
                    <a:pt x="2557" y="3352"/>
                    <a:pt x="2557" y="3352"/>
                  </a:cubicBezTo>
                  <a:cubicBezTo>
                    <a:pt x="2747" y="3352"/>
                    <a:pt x="2816" y="3224"/>
                    <a:pt x="2711" y="3066"/>
                  </a:cubicBezTo>
                  <a:close/>
                </a:path>
              </a:pathLst>
            </a:custGeom>
            <a:solidFill>
              <a:srgbClr val="FFFFFF"/>
            </a:solidFill>
            <a:ln w="9525">
              <a:noFill/>
            </a:ln>
          </p:spPr>
          <p:txBody>
            <a:bodyPr/>
            <a:p>
              <a:endParaRPr lang="zh-CN" altLang="en-US"/>
            </a:p>
          </p:txBody>
        </p:sp>
        <p:sp>
          <p:nvSpPr>
            <p:cNvPr id="77894" name="Freeform 68"/>
            <p:cNvSpPr/>
            <p:nvPr/>
          </p:nvSpPr>
          <p:spPr>
            <a:xfrm>
              <a:off x="4503738" y="2212976"/>
              <a:ext cx="484188" cy="39688"/>
            </a:xfrm>
            <a:custGeom>
              <a:avLst/>
              <a:gdLst/>
              <a:ahLst/>
              <a:cxnLst>
                <a:cxn ang="0">
                  <a:pos x="2147483646" y="0"/>
                </a:cxn>
                <a:cxn ang="0">
                  <a:pos x="2147483646" y="0"/>
                </a:cxn>
                <a:cxn ang="0">
                  <a:pos x="0" y="2147483646"/>
                </a:cxn>
                <a:cxn ang="0">
                  <a:pos x="2147483646" y="2147483646"/>
                </a:cxn>
                <a:cxn ang="0">
                  <a:pos x="2147483646" y="0"/>
                </a:cxn>
              </a:cxnLst>
              <a:pathLst>
                <a:path w="305" h="25">
                  <a:moveTo>
                    <a:pt x="288" y="0"/>
                  </a:moveTo>
                  <a:lnTo>
                    <a:pt x="17" y="0"/>
                  </a:lnTo>
                  <a:lnTo>
                    <a:pt x="0" y="25"/>
                  </a:lnTo>
                  <a:lnTo>
                    <a:pt x="305" y="25"/>
                  </a:lnTo>
                  <a:lnTo>
                    <a:pt x="288" y="0"/>
                  </a:lnTo>
                  <a:close/>
                </a:path>
              </a:pathLst>
            </a:custGeom>
            <a:solidFill>
              <a:srgbClr val="D8C0A4"/>
            </a:solidFill>
            <a:ln w="9525">
              <a:noFill/>
            </a:ln>
          </p:spPr>
          <p:txBody>
            <a:bodyPr/>
            <a:p>
              <a:endParaRPr lang="zh-CN" altLang="en-US"/>
            </a:p>
          </p:txBody>
        </p:sp>
        <p:sp>
          <p:nvSpPr>
            <p:cNvPr id="77895" name="Freeform 69"/>
            <p:cNvSpPr/>
            <p:nvPr/>
          </p:nvSpPr>
          <p:spPr>
            <a:xfrm>
              <a:off x="4414838" y="2252663"/>
              <a:ext cx="661988" cy="153988"/>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508" h="583">
                  <a:moveTo>
                    <a:pt x="2169" y="0"/>
                  </a:moveTo>
                  <a:cubicBezTo>
                    <a:pt x="338" y="0"/>
                    <a:pt x="338" y="0"/>
                    <a:pt x="338" y="0"/>
                  </a:cubicBezTo>
                  <a:cubicBezTo>
                    <a:pt x="36" y="456"/>
                    <a:pt x="36" y="456"/>
                    <a:pt x="36" y="456"/>
                  </a:cubicBezTo>
                  <a:cubicBezTo>
                    <a:pt x="6" y="503"/>
                    <a:pt x="0" y="539"/>
                    <a:pt x="8" y="553"/>
                  </a:cubicBezTo>
                  <a:cubicBezTo>
                    <a:pt x="16" y="568"/>
                    <a:pt x="49" y="583"/>
                    <a:pt x="105" y="583"/>
                  </a:cubicBezTo>
                  <a:cubicBezTo>
                    <a:pt x="2403" y="583"/>
                    <a:pt x="2403" y="583"/>
                    <a:pt x="2403" y="583"/>
                  </a:cubicBezTo>
                  <a:cubicBezTo>
                    <a:pt x="2459" y="583"/>
                    <a:pt x="2492" y="568"/>
                    <a:pt x="2500" y="553"/>
                  </a:cubicBezTo>
                  <a:cubicBezTo>
                    <a:pt x="2508" y="539"/>
                    <a:pt x="2502" y="503"/>
                    <a:pt x="2471" y="456"/>
                  </a:cubicBezTo>
                  <a:lnTo>
                    <a:pt x="2169" y="0"/>
                  </a:lnTo>
                  <a:close/>
                </a:path>
              </a:pathLst>
            </a:custGeom>
            <a:solidFill>
              <a:srgbClr val="D8C0A4"/>
            </a:solidFill>
            <a:ln w="9525">
              <a:noFill/>
            </a:ln>
          </p:spPr>
          <p:txBody>
            <a:bodyPr/>
            <a:p>
              <a:endParaRPr lang="zh-CN" altLang="en-US"/>
            </a:p>
          </p:txBody>
        </p:sp>
        <p:sp>
          <p:nvSpPr>
            <p:cNvPr id="77" name="Freeform 70"/>
            <p:cNvSpPr/>
            <p:nvPr/>
          </p:nvSpPr>
          <p:spPr bwMode="auto">
            <a:xfrm>
              <a:off x="6408738" y="2220913"/>
              <a:ext cx="425450" cy="461962"/>
            </a:xfrm>
            <a:custGeom>
              <a:avLst/>
              <a:gdLst>
                <a:gd name="T0" fmla="*/ 1417 w 1614"/>
                <a:gd name="T1" fmla="*/ 1749 h 1749"/>
                <a:gd name="T2" fmla="*/ 198 w 1614"/>
                <a:gd name="T3" fmla="*/ 1749 h 1749"/>
                <a:gd name="T4" fmla="*/ 34 w 1614"/>
                <a:gd name="T5" fmla="*/ 1669 h 1749"/>
                <a:gd name="T6" fmla="*/ 31 w 1614"/>
                <a:gd name="T7" fmla="*/ 1487 h 1749"/>
                <a:gd name="T8" fmla="*/ 483 w 1614"/>
                <a:gd name="T9" fmla="*/ 465 h 1749"/>
                <a:gd name="T10" fmla="*/ 483 w 1614"/>
                <a:gd name="T11" fmla="*/ 234 h 1749"/>
                <a:gd name="T12" fmla="*/ 398 w 1614"/>
                <a:gd name="T13" fmla="*/ 120 h 1749"/>
                <a:gd name="T14" fmla="*/ 518 w 1614"/>
                <a:gd name="T15" fmla="*/ 0 h 1749"/>
                <a:gd name="T16" fmla="*/ 1097 w 1614"/>
                <a:gd name="T17" fmla="*/ 0 h 1749"/>
                <a:gd name="T18" fmla="*/ 1216 w 1614"/>
                <a:gd name="T19" fmla="*/ 120 h 1749"/>
                <a:gd name="T20" fmla="*/ 1131 w 1614"/>
                <a:gd name="T21" fmla="*/ 234 h 1749"/>
                <a:gd name="T22" fmla="*/ 1131 w 1614"/>
                <a:gd name="T23" fmla="*/ 465 h 1749"/>
                <a:gd name="T24" fmla="*/ 1584 w 1614"/>
                <a:gd name="T25" fmla="*/ 1488 h 1749"/>
                <a:gd name="T26" fmla="*/ 1580 w 1614"/>
                <a:gd name="T27" fmla="*/ 1669 h 1749"/>
                <a:gd name="T28" fmla="*/ 1417 w 1614"/>
                <a:gd name="T29" fmla="*/ 1749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4" h="1749">
                  <a:moveTo>
                    <a:pt x="1417" y="1749"/>
                  </a:moveTo>
                  <a:cubicBezTo>
                    <a:pt x="198" y="1749"/>
                    <a:pt x="198" y="1749"/>
                    <a:pt x="198" y="1749"/>
                  </a:cubicBezTo>
                  <a:cubicBezTo>
                    <a:pt x="126" y="1749"/>
                    <a:pt x="66" y="1720"/>
                    <a:pt x="34" y="1669"/>
                  </a:cubicBezTo>
                  <a:cubicBezTo>
                    <a:pt x="2" y="1618"/>
                    <a:pt x="0" y="1552"/>
                    <a:pt x="31" y="1487"/>
                  </a:cubicBezTo>
                  <a:cubicBezTo>
                    <a:pt x="483" y="465"/>
                    <a:pt x="483" y="465"/>
                    <a:pt x="483" y="465"/>
                  </a:cubicBezTo>
                  <a:cubicBezTo>
                    <a:pt x="483" y="234"/>
                    <a:pt x="483" y="234"/>
                    <a:pt x="483" y="234"/>
                  </a:cubicBezTo>
                  <a:cubicBezTo>
                    <a:pt x="434" y="219"/>
                    <a:pt x="398" y="174"/>
                    <a:pt x="398" y="120"/>
                  </a:cubicBezTo>
                  <a:cubicBezTo>
                    <a:pt x="398" y="54"/>
                    <a:pt x="452" y="0"/>
                    <a:pt x="518" y="0"/>
                  </a:cubicBezTo>
                  <a:cubicBezTo>
                    <a:pt x="1097" y="0"/>
                    <a:pt x="1097" y="0"/>
                    <a:pt x="1097" y="0"/>
                  </a:cubicBezTo>
                  <a:cubicBezTo>
                    <a:pt x="1162" y="0"/>
                    <a:pt x="1216" y="54"/>
                    <a:pt x="1216" y="120"/>
                  </a:cubicBezTo>
                  <a:cubicBezTo>
                    <a:pt x="1216" y="174"/>
                    <a:pt x="1180" y="219"/>
                    <a:pt x="1131" y="234"/>
                  </a:cubicBezTo>
                  <a:cubicBezTo>
                    <a:pt x="1131" y="465"/>
                    <a:pt x="1131" y="465"/>
                    <a:pt x="1131" y="465"/>
                  </a:cubicBezTo>
                  <a:cubicBezTo>
                    <a:pt x="1584" y="1488"/>
                    <a:pt x="1584" y="1488"/>
                    <a:pt x="1584" y="1488"/>
                  </a:cubicBezTo>
                  <a:cubicBezTo>
                    <a:pt x="1614" y="1552"/>
                    <a:pt x="1613" y="1618"/>
                    <a:pt x="1580" y="1669"/>
                  </a:cubicBezTo>
                  <a:cubicBezTo>
                    <a:pt x="1548" y="1720"/>
                    <a:pt x="1488" y="1749"/>
                    <a:pt x="1417" y="1749"/>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897" name="Freeform 71"/>
            <p:cNvSpPr/>
            <p:nvPr/>
          </p:nvSpPr>
          <p:spPr>
            <a:xfrm>
              <a:off x="6423025" y="2239963"/>
              <a:ext cx="398463" cy="4238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07" h="1607">
                  <a:moveTo>
                    <a:pt x="144" y="1607"/>
                  </a:moveTo>
                  <a:cubicBezTo>
                    <a:pt x="1363" y="1607"/>
                    <a:pt x="1363" y="1607"/>
                    <a:pt x="1363" y="1607"/>
                  </a:cubicBezTo>
                  <a:cubicBezTo>
                    <a:pt x="1461" y="1607"/>
                    <a:pt x="1507" y="1535"/>
                    <a:pt x="1465" y="1446"/>
                  </a:cubicBezTo>
                  <a:cubicBezTo>
                    <a:pt x="1006" y="409"/>
                    <a:pt x="1006" y="409"/>
                    <a:pt x="1006" y="409"/>
                  </a:cubicBezTo>
                  <a:cubicBezTo>
                    <a:pt x="1006" y="97"/>
                    <a:pt x="1006" y="97"/>
                    <a:pt x="1006" y="97"/>
                  </a:cubicBezTo>
                  <a:cubicBezTo>
                    <a:pt x="1043" y="97"/>
                    <a:pt x="1043" y="97"/>
                    <a:pt x="1043" y="97"/>
                  </a:cubicBezTo>
                  <a:cubicBezTo>
                    <a:pt x="1069" y="97"/>
                    <a:pt x="1091" y="76"/>
                    <a:pt x="1091" y="49"/>
                  </a:cubicBezTo>
                  <a:cubicBezTo>
                    <a:pt x="1091" y="22"/>
                    <a:pt x="1069" y="0"/>
                    <a:pt x="1043" y="0"/>
                  </a:cubicBezTo>
                  <a:cubicBezTo>
                    <a:pt x="464" y="0"/>
                    <a:pt x="464" y="0"/>
                    <a:pt x="464" y="0"/>
                  </a:cubicBezTo>
                  <a:cubicBezTo>
                    <a:pt x="437" y="0"/>
                    <a:pt x="415" y="22"/>
                    <a:pt x="415" y="49"/>
                  </a:cubicBezTo>
                  <a:cubicBezTo>
                    <a:pt x="415" y="76"/>
                    <a:pt x="437" y="97"/>
                    <a:pt x="464" y="97"/>
                  </a:cubicBezTo>
                  <a:cubicBezTo>
                    <a:pt x="501" y="97"/>
                    <a:pt x="501" y="97"/>
                    <a:pt x="501" y="97"/>
                  </a:cubicBezTo>
                  <a:cubicBezTo>
                    <a:pt x="501" y="409"/>
                    <a:pt x="501" y="409"/>
                    <a:pt x="501" y="409"/>
                  </a:cubicBezTo>
                  <a:cubicBezTo>
                    <a:pt x="41" y="1446"/>
                    <a:pt x="41" y="1446"/>
                    <a:pt x="41" y="1446"/>
                  </a:cubicBezTo>
                  <a:cubicBezTo>
                    <a:pt x="0" y="1535"/>
                    <a:pt x="46" y="1607"/>
                    <a:pt x="144" y="1607"/>
                  </a:cubicBezTo>
                  <a:close/>
                </a:path>
              </a:pathLst>
            </a:custGeom>
            <a:solidFill>
              <a:srgbClr val="FFFFFF"/>
            </a:solidFill>
            <a:ln w="9525">
              <a:noFill/>
            </a:ln>
          </p:spPr>
          <p:txBody>
            <a:bodyPr/>
            <a:p>
              <a:endParaRPr lang="zh-CN" altLang="en-US"/>
            </a:p>
          </p:txBody>
        </p:sp>
        <p:sp>
          <p:nvSpPr>
            <p:cNvPr id="77898" name="Freeform 72"/>
            <p:cNvSpPr/>
            <p:nvPr/>
          </p:nvSpPr>
          <p:spPr>
            <a:xfrm>
              <a:off x="6489700" y="2514601"/>
              <a:ext cx="263525" cy="25400"/>
            </a:xfrm>
            <a:custGeom>
              <a:avLst/>
              <a:gdLst/>
              <a:ahLst/>
              <a:cxnLst>
                <a:cxn ang="0">
                  <a:pos x="2147483646" y="0"/>
                </a:cxn>
                <a:cxn ang="0">
                  <a:pos x="2147483646" y="0"/>
                </a:cxn>
                <a:cxn ang="0">
                  <a:pos x="0" y="2147483646"/>
                </a:cxn>
                <a:cxn ang="0">
                  <a:pos x="2147483646" y="2147483646"/>
                </a:cxn>
                <a:cxn ang="0">
                  <a:pos x="2147483646" y="0"/>
                </a:cxn>
              </a:cxnLst>
              <a:pathLst>
                <a:path w="166" h="16">
                  <a:moveTo>
                    <a:pt x="159" y="0"/>
                  </a:moveTo>
                  <a:lnTo>
                    <a:pt x="7" y="0"/>
                  </a:lnTo>
                  <a:lnTo>
                    <a:pt x="0" y="16"/>
                  </a:lnTo>
                  <a:lnTo>
                    <a:pt x="166" y="16"/>
                  </a:lnTo>
                  <a:lnTo>
                    <a:pt x="159" y="0"/>
                  </a:lnTo>
                  <a:close/>
                </a:path>
              </a:pathLst>
            </a:custGeom>
            <a:solidFill>
              <a:srgbClr val="C93A41"/>
            </a:solidFill>
            <a:ln w="9525">
              <a:noFill/>
            </a:ln>
          </p:spPr>
          <p:txBody>
            <a:bodyPr/>
            <a:p>
              <a:endParaRPr lang="zh-CN" altLang="en-US"/>
            </a:p>
          </p:txBody>
        </p:sp>
        <p:sp>
          <p:nvSpPr>
            <p:cNvPr id="80" name="Freeform 73"/>
            <p:cNvSpPr/>
            <p:nvPr/>
          </p:nvSpPr>
          <p:spPr bwMode="auto">
            <a:xfrm>
              <a:off x="6448425" y="2568575"/>
              <a:ext cx="347663" cy="76200"/>
            </a:xfrm>
            <a:custGeom>
              <a:avLst/>
              <a:gdLst>
                <a:gd name="T0" fmla="*/ 1208 w 1320"/>
                <a:gd name="T1" fmla="*/ 0 h 289"/>
                <a:gd name="T2" fmla="*/ 112 w 1320"/>
                <a:gd name="T3" fmla="*/ 0 h 289"/>
                <a:gd name="T4" fmla="*/ 11 w 1320"/>
                <a:gd name="T5" fmla="*/ 228 h 289"/>
                <a:gd name="T6" fmla="*/ 6 w 1320"/>
                <a:gd name="T7" fmla="*/ 275 h 289"/>
                <a:gd name="T8" fmla="*/ 51 w 1320"/>
                <a:gd name="T9" fmla="*/ 289 h 289"/>
                <a:gd name="T10" fmla="*/ 1270 w 1320"/>
                <a:gd name="T11" fmla="*/ 289 h 289"/>
                <a:gd name="T12" fmla="*/ 1314 w 1320"/>
                <a:gd name="T13" fmla="*/ 274 h 289"/>
                <a:gd name="T14" fmla="*/ 1308 w 1320"/>
                <a:gd name="T15" fmla="*/ 226 h 289"/>
                <a:gd name="T16" fmla="*/ 1208 w 1320"/>
                <a:gd name="T1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289">
                  <a:moveTo>
                    <a:pt x="1208" y="0"/>
                  </a:moveTo>
                  <a:cubicBezTo>
                    <a:pt x="112" y="0"/>
                    <a:pt x="112" y="0"/>
                    <a:pt x="112" y="0"/>
                  </a:cubicBezTo>
                  <a:cubicBezTo>
                    <a:pt x="11" y="228"/>
                    <a:pt x="11" y="228"/>
                    <a:pt x="11" y="228"/>
                  </a:cubicBezTo>
                  <a:cubicBezTo>
                    <a:pt x="2" y="247"/>
                    <a:pt x="0" y="265"/>
                    <a:pt x="6" y="275"/>
                  </a:cubicBezTo>
                  <a:cubicBezTo>
                    <a:pt x="12" y="284"/>
                    <a:pt x="29" y="289"/>
                    <a:pt x="51" y="289"/>
                  </a:cubicBezTo>
                  <a:cubicBezTo>
                    <a:pt x="1270" y="289"/>
                    <a:pt x="1270" y="289"/>
                    <a:pt x="1270" y="289"/>
                  </a:cubicBezTo>
                  <a:cubicBezTo>
                    <a:pt x="1291" y="289"/>
                    <a:pt x="1309" y="284"/>
                    <a:pt x="1314" y="274"/>
                  </a:cubicBezTo>
                  <a:cubicBezTo>
                    <a:pt x="1320" y="265"/>
                    <a:pt x="1318" y="247"/>
                    <a:pt x="1308" y="226"/>
                  </a:cubicBezTo>
                  <a:lnTo>
                    <a:pt x="1208" y="0"/>
                  </a:lnTo>
                  <a:close/>
                </a:path>
              </a:pathLst>
            </a:custGeom>
            <a:solidFill>
              <a:schemeClr val="accent2">
                <a:lumMod val="20000"/>
                <a:lumOff val="8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 name="Freeform 74"/>
            <p:cNvSpPr/>
            <p:nvPr/>
          </p:nvSpPr>
          <p:spPr bwMode="auto">
            <a:xfrm>
              <a:off x="6477000" y="2540000"/>
              <a:ext cx="288925" cy="28575"/>
            </a:xfrm>
            <a:custGeom>
              <a:avLst/>
              <a:gdLst>
                <a:gd name="T0" fmla="*/ 174 w 182"/>
                <a:gd name="T1" fmla="*/ 0 h 18"/>
                <a:gd name="T2" fmla="*/ 8 w 182"/>
                <a:gd name="T3" fmla="*/ 0 h 18"/>
                <a:gd name="T4" fmla="*/ 0 w 182"/>
                <a:gd name="T5" fmla="*/ 18 h 18"/>
                <a:gd name="T6" fmla="*/ 182 w 182"/>
                <a:gd name="T7" fmla="*/ 18 h 18"/>
                <a:gd name="T8" fmla="*/ 174 w 182"/>
                <a:gd name="T9" fmla="*/ 0 h 18"/>
              </a:gdLst>
              <a:ahLst/>
              <a:cxnLst>
                <a:cxn ang="0">
                  <a:pos x="T0" y="T1"/>
                </a:cxn>
                <a:cxn ang="0">
                  <a:pos x="T2" y="T3"/>
                </a:cxn>
                <a:cxn ang="0">
                  <a:pos x="T4" y="T5"/>
                </a:cxn>
                <a:cxn ang="0">
                  <a:pos x="T6" y="T7"/>
                </a:cxn>
                <a:cxn ang="0">
                  <a:pos x="T8" y="T9"/>
                </a:cxn>
              </a:cxnLst>
              <a:rect l="0" t="0" r="r" b="b"/>
              <a:pathLst>
                <a:path w="182" h="18">
                  <a:moveTo>
                    <a:pt x="174" y="0"/>
                  </a:moveTo>
                  <a:lnTo>
                    <a:pt x="8" y="0"/>
                  </a:lnTo>
                  <a:lnTo>
                    <a:pt x="0" y="18"/>
                  </a:lnTo>
                  <a:lnTo>
                    <a:pt x="182" y="18"/>
                  </a:lnTo>
                  <a:lnTo>
                    <a:pt x="174" y="0"/>
                  </a:lnTo>
                  <a:close/>
                </a:path>
              </a:pathLst>
            </a:custGeom>
            <a:solidFill>
              <a:schemeClr val="accent2">
                <a:lumMod val="20000"/>
                <a:lumOff val="8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901" name="Freeform 75"/>
            <p:cNvSpPr/>
            <p:nvPr/>
          </p:nvSpPr>
          <p:spPr>
            <a:xfrm>
              <a:off x="3959225" y="1333501"/>
              <a:ext cx="98425" cy="163513"/>
            </a:xfrm>
            <a:custGeom>
              <a:avLst/>
              <a:gdLst/>
              <a:ahLst/>
              <a:cxnLst>
                <a:cxn ang="0">
                  <a:pos x="2147483646" y="2147483646"/>
                </a:cxn>
                <a:cxn ang="0">
                  <a:pos x="2147483646" y="2147483646"/>
                </a:cxn>
                <a:cxn ang="0">
                  <a:pos x="0" y="2147483646"/>
                </a:cxn>
                <a:cxn ang="0">
                  <a:pos x="2147483646" y="0"/>
                </a:cxn>
                <a:cxn ang="0">
                  <a:pos x="2147483646" y="2147483646"/>
                </a:cxn>
              </a:cxnLst>
              <a:pathLst>
                <a:path w="372" h="622">
                  <a:moveTo>
                    <a:pt x="372" y="436"/>
                  </a:moveTo>
                  <a:cubicBezTo>
                    <a:pt x="372" y="538"/>
                    <a:pt x="288" y="622"/>
                    <a:pt x="186" y="622"/>
                  </a:cubicBezTo>
                  <a:cubicBezTo>
                    <a:pt x="83" y="622"/>
                    <a:pt x="0" y="538"/>
                    <a:pt x="0" y="436"/>
                  </a:cubicBezTo>
                  <a:cubicBezTo>
                    <a:pt x="0" y="333"/>
                    <a:pt x="186" y="0"/>
                    <a:pt x="186" y="0"/>
                  </a:cubicBezTo>
                  <a:cubicBezTo>
                    <a:pt x="186" y="0"/>
                    <a:pt x="372" y="333"/>
                    <a:pt x="372" y="436"/>
                  </a:cubicBezTo>
                  <a:close/>
                </a:path>
              </a:pathLst>
            </a:custGeom>
            <a:solidFill>
              <a:srgbClr val="C93A41"/>
            </a:solidFill>
            <a:ln w="9525">
              <a:noFill/>
            </a:ln>
          </p:spPr>
          <p:txBody>
            <a:bodyPr/>
            <a:p>
              <a:endParaRPr lang="zh-CN" altLang="en-US"/>
            </a:p>
          </p:txBody>
        </p:sp>
        <p:sp>
          <p:nvSpPr>
            <p:cNvPr id="77902" name="Freeform 76"/>
            <p:cNvSpPr/>
            <p:nvPr/>
          </p:nvSpPr>
          <p:spPr>
            <a:xfrm>
              <a:off x="4021138" y="1498601"/>
              <a:ext cx="66675" cy="112713"/>
            </a:xfrm>
            <a:custGeom>
              <a:avLst/>
              <a:gdLst/>
              <a:ahLst/>
              <a:cxnLst>
                <a:cxn ang="0">
                  <a:pos x="2147483646" y="2147483646"/>
                </a:cxn>
                <a:cxn ang="0">
                  <a:pos x="2147483646" y="2147483646"/>
                </a:cxn>
                <a:cxn ang="0">
                  <a:pos x="0" y="2147483646"/>
                </a:cxn>
                <a:cxn ang="0">
                  <a:pos x="2147483646" y="0"/>
                </a:cxn>
                <a:cxn ang="0">
                  <a:pos x="2147483646" y="2147483646"/>
                </a:cxn>
              </a:cxnLst>
              <a:pathLst>
                <a:path w="256" h="427">
                  <a:moveTo>
                    <a:pt x="256" y="300"/>
                  </a:moveTo>
                  <a:cubicBezTo>
                    <a:pt x="256" y="370"/>
                    <a:pt x="199" y="427"/>
                    <a:pt x="128" y="427"/>
                  </a:cubicBezTo>
                  <a:cubicBezTo>
                    <a:pt x="58" y="427"/>
                    <a:pt x="0" y="370"/>
                    <a:pt x="0" y="300"/>
                  </a:cubicBezTo>
                  <a:cubicBezTo>
                    <a:pt x="0" y="229"/>
                    <a:pt x="128" y="0"/>
                    <a:pt x="128" y="0"/>
                  </a:cubicBezTo>
                  <a:cubicBezTo>
                    <a:pt x="128" y="0"/>
                    <a:pt x="256" y="229"/>
                    <a:pt x="256" y="300"/>
                  </a:cubicBezTo>
                  <a:close/>
                </a:path>
              </a:pathLst>
            </a:custGeom>
            <a:solidFill>
              <a:srgbClr val="C93A41"/>
            </a:solidFill>
            <a:ln w="9525">
              <a:noFill/>
            </a:ln>
          </p:spPr>
          <p:txBody>
            <a:bodyPr/>
            <a:p>
              <a:endParaRPr lang="zh-CN" altLang="en-US"/>
            </a:p>
          </p:txBody>
        </p:sp>
        <p:sp>
          <p:nvSpPr>
            <p:cNvPr id="77903" name="Freeform 77"/>
            <p:cNvSpPr/>
            <p:nvPr/>
          </p:nvSpPr>
          <p:spPr>
            <a:xfrm>
              <a:off x="3968750" y="1069976"/>
              <a:ext cx="107950" cy="209550"/>
            </a:xfrm>
            <a:custGeom>
              <a:avLst/>
              <a:gdLst/>
              <a:ahLst/>
              <a:cxnLst>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pathLst>
                <a:path w="410" h="793">
                  <a:moveTo>
                    <a:pt x="410" y="793"/>
                  </a:moveTo>
                  <a:cubicBezTo>
                    <a:pt x="410" y="105"/>
                    <a:pt x="410" y="105"/>
                    <a:pt x="410" y="105"/>
                  </a:cubicBezTo>
                  <a:cubicBezTo>
                    <a:pt x="410" y="47"/>
                    <a:pt x="363" y="0"/>
                    <a:pt x="306" y="0"/>
                  </a:cubicBezTo>
                  <a:cubicBezTo>
                    <a:pt x="105" y="0"/>
                    <a:pt x="105" y="0"/>
                    <a:pt x="105" y="0"/>
                  </a:cubicBezTo>
                  <a:cubicBezTo>
                    <a:pt x="47" y="0"/>
                    <a:pt x="0" y="47"/>
                    <a:pt x="0" y="105"/>
                  </a:cubicBezTo>
                  <a:cubicBezTo>
                    <a:pt x="0" y="793"/>
                    <a:pt x="0" y="793"/>
                    <a:pt x="0" y="793"/>
                  </a:cubicBezTo>
                  <a:lnTo>
                    <a:pt x="410" y="793"/>
                  </a:lnTo>
                  <a:close/>
                </a:path>
              </a:pathLst>
            </a:custGeom>
            <a:solidFill>
              <a:srgbClr val="AD8E74"/>
            </a:solidFill>
            <a:ln w="9525">
              <a:noFill/>
            </a:ln>
          </p:spPr>
          <p:txBody>
            <a:bodyPr/>
            <a:p>
              <a:endParaRPr lang="zh-CN" altLang="en-US"/>
            </a:p>
          </p:txBody>
        </p:sp>
        <p:sp>
          <p:nvSpPr>
            <p:cNvPr id="77904" name="Freeform 78"/>
            <p:cNvSpPr/>
            <p:nvPr/>
          </p:nvSpPr>
          <p:spPr>
            <a:xfrm>
              <a:off x="4610100" y="2560638"/>
              <a:ext cx="268288" cy="400050"/>
            </a:xfrm>
            <a:custGeom>
              <a:avLst/>
              <a:gdLst/>
              <a:ahLst/>
              <a:cxnLst>
                <a:cxn ang="0">
                  <a:pos x="2147483646" y="2147483646"/>
                </a:cxn>
                <a:cxn ang="0">
                  <a:pos x="2147483646" y="2147483646"/>
                </a:cxn>
                <a:cxn ang="0">
                  <a:pos x="0" y="2147483646"/>
                </a:cxn>
                <a:cxn ang="0">
                  <a:pos x="2147483646" y="0"/>
                </a:cxn>
                <a:cxn ang="0">
                  <a:pos x="2147483646" y="2147483646"/>
                </a:cxn>
              </a:cxnLst>
              <a:pathLst>
                <a:path w="1012" h="1517">
                  <a:moveTo>
                    <a:pt x="1012" y="1064"/>
                  </a:moveTo>
                  <a:cubicBezTo>
                    <a:pt x="1012" y="1314"/>
                    <a:pt x="786" y="1517"/>
                    <a:pt x="506" y="1517"/>
                  </a:cubicBezTo>
                  <a:cubicBezTo>
                    <a:pt x="227" y="1517"/>
                    <a:pt x="0" y="1314"/>
                    <a:pt x="0" y="1064"/>
                  </a:cubicBezTo>
                  <a:cubicBezTo>
                    <a:pt x="0" y="814"/>
                    <a:pt x="506" y="0"/>
                    <a:pt x="506" y="0"/>
                  </a:cubicBezTo>
                  <a:cubicBezTo>
                    <a:pt x="506" y="0"/>
                    <a:pt x="1012" y="814"/>
                    <a:pt x="1012" y="1064"/>
                  </a:cubicBezTo>
                  <a:close/>
                </a:path>
              </a:pathLst>
            </a:custGeom>
            <a:solidFill>
              <a:srgbClr val="E26D6D"/>
            </a:solidFill>
            <a:ln w="9525">
              <a:noFill/>
            </a:ln>
          </p:spPr>
          <p:txBody>
            <a:bodyPr/>
            <a:p>
              <a:endParaRPr lang="zh-CN" altLang="en-US"/>
            </a:p>
          </p:txBody>
        </p:sp>
        <p:sp>
          <p:nvSpPr>
            <p:cNvPr id="77905" name="Freeform 79"/>
            <p:cNvSpPr/>
            <p:nvPr/>
          </p:nvSpPr>
          <p:spPr>
            <a:xfrm>
              <a:off x="4662488" y="2755901"/>
              <a:ext cx="101600" cy="153988"/>
            </a:xfrm>
            <a:custGeom>
              <a:avLst/>
              <a:gdLst/>
              <a:ahLst/>
              <a:cxnLst>
                <a:cxn ang="0">
                  <a:pos x="2147483646" y="2147483646"/>
                </a:cxn>
                <a:cxn ang="0">
                  <a:pos x="2147483646" y="2147483646"/>
                </a:cxn>
                <a:cxn ang="0">
                  <a:pos x="0" y="2147483646"/>
                </a:cxn>
                <a:cxn ang="0">
                  <a:pos x="2147483646" y="0"/>
                </a:cxn>
                <a:cxn ang="0">
                  <a:pos x="2147483646" y="2147483646"/>
                </a:cxn>
              </a:cxnLst>
              <a:pathLst>
                <a:path w="389" h="583">
                  <a:moveTo>
                    <a:pt x="389" y="409"/>
                  </a:moveTo>
                  <a:cubicBezTo>
                    <a:pt x="389" y="505"/>
                    <a:pt x="302" y="583"/>
                    <a:pt x="194" y="583"/>
                  </a:cubicBezTo>
                  <a:cubicBezTo>
                    <a:pt x="87" y="583"/>
                    <a:pt x="0" y="505"/>
                    <a:pt x="0" y="409"/>
                  </a:cubicBezTo>
                  <a:cubicBezTo>
                    <a:pt x="0" y="313"/>
                    <a:pt x="194" y="0"/>
                    <a:pt x="194" y="0"/>
                  </a:cubicBezTo>
                  <a:cubicBezTo>
                    <a:pt x="194" y="0"/>
                    <a:pt x="389" y="313"/>
                    <a:pt x="389" y="409"/>
                  </a:cubicBezTo>
                  <a:close/>
                </a:path>
              </a:pathLst>
            </a:custGeom>
            <a:solidFill>
              <a:srgbClr val="FFFFFF"/>
            </a:solidFill>
            <a:ln w="9525">
              <a:noFill/>
            </a:ln>
          </p:spPr>
          <p:txBody>
            <a:bodyPr/>
            <a:p>
              <a:endParaRPr lang="zh-CN" altLang="en-US"/>
            </a:p>
          </p:txBody>
        </p:sp>
        <p:sp>
          <p:nvSpPr>
            <p:cNvPr id="77906" name="Freeform 80"/>
            <p:cNvSpPr/>
            <p:nvPr/>
          </p:nvSpPr>
          <p:spPr>
            <a:xfrm>
              <a:off x="4740275" y="2792413"/>
              <a:ext cx="80963" cy="120650"/>
            </a:xfrm>
            <a:custGeom>
              <a:avLst/>
              <a:gdLst/>
              <a:ahLst/>
              <a:cxnLst>
                <a:cxn ang="0">
                  <a:pos x="2147483646" y="2147483646"/>
                </a:cxn>
                <a:cxn ang="0">
                  <a:pos x="2147483646" y="2147483646"/>
                </a:cxn>
                <a:cxn ang="0">
                  <a:pos x="0" y="2147483646"/>
                </a:cxn>
                <a:cxn ang="0">
                  <a:pos x="2147483646" y="0"/>
                </a:cxn>
                <a:cxn ang="0">
                  <a:pos x="2147483646" y="2147483646"/>
                </a:cxn>
              </a:cxnLst>
              <a:pathLst>
                <a:path w="307" h="460">
                  <a:moveTo>
                    <a:pt x="307" y="322"/>
                  </a:moveTo>
                  <a:cubicBezTo>
                    <a:pt x="307" y="398"/>
                    <a:pt x="238" y="460"/>
                    <a:pt x="153" y="460"/>
                  </a:cubicBezTo>
                  <a:cubicBezTo>
                    <a:pt x="69" y="460"/>
                    <a:pt x="0" y="398"/>
                    <a:pt x="0" y="322"/>
                  </a:cubicBezTo>
                  <a:cubicBezTo>
                    <a:pt x="0" y="246"/>
                    <a:pt x="153" y="0"/>
                    <a:pt x="153" y="0"/>
                  </a:cubicBezTo>
                  <a:cubicBezTo>
                    <a:pt x="153" y="0"/>
                    <a:pt x="307" y="246"/>
                    <a:pt x="307" y="322"/>
                  </a:cubicBezTo>
                  <a:close/>
                </a:path>
              </a:pathLst>
            </a:custGeom>
            <a:solidFill>
              <a:srgbClr val="FFFFFF"/>
            </a:solidFill>
            <a:ln w="9525">
              <a:noFill/>
            </a:ln>
          </p:spPr>
          <p:txBody>
            <a:bodyPr/>
            <a:p>
              <a:endParaRPr lang="zh-CN" altLang="en-US"/>
            </a:p>
          </p:txBody>
        </p:sp>
        <p:sp>
          <p:nvSpPr>
            <p:cNvPr id="77907" name="Freeform 81"/>
            <p:cNvSpPr/>
            <p:nvPr/>
          </p:nvSpPr>
          <p:spPr>
            <a:xfrm>
              <a:off x="4875213" y="2579688"/>
              <a:ext cx="103188" cy="155575"/>
            </a:xfrm>
            <a:custGeom>
              <a:avLst/>
              <a:gdLst/>
              <a:ahLst/>
              <a:cxnLst>
                <a:cxn ang="0">
                  <a:pos x="2147483646" y="2147483646"/>
                </a:cxn>
                <a:cxn ang="0">
                  <a:pos x="2147483646" y="2147483646"/>
                </a:cxn>
                <a:cxn ang="0">
                  <a:pos x="0" y="2147483646"/>
                </a:cxn>
                <a:cxn ang="0">
                  <a:pos x="2147483646" y="0"/>
                </a:cxn>
                <a:cxn ang="0">
                  <a:pos x="2147483646" y="2147483646"/>
                </a:cxn>
              </a:cxnLst>
              <a:pathLst>
                <a:path w="395" h="591">
                  <a:moveTo>
                    <a:pt x="395" y="414"/>
                  </a:moveTo>
                  <a:cubicBezTo>
                    <a:pt x="395" y="512"/>
                    <a:pt x="306" y="591"/>
                    <a:pt x="197" y="591"/>
                  </a:cubicBezTo>
                  <a:cubicBezTo>
                    <a:pt x="89" y="591"/>
                    <a:pt x="0" y="512"/>
                    <a:pt x="0" y="414"/>
                  </a:cubicBezTo>
                  <a:cubicBezTo>
                    <a:pt x="0" y="317"/>
                    <a:pt x="197" y="0"/>
                    <a:pt x="197" y="0"/>
                  </a:cubicBezTo>
                  <a:cubicBezTo>
                    <a:pt x="197" y="0"/>
                    <a:pt x="395" y="317"/>
                    <a:pt x="395" y="414"/>
                  </a:cubicBezTo>
                  <a:close/>
                </a:path>
              </a:pathLst>
            </a:custGeom>
            <a:solidFill>
              <a:srgbClr val="E26D6D"/>
            </a:solidFill>
            <a:ln w="9525">
              <a:noFill/>
            </a:ln>
          </p:spPr>
          <p:txBody>
            <a:bodyPr/>
            <a:p>
              <a:endParaRPr lang="zh-CN" altLang="en-US"/>
            </a:p>
          </p:txBody>
        </p:sp>
        <p:sp>
          <p:nvSpPr>
            <p:cNvPr id="77908" name="Freeform 82"/>
            <p:cNvSpPr/>
            <p:nvPr/>
          </p:nvSpPr>
          <p:spPr>
            <a:xfrm>
              <a:off x="4900613" y="2641601"/>
              <a:ext cx="46038" cy="68263"/>
            </a:xfrm>
            <a:custGeom>
              <a:avLst/>
              <a:gdLst/>
              <a:ahLst/>
              <a:cxnLst>
                <a:cxn ang="0">
                  <a:pos x="2147483646" y="2147483646"/>
                </a:cxn>
                <a:cxn ang="0">
                  <a:pos x="2147483646" y="2147483646"/>
                </a:cxn>
                <a:cxn ang="0">
                  <a:pos x="0" y="2147483646"/>
                </a:cxn>
                <a:cxn ang="0">
                  <a:pos x="2147483646" y="0"/>
                </a:cxn>
                <a:cxn ang="0">
                  <a:pos x="2147483646" y="2147483646"/>
                </a:cxn>
              </a:cxnLst>
              <a:pathLst>
                <a:path w="176" h="263">
                  <a:moveTo>
                    <a:pt x="176" y="184"/>
                  </a:moveTo>
                  <a:cubicBezTo>
                    <a:pt x="176" y="228"/>
                    <a:pt x="136" y="263"/>
                    <a:pt x="88" y="263"/>
                  </a:cubicBezTo>
                  <a:cubicBezTo>
                    <a:pt x="40" y="263"/>
                    <a:pt x="0" y="228"/>
                    <a:pt x="0" y="184"/>
                  </a:cubicBezTo>
                  <a:cubicBezTo>
                    <a:pt x="0" y="141"/>
                    <a:pt x="88" y="0"/>
                    <a:pt x="88" y="0"/>
                  </a:cubicBezTo>
                  <a:cubicBezTo>
                    <a:pt x="88" y="0"/>
                    <a:pt x="176" y="141"/>
                    <a:pt x="176" y="184"/>
                  </a:cubicBezTo>
                  <a:close/>
                </a:path>
              </a:pathLst>
            </a:custGeom>
            <a:solidFill>
              <a:srgbClr val="FFFFFF"/>
            </a:solidFill>
            <a:ln w="9525">
              <a:noFill/>
            </a:ln>
          </p:spPr>
          <p:txBody>
            <a:bodyPr/>
            <a:p>
              <a:endParaRPr lang="zh-CN" altLang="en-US"/>
            </a:p>
          </p:txBody>
        </p:sp>
        <p:sp>
          <p:nvSpPr>
            <p:cNvPr id="77909" name="Oval 83"/>
            <p:cNvSpPr/>
            <p:nvPr/>
          </p:nvSpPr>
          <p:spPr>
            <a:xfrm>
              <a:off x="4635500" y="2500313"/>
              <a:ext cx="55563" cy="11906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10" name="Oval 84"/>
            <p:cNvSpPr/>
            <p:nvPr/>
          </p:nvSpPr>
          <p:spPr>
            <a:xfrm>
              <a:off x="4826000" y="2582863"/>
              <a:ext cx="41275" cy="8731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11" name="Oval 85"/>
            <p:cNvSpPr/>
            <p:nvPr/>
          </p:nvSpPr>
          <p:spPr>
            <a:xfrm>
              <a:off x="4770438" y="2493963"/>
              <a:ext cx="38100" cy="8096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12" name="Freeform 86"/>
            <p:cNvSpPr/>
            <p:nvPr/>
          </p:nvSpPr>
          <p:spPr>
            <a:xfrm>
              <a:off x="6440488" y="1839913"/>
              <a:ext cx="160338" cy="241300"/>
            </a:xfrm>
            <a:custGeom>
              <a:avLst/>
              <a:gdLst/>
              <a:ahLst/>
              <a:cxnLst>
                <a:cxn ang="0">
                  <a:pos x="2147483646" y="2147483646"/>
                </a:cxn>
                <a:cxn ang="0">
                  <a:pos x="2147483646" y="2147483646"/>
                </a:cxn>
                <a:cxn ang="0">
                  <a:pos x="0" y="2147483646"/>
                </a:cxn>
                <a:cxn ang="0">
                  <a:pos x="2147483646" y="0"/>
                </a:cxn>
                <a:cxn ang="0">
                  <a:pos x="2147483646" y="2147483646"/>
                </a:cxn>
              </a:cxnLst>
              <a:pathLst>
                <a:path w="610" h="913">
                  <a:moveTo>
                    <a:pt x="610" y="640"/>
                  </a:moveTo>
                  <a:cubicBezTo>
                    <a:pt x="610" y="791"/>
                    <a:pt x="473" y="913"/>
                    <a:pt x="305" y="913"/>
                  </a:cubicBezTo>
                  <a:cubicBezTo>
                    <a:pt x="137" y="913"/>
                    <a:pt x="0" y="791"/>
                    <a:pt x="0" y="640"/>
                  </a:cubicBezTo>
                  <a:cubicBezTo>
                    <a:pt x="0" y="489"/>
                    <a:pt x="305" y="0"/>
                    <a:pt x="305" y="0"/>
                  </a:cubicBezTo>
                  <a:cubicBezTo>
                    <a:pt x="305" y="0"/>
                    <a:pt x="610" y="489"/>
                    <a:pt x="610" y="640"/>
                  </a:cubicBezTo>
                  <a:close/>
                </a:path>
              </a:pathLst>
            </a:custGeom>
            <a:solidFill>
              <a:srgbClr val="D8C0A4"/>
            </a:solidFill>
            <a:ln w="9525">
              <a:noFill/>
            </a:ln>
          </p:spPr>
          <p:txBody>
            <a:bodyPr/>
            <a:p>
              <a:endParaRPr lang="zh-CN" altLang="en-US"/>
            </a:p>
          </p:txBody>
        </p:sp>
        <p:sp>
          <p:nvSpPr>
            <p:cNvPr id="77913" name="Freeform 87"/>
            <p:cNvSpPr/>
            <p:nvPr/>
          </p:nvSpPr>
          <p:spPr>
            <a:xfrm>
              <a:off x="6472238" y="1957388"/>
              <a:ext cx="61913" cy="92075"/>
            </a:xfrm>
            <a:custGeom>
              <a:avLst/>
              <a:gdLst/>
              <a:ahLst/>
              <a:cxnLst>
                <a:cxn ang="0">
                  <a:pos x="2147483646" y="2147483646"/>
                </a:cxn>
                <a:cxn ang="0">
                  <a:pos x="2147483646" y="2147483646"/>
                </a:cxn>
                <a:cxn ang="0">
                  <a:pos x="0" y="2147483646"/>
                </a:cxn>
                <a:cxn ang="0">
                  <a:pos x="2147483646" y="0"/>
                </a:cxn>
                <a:cxn ang="0">
                  <a:pos x="2147483646" y="2147483646"/>
                </a:cxn>
              </a:cxnLst>
              <a:pathLst>
                <a:path w="234" h="351">
                  <a:moveTo>
                    <a:pt x="234" y="247"/>
                  </a:moveTo>
                  <a:cubicBezTo>
                    <a:pt x="234" y="304"/>
                    <a:pt x="181" y="351"/>
                    <a:pt x="117" y="351"/>
                  </a:cubicBezTo>
                  <a:cubicBezTo>
                    <a:pt x="52" y="351"/>
                    <a:pt x="0" y="304"/>
                    <a:pt x="0" y="247"/>
                  </a:cubicBezTo>
                  <a:cubicBezTo>
                    <a:pt x="0" y="189"/>
                    <a:pt x="117" y="0"/>
                    <a:pt x="117" y="0"/>
                  </a:cubicBezTo>
                  <a:cubicBezTo>
                    <a:pt x="117" y="0"/>
                    <a:pt x="234" y="189"/>
                    <a:pt x="234" y="247"/>
                  </a:cubicBezTo>
                  <a:close/>
                </a:path>
              </a:pathLst>
            </a:custGeom>
            <a:solidFill>
              <a:srgbClr val="FFFFFF"/>
            </a:solidFill>
            <a:ln w="9525">
              <a:noFill/>
            </a:ln>
          </p:spPr>
          <p:txBody>
            <a:bodyPr/>
            <a:p>
              <a:endParaRPr lang="zh-CN" altLang="en-US"/>
            </a:p>
          </p:txBody>
        </p:sp>
        <p:sp>
          <p:nvSpPr>
            <p:cNvPr id="77914" name="Freeform 88"/>
            <p:cNvSpPr/>
            <p:nvPr/>
          </p:nvSpPr>
          <p:spPr>
            <a:xfrm>
              <a:off x="6518275" y="1979613"/>
              <a:ext cx="49213" cy="73025"/>
            </a:xfrm>
            <a:custGeom>
              <a:avLst/>
              <a:gdLst/>
              <a:ahLst/>
              <a:cxnLst>
                <a:cxn ang="0">
                  <a:pos x="2147483646" y="2147483646"/>
                </a:cxn>
                <a:cxn ang="0">
                  <a:pos x="2147483646" y="2147483646"/>
                </a:cxn>
                <a:cxn ang="0">
                  <a:pos x="0" y="2147483646"/>
                </a:cxn>
                <a:cxn ang="0">
                  <a:pos x="2147483646" y="0"/>
                </a:cxn>
                <a:cxn ang="0">
                  <a:pos x="2147483646" y="2147483646"/>
                </a:cxn>
              </a:cxnLst>
              <a:pathLst>
                <a:path w="185" h="277">
                  <a:moveTo>
                    <a:pt x="185" y="194"/>
                  </a:moveTo>
                  <a:cubicBezTo>
                    <a:pt x="185" y="240"/>
                    <a:pt x="143" y="277"/>
                    <a:pt x="92" y="277"/>
                  </a:cubicBezTo>
                  <a:cubicBezTo>
                    <a:pt x="42" y="277"/>
                    <a:pt x="0" y="240"/>
                    <a:pt x="0" y="194"/>
                  </a:cubicBezTo>
                  <a:cubicBezTo>
                    <a:pt x="0" y="148"/>
                    <a:pt x="92" y="0"/>
                    <a:pt x="92" y="0"/>
                  </a:cubicBezTo>
                  <a:cubicBezTo>
                    <a:pt x="92" y="0"/>
                    <a:pt x="185" y="148"/>
                    <a:pt x="185" y="194"/>
                  </a:cubicBezTo>
                  <a:close/>
                </a:path>
              </a:pathLst>
            </a:custGeom>
            <a:solidFill>
              <a:srgbClr val="FFFFFF"/>
            </a:solidFill>
            <a:ln w="9525">
              <a:noFill/>
            </a:ln>
          </p:spPr>
          <p:txBody>
            <a:bodyPr/>
            <a:p>
              <a:endParaRPr lang="zh-CN" altLang="en-US"/>
            </a:p>
          </p:txBody>
        </p:sp>
        <p:sp>
          <p:nvSpPr>
            <p:cNvPr id="77915" name="Freeform 89"/>
            <p:cNvSpPr/>
            <p:nvPr/>
          </p:nvSpPr>
          <p:spPr>
            <a:xfrm>
              <a:off x="6599238" y="1851026"/>
              <a:ext cx="63500" cy="93663"/>
            </a:xfrm>
            <a:custGeom>
              <a:avLst/>
              <a:gdLst/>
              <a:ahLst/>
              <a:cxnLst>
                <a:cxn ang="0">
                  <a:pos x="2147483646" y="2147483646"/>
                </a:cxn>
                <a:cxn ang="0">
                  <a:pos x="2147483646" y="2147483646"/>
                </a:cxn>
                <a:cxn ang="0">
                  <a:pos x="0" y="2147483646"/>
                </a:cxn>
                <a:cxn ang="0">
                  <a:pos x="2147483646" y="0"/>
                </a:cxn>
                <a:cxn ang="0">
                  <a:pos x="2147483646" y="2147483646"/>
                </a:cxn>
              </a:cxnLst>
              <a:pathLst>
                <a:path w="238" h="355">
                  <a:moveTo>
                    <a:pt x="238" y="249"/>
                  </a:moveTo>
                  <a:cubicBezTo>
                    <a:pt x="238" y="307"/>
                    <a:pt x="185" y="355"/>
                    <a:pt x="119" y="355"/>
                  </a:cubicBezTo>
                  <a:cubicBezTo>
                    <a:pt x="53" y="355"/>
                    <a:pt x="0" y="307"/>
                    <a:pt x="0" y="249"/>
                  </a:cubicBezTo>
                  <a:cubicBezTo>
                    <a:pt x="0" y="190"/>
                    <a:pt x="119" y="0"/>
                    <a:pt x="119" y="0"/>
                  </a:cubicBezTo>
                  <a:cubicBezTo>
                    <a:pt x="119" y="0"/>
                    <a:pt x="238" y="190"/>
                    <a:pt x="238" y="249"/>
                  </a:cubicBezTo>
                  <a:close/>
                </a:path>
              </a:pathLst>
            </a:custGeom>
            <a:solidFill>
              <a:srgbClr val="D8C0A4"/>
            </a:solidFill>
            <a:ln w="9525">
              <a:noFill/>
            </a:ln>
          </p:spPr>
          <p:txBody>
            <a:bodyPr/>
            <a:p>
              <a:endParaRPr lang="zh-CN" altLang="en-US"/>
            </a:p>
          </p:txBody>
        </p:sp>
        <p:sp>
          <p:nvSpPr>
            <p:cNvPr id="77916" name="Freeform 90"/>
            <p:cNvSpPr/>
            <p:nvPr/>
          </p:nvSpPr>
          <p:spPr>
            <a:xfrm>
              <a:off x="6615113" y="1889126"/>
              <a:ext cx="26988" cy="41275"/>
            </a:xfrm>
            <a:custGeom>
              <a:avLst/>
              <a:gdLst/>
              <a:ahLst/>
              <a:cxnLst>
                <a:cxn ang="0">
                  <a:pos x="2147483646" y="2147483646"/>
                </a:cxn>
                <a:cxn ang="0">
                  <a:pos x="2147483646" y="2147483646"/>
                </a:cxn>
                <a:cxn ang="0">
                  <a:pos x="0" y="2147483646"/>
                </a:cxn>
                <a:cxn ang="0">
                  <a:pos x="2147483646" y="0"/>
                </a:cxn>
                <a:cxn ang="0">
                  <a:pos x="2147483646" y="2147483646"/>
                </a:cxn>
              </a:cxnLst>
              <a:pathLst>
                <a:path w="105" h="158">
                  <a:moveTo>
                    <a:pt x="105" y="111"/>
                  </a:moveTo>
                  <a:cubicBezTo>
                    <a:pt x="105" y="137"/>
                    <a:pt x="82" y="158"/>
                    <a:pt x="53" y="158"/>
                  </a:cubicBezTo>
                  <a:cubicBezTo>
                    <a:pt x="24" y="158"/>
                    <a:pt x="0" y="137"/>
                    <a:pt x="0" y="111"/>
                  </a:cubicBezTo>
                  <a:cubicBezTo>
                    <a:pt x="0" y="85"/>
                    <a:pt x="53" y="0"/>
                    <a:pt x="53" y="0"/>
                  </a:cubicBezTo>
                  <a:cubicBezTo>
                    <a:pt x="53" y="0"/>
                    <a:pt x="105" y="85"/>
                    <a:pt x="105" y="111"/>
                  </a:cubicBezTo>
                  <a:close/>
                </a:path>
              </a:pathLst>
            </a:custGeom>
            <a:solidFill>
              <a:srgbClr val="FFFFFF"/>
            </a:solidFill>
            <a:ln w="9525">
              <a:noFill/>
            </a:ln>
          </p:spPr>
          <p:txBody>
            <a:bodyPr/>
            <a:p>
              <a:endParaRPr lang="zh-CN" altLang="en-US"/>
            </a:p>
          </p:txBody>
        </p:sp>
        <p:sp>
          <p:nvSpPr>
            <p:cNvPr id="77917" name="Oval 91"/>
            <p:cNvSpPr/>
            <p:nvPr/>
          </p:nvSpPr>
          <p:spPr>
            <a:xfrm>
              <a:off x="6454775" y="1803401"/>
              <a:ext cx="33338" cy="71438"/>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18" name="Oval 92"/>
            <p:cNvSpPr/>
            <p:nvPr/>
          </p:nvSpPr>
          <p:spPr>
            <a:xfrm>
              <a:off x="6570663" y="1852613"/>
              <a:ext cx="23813" cy="53975"/>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19" name="Oval 93"/>
            <p:cNvSpPr/>
            <p:nvPr/>
          </p:nvSpPr>
          <p:spPr>
            <a:xfrm>
              <a:off x="6537325" y="1800226"/>
              <a:ext cx="22225" cy="4921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20" name="Oval 94"/>
            <p:cNvSpPr/>
            <p:nvPr/>
          </p:nvSpPr>
          <p:spPr>
            <a:xfrm>
              <a:off x="4578350" y="1371601"/>
              <a:ext cx="92075" cy="92075"/>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21" name="Oval 95"/>
            <p:cNvSpPr/>
            <p:nvPr/>
          </p:nvSpPr>
          <p:spPr>
            <a:xfrm>
              <a:off x="4670425" y="1193801"/>
              <a:ext cx="61913" cy="6032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22" name="Oval 96"/>
            <p:cNvSpPr/>
            <p:nvPr/>
          </p:nvSpPr>
          <p:spPr>
            <a:xfrm>
              <a:off x="4603750" y="1100138"/>
              <a:ext cx="49213" cy="4921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23" name="Oval 97"/>
            <p:cNvSpPr/>
            <p:nvPr/>
          </p:nvSpPr>
          <p:spPr>
            <a:xfrm>
              <a:off x="4738688" y="1003301"/>
              <a:ext cx="109538" cy="109538"/>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24" name="Oval 98"/>
            <p:cNvSpPr/>
            <p:nvPr/>
          </p:nvSpPr>
          <p:spPr>
            <a:xfrm>
              <a:off x="4589463" y="915988"/>
              <a:ext cx="65088" cy="63500"/>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25" name="Freeform 99"/>
            <p:cNvSpPr/>
            <p:nvPr/>
          </p:nvSpPr>
          <p:spPr>
            <a:xfrm>
              <a:off x="6211888" y="393701"/>
              <a:ext cx="100013" cy="106363"/>
            </a:xfrm>
            <a:custGeom>
              <a:avLst/>
              <a:gdLst/>
              <a:ahLst/>
              <a:cxnLst>
                <a:cxn ang="0">
                  <a:pos x="2147483646" y="2147483646"/>
                </a:cxn>
                <a:cxn ang="0">
                  <a:pos x="2147483646" y="2147483646"/>
                </a:cxn>
                <a:cxn ang="0">
                  <a:pos x="0" y="0"/>
                </a:cxn>
                <a:cxn ang="0">
                  <a:pos x="2147483646" y="0"/>
                </a:cxn>
                <a:cxn ang="0">
                  <a:pos x="2147483646" y="2147483646"/>
                </a:cxn>
              </a:cxnLst>
              <a:pathLst>
                <a:path w="63" h="67">
                  <a:moveTo>
                    <a:pt x="52" y="67"/>
                  </a:moveTo>
                  <a:lnTo>
                    <a:pt x="11" y="67"/>
                  </a:lnTo>
                  <a:lnTo>
                    <a:pt x="0" y="0"/>
                  </a:lnTo>
                  <a:lnTo>
                    <a:pt x="63" y="0"/>
                  </a:lnTo>
                  <a:lnTo>
                    <a:pt x="52" y="67"/>
                  </a:lnTo>
                  <a:close/>
                </a:path>
              </a:pathLst>
            </a:custGeom>
            <a:solidFill>
              <a:srgbClr val="E26D6D"/>
            </a:solidFill>
            <a:ln w="9525">
              <a:noFill/>
            </a:ln>
          </p:spPr>
          <p:txBody>
            <a:bodyPr/>
            <a:p>
              <a:endParaRPr lang="zh-CN" altLang="en-US"/>
            </a:p>
          </p:txBody>
        </p:sp>
        <p:sp>
          <p:nvSpPr>
            <p:cNvPr id="107" name="Freeform 100"/>
            <p:cNvSpPr>
              <a:spLocks noEditPoints="1"/>
            </p:cNvSpPr>
            <p:nvPr/>
          </p:nvSpPr>
          <p:spPr bwMode="auto">
            <a:xfrm>
              <a:off x="6027738" y="436563"/>
              <a:ext cx="468312" cy="563562"/>
            </a:xfrm>
            <a:custGeom>
              <a:avLst/>
              <a:gdLst>
                <a:gd name="T0" fmla="*/ 1721 w 1776"/>
                <a:gd name="T1" fmla="*/ 1838 h 2131"/>
                <a:gd name="T2" fmla="*/ 1126 w 1776"/>
                <a:gd name="T3" fmla="*/ 938 h 2131"/>
                <a:gd name="T4" fmla="*/ 1126 w 1776"/>
                <a:gd name="T5" fmla="*/ 257 h 2131"/>
                <a:gd name="T6" fmla="*/ 1203 w 1776"/>
                <a:gd name="T7" fmla="*/ 135 h 2131"/>
                <a:gd name="T8" fmla="*/ 1067 w 1776"/>
                <a:gd name="T9" fmla="*/ 0 h 2131"/>
                <a:gd name="T10" fmla="*/ 708 w 1776"/>
                <a:gd name="T11" fmla="*/ 0 h 2131"/>
                <a:gd name="T12" fmla="*/ 573 w 1776"/>
                <a:gd name="T13" fmla="*/ 135 h 2131"/>
                <a:gd name="T14" fmla="*/ 649 w 1776"/>
                <a:gd name="T15" fmla="*/ 257 h 2131"/>
                <a:gd name="T16" fmla="*/ 649 w 1776"/>
                <a:gd name="T17" fmla="*/ 938 h 2131"/>
                <a:gd name="T18" fmla="*/ 55 w 1776"/>
                <a:gd name="T19" fmla="*/ 1838 h 2131"/>
                <a:gd name="T20" fmla="*/ 31 w 1776"/>
                <a:gd name="T21" fmla="*/ 2039 h 2131"/>
                <a:gd name="T22" fmla="*/ 213 w 1776"/>
                <a:gd name="T23" fmla="*/ 2131 h 2131"/>
                <a:gd name="T24" fmla="*/ 1563 w 1776"/>
                <a:gd name="T25" fmla="*/ 2131 h 2131"/>
                <a:gd name="T26" fmla="*/ 1744 w 1776"/>
                <a:gd name="T27" fmla="*/ 2039 h 2131"/>
                <a:gd name="T28" fmla="*/ 1721 w 1776"/>
                <a:gd name="T29" fmla="*/ 1838 h 2131"/>
                <a:gd name="T30" fmla="*/ 1563 w 1776"/>
                <a:gd name="T31" fmla="*/ 2050 h 2131"/>
                <a:gd name="T32" fmla="*/ 213 w 1776"/>
                <a:gd name="T33" fmla="*/ 2050 h 2131"/>
                <a:gd name="T34" fmla="*/ 122 w 1776"/>
                <a:gd name="T35" fmla="*/ 1882 h 2131"/>
                <a:gd name="T36" fmla="*/ 730 w 1776"/>
                <a:gd name="T37" fmla="*/ 962 h 2131"/>
                <a:gd name="T38" fmla="*/ 730 w 1776"/>
                <a:gd name="T39" fmla="*/ 190 h 2131"/>
                <a:gd name="T40" fmla="*/ 708 w 1776"/>
                <a:gd name="T41" fmla="*/ 190 h 2131"/>
                <a:gd name="T42" fmla="*/ 654 w 1776"/>
                <a:gd name="T43" fmla="*/ 135 h 2131"/>
                <a:gd name="T44" fmla="*/ 708 w 1776"/>
                <a:gd name="T45" fmla="*/ 81 h 2131"/>
                <a:gd name="T46" fmla="*/ 1067 w 1776"/>
                <a:gd name="T47" fmla="*/ 81 h 2131"/>
                <a:gd name="T48" fmla="*/ 1122 w 1776"/>
                <a:gd name="T49" fmla="*/ 135 h 2131"/>
                <a:gd name="T50" fmla="*/ 1067 w 1776"/>
                <a:gd name="T51" fmla="*/ 190 h 2131"/>
                <a:gd name="T52" fmla="*/ 1046 w 1776"/>
                <a:gd name="T53" fmla="*/ 190 h 2131"/>
                <a:gd name="T54" fmla="*/ 1046 w 1776"/>
                <a:gd name="T55" fmla="*/ 962 h 2131"/>
                <a:gd name="T56" fmla="*/ 1654 w 1776"/>
                <a:gd name="T57" fmla="*/ 1882 h 2131"/>
                <a:gd name="T58" fmla="*/ 1563 w 1776"/>
                <a:gd name="T59" fmla="*/ 2050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6" h="2131">
                  <a:moveTo>
                    <a:pt x="1721" y="1838"/>
                  </a:moveTo>
                  <a:cubicBezTo>
                    <a:pt x="1126" y="938"/>
                    <a:pt x="1126" y="938"/>
                    <a:pt x="1126" y="938"/>
                  </a:cubicBezTo>
                  <a:cubicBezTo>
                    <a:pt x="1126" y="257"/>
                    <a:pt x="1126" y="257"/>
                    <a:pt x="1126" y="257"/>
                  </a:cubicBezTo>
                  <a:cubicBezTo>
                    <a:pt x="1172" y="235"/>
                    <a:pt x="1203" y="189"/>
                    <a:pt x="1203" y="135"/>
                  </a:cubicBezTo>
                  <a:cubicBezTo>
                    <a:pt x="1203" y="61"/>
                    <a:pt x="1142" y="0"/>
                    <a:pt x="1067" y="0"/>
                  </a:cubicBezTo>
                  <a:cubicBezTo>
                    <a:pt x="708" y="0"/>
                    <a:pt x="708" y="0"/>
                    <a:pt x="708" y="0"/>
                  </a:cubicBezTo>
                  <a:cubicBezTo>
                    <a:pt x="634" y="0"/>
                    <a:pt x="573" y="61"/>
                    <a:pt x="573" y="135"/>
                  </a:cubicBezTo>
                  <a:cubicBezTo>
                    <a:pt x="573" y="189"/>
                    <a:pt x="604" y="235"/>
                    <a:pt x="649" y="257"/>
                  </a:cubicBezTo>
                  <a:cubicBezTo>
                    <a:pt x="649" y="938"/>
                    <a:pt x="649" y="938"/>
                    <a:pt x="649" y="938"/>
                  </a:cubicBezTo>
                  <a:cubicBezTo>
                    <a:pt x="55" y="1838"/>
                    <a:pt x="55" y="1838"/>
                    <a:pt x="55" y="1838"/>
                  </a:cubicBezTo>
                  <a:cubicBezTo>
                    <a:pt x="9" y="1907"/>
                    <a:pt x="0" y="1981"/>
                    <a:pt x="31" y="2039"/>
                  </a:cubicBezTo>
                  <a:cubicBezTo>
                    <a:pt x="63" y="2098"/>
                    <a:pt x="129" y="2131"/>
                    <a:pt x="213" y="2131"/>
                  </a:cubicBezTo>
                  <a:cubicBezTo>
                    <a:pt x="1563" y="2131"/>
                    <a:pt x="1563" y="2131"/>
                    <a:pt x="1563" y="2131"/>
                  </a:cubicBezTo>
                  <a:cubicBezTo>
                    <a:pt x="1647" y="2131"/>
                    <a:pt x="1713" y="2098"/>
                    <a:pt x="1744" y="2039"/>
                  </a:cubicBezTo>
                  <a:cubicBezTo>
                    <a:pt x="1776" y="1981"/>
                    <a:pt x="1767" y="1907"/>
                    <a:pt x="1721" y="1838"/>
                  </a:cubicBezTo>
                  <a:close/>
                  <a:moveTo>
                    <a:pt x="1563" y="2050"/>
                  </a:moveTo>
                  <a:cubicBezTo>
                    <a:pt x="213" y="2050"/>
                    <a:pt x="213" y="2050"/>
                    <a:pt x="213" y="2050"/>
                  </a:cubicBezTo>
                  <a:cubicBezTo>
                    <a:pt x="101" y="2050"/>
                    <a:pt x="61" y="1975"/>
                    <a:pt x="122" y="1882"/>
                  </a:cubicBezTo>
                  <a:cubicBezTo>
                    <a:pt x="730" y="962"/>
                    <a:pt x="730" y="962"/>
                    <a:pt x="730" y="962"/>
                  </a:cubicBezTo>
                  <a:cubicBezTo>
                    <a:pt x="730" y="190"/>
                    <a:pt x="730" y="190"/>
                    <a:pt x="730" y="190"/>
                  </a:cubicBezTo>
                  <a:cubicBezTo>
                    <a:pt x="708" y="190"/>
                    <a:pt x="708" y="190"/>
                    <a:pt x="708" y="190"/>
                  </a:cubicBezTo>
                  <a:cubicBezTo>
                    <a:pt x="678" y="190"/>
                    <a:pt x="654" y="166"/>
                    <a:pt x="654" y="135"/>
                  </a:cubicBezTo>
                  <a:cubicBezTo>
                    <a:pt x="654" y="105"/>
                    <a:pt x="678" y="81"/>
                    <a:pt x="708" y="81"/>
                  </a:cubicBezTo>
                  <a:cubicBezTo>
                    <a:pt x="1067" y="81"/>
                    <a:pt x="1067" y="81"/>
                    <a:pt x="1067" y="81"/>
                  </a:cubicBezTo>
                  <a:cubicBezTo>
                    <a:pt x="1098" y="81"/>
                    <a:pt x="1122" y="105"/>
                    <a:pt x="1122" y="135"/>
                  </a:cubicBezTo>
                  <a:cubicBezTo>
                    <a:pt x="1122" y="166"/>
                    <a:pt x="1098" y="190"/>
                    <a:pt x="1067" y="190"/>
                  </a:cubicBezTo>
                  <a:cubicBezTo>
                    <a:pt x="1046" y="190"/>
                    <a:pt x="1046" y="190"/>
                    <a:pt x="1046" y="190"/>
                  </a:cubicBezTo>
                  <a:cubicBezTo>
                    <a:pt x="1046" y="962"/>
                    <a:pt x="1046" y="962"/>
                    <a:pt x="1046" y="962"/>
                  </a:cubicBezTo>
                  <a:cubicBezTo>
                    <a:pt x="1654" y="1882"/>
                    <a:pt x="1654" y="1882"/>
                    <a:pt x="1654" y="1882"/>
                  </a:cubicBezTo>
                  <a:cubicBezTo>
                    <a:pt x="1715" y="1975"/>
                    <a:pt x="1675" y="2050"/>
                    <a:pt x="1563" y="2050"/>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927" name="Freeform 101"/>
            <p:cNvSpPr/>
            <p:nvPr/>
          </p:nvSpPr>
          <p:spPr>
            <a:xfrm>
              <a:off x="6069013" y="782638"/>
              <a:ext cx="385763" cy="17780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60" h="673">
                  <a:moveTo>
                    <a:pt x="1039" y="0"/>
                  </a:moveTo>
                  <a:cubicBezTo>
                    <a:pt x="421" y="0"/>
                    <a:pt x="421" y="0"/>
                    <a:pt x="421" y="0"/>
                  </a:cubicBezTo>
                  <a:cubicBezTo>
                    <a:pt x="19" y="608"/>
                    <a:pt x="19" y="608"/>
                    <a:pt x="19" y="608"/>
                  </a:cubicBezTo>
                  <a:cubicBezTo>
                    <a:pt x="1" y="635"/>
                    <a:pt x="0" y="653"/>
                    <a:pt x="3" y="659"/>
                  </a:cubicBezTo>
                  <a:cubicBezTo>
                    <a:pt x="6" y="665"/>
                    <a:pt x="22" y="673"/>
                    <a:pt x="55" y="673"/>
                  </a:cubicBezTo>
                  <a:cubicBezTo>
                    <a:pt x="1405" y="673"/>
                    <a:pt x="1405" y="673"/>
                    <a:pt x="1405" y="673"/>
                  </a:cubicBezTo>
                  <a:cubicBezTo>
                    <a:pt x="1438" y="673"/>
                    <a:pt x="1454" y="665"/>
                    <a:pt x="1457" y="659"/>
                  </a:cubicBezTo>
                  <a:cubicBezTo>
                    <a:pt x="1460" y="653"/>
                    <a:pt x="1458" y="635"/>
                    <a:pt x="1441" y="608"/>
                  </a:cubicBezTo>
                  <a:lnTo>
                    <a:pt x="1039" y="0"/>
                  </a:lnTo>
                  <a:close/>
                </a:path>
              </a:pathLst>
            </a:custGeom>
            <a:solidFill>
              <a:srgbClr val="E26D6D"/>
            </a:solidFill>
            <a:ln w="9525">
              <a:noFill/>
            </a:ln>
          </p:spPr>
          <p:txBody>
            <a:bodyPr/>
            <a:p>
              <a:endParaRPr lang="zh-CN" altLang="en-US"/>
            </a:p>
          </p:txBody>
        </p:sp>
        <p:sp>
          <p:nvSpPr>
            <p:cNvPr id="77928" name="Oval 102"/>
            <p:cNvSpPr/>
            <p:nvPr/>
          </p:nvSpPr>
          <p:spPr>
            <a:xfrm>
              <a:off x="6305550" y="806451"/>
              <a:ext cx="22225" cy="2222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29" name="Oval 103"/>
            <p:cNvSpPr/>
            <p:nvPr/>
          </p:nvSpPr>
          <p:spPr>
            <a:xfrm>
              <a:off x="6259513" y="817563"/>
              <a:ext cx="11113" cy="11113"/>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0" name="Oval 104"/>
            <p:cNvSpPr/>
            <p:nvPr/>
          </p:nvSpPr>
          <p:spPr>
            <a:xfrm>
              <a:off x="6262688" y="860426"/>
              <a:ext cx="44450" cy="4445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1" name="Oval 105"/>
            <p:cNvSpPr/>
            <p:nvPr/>
          </p:nvSpPr>
          <p:spPr>
            <a:xfrm>
              <a:off x="6330950" y="877888"/>
              <a:ext cx="7938" cy="952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2" name="Oval 106"/>
            <p:cNvSpPr/>
            <p:nvPr/>
          </p:nvSpPr>
          <p:spPr>
            <a:xfrm>
              <a:off x="6203950" y="819151"/>
              <a:ext cx="15875" cy="1587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3" name="Oval 107"/>
            <p:cNvSpPr/>
            <p:nvPr/>
          </p:nvSpPr>
          <p:spPr>
            <a:xfrm>
              <a:off x="6240463" y="798513"/>
              <a:ext cx="9525" cy="9525"/>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4" name="Freeform 108"/>
            <p:cNvSpPr/>
            <p:nvPr/>
          </p:nvSpPr>
          <p:spPr>
            <a:xfrm>
              <a:off x="6199188" y="865188"/>
              <a:ext cx="34925" cy="34925"/>
            </a:xfrm>
            <a:custGeom>
              <a:avLst/>
              <a:gdLst/>
              <a:ahLst/>
              <a:cxnLst>
                <a:cxn ang="0">
                  <a:pos x="2147483646" y="2147483646"/>
                </a:cxn>
                <a:cxn ang="0">
                  <a:pos x="2147483646" y="2147483646"/>
                </a:cxn>
                <a:cxn ang="0">
                  <a:pos x="0" y="2147483646"/>
                </a:cxn>
                <a:cxn ang="0">
                  <a:pos x="2147483646" y="0"/>
                </a:cxn>
                <a:cxn ang="0">
                  <a:pos x="2147483646" y="2147483646"/>
                </a:cxn>
              </a:cxnLst>
              <a:pathLst>
                <a:path w="134" h="134">
                  <a:moveTo>
                    <a:pt x="134" y="67"/>
                  </a:moveTo>
                  <a:cubicBezTo>
                    <a:pt x="134" y="104"/>
                    <a:pt x="104" y="134"/>
                    <a:pt x="68" y="134"/>
                  </a:cubicBezTo>
                  <a:cubicBezTo>
                    <a:pt x="30" y="134"/>
                    <a:pt x="0" y="104"/>
                    <a:pt x="0" y="67"/>
                  </a:cubicBezTo>
                  <a:cubicBezTo>
                    <a:pt x="0" y="30"/>
                    <a:pt x="30" y="0"/>
                    <a:pt x="68" y="0"/>
                  </a:cubicBezTo>
                  <a:cubicBezTo>
                    <a:pt x="104" y="0"/>
                    <a:pt x="134" y="30"/>
                    <a:pt x="134" y="67"/>
                  </a:cubicBezTo>
                  <a:close/>
                </a:path>
              </a:pathLst>
            </a:custGeom>
            <a:solidFill>
              <a:srgbClr val="C93A41"/>
            </a:solidFill>
            <a:ln w="9525">
              <a:noFill/>
            </a:ln>
          </p:spPr>
          <p:txBody>
            <a:bodyPr/>
            <a:p>
              <a:endParaRPr lang="zh-CN" altLang="en-US"/>
            </a:p>
          </p:txBody>
        </p:sp>
        <p:sp>
          <p:nvSpPr>
            <p:cNvPr id="77935" name="Oval 109"/>
            <p:cNvSpPr/>
            <p:nvPr/>
          </p:nvSpPr>
          <p:spPr>
            <a:xfrm>
              <a:off x="6316663" y="850901"/>
              <a:ext cx="11113" cy="1111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6" name="Oval 110"/>
            <p:cNvSpPr/>
            <p:nvPr/>
          </p:nvSpPr>
          <p:spPr>
            <a:xfrm>
              <a:off x="6251575" y="915988"/>
              <a:ext cx="20638" cy="20638"/>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7" name="Oval 111"/>
            <p:cNvSpPr/>
            <p:nvPr/>
          </p:nvSpPr>
          <p:spPr>
            <a:xfrm>
              <a:off x="6224588" y="731838"/>
              <a:ext cx="26988" cy="28575"/>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8" name="Oval 112"/>
            <p:cNvSpPr/>
            <p:nvPr/>
          </p:nvSpPr>
          <p:spPr>
            <a:xfrm>
              <a:off x="6276975" y="731838"/>
              <a:ext cx="12700" cy="12700"/>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39" name="Oval 113"/>
            <p:cNvSpPr/>
            <p:nvPr/>
          </p:nvSpPr>
          <p:spPr>
            <a:xfrm>
              <a:off x="6262688" y="685801"/>
              <a:ext cx="20638" cy="22225"/>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0" name="Oval 114"/>
            <p:cNvSpPr/>
            <p:nvPr/>
          </p:nvSpPr>
          <p:spPr>
            <a:xfrm>
              <a:off x="6237288" y="635001"/>
              <a:ext cx="11113" cy="11113"/>
            </a:xfrm>
            <a:prstGeom prst="ellipse">
              <a:avLst/>
            </a:prstGeom>
            <a:solidFill>
              <a:srgbClr val="C93A41"/>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1" name="Oval 115"/>
            <p:cNvSpPr/>
            <p:nvPr/>
          </p:nvSpPr>
          <p:spPr>
            <a:xfrm>
              <a:off x="6264275" y="644526"/>
              <a:ext cx="15875" cy="1746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2" name="Oval 116"/>
            <p:cNvSpPr/>
            <p:nvPr/>
          </p:nvSpPr>
          <p:spPr>
            <a:xfrm>
              <a:off x="6267450" y="758826"/>
              <a:ext cx="36513" cy="3651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3" name="Oval 117"/>
            <p:cNvSpPr/>
            <p:nvPr/>
          </p:nvSpPr>
          <p:spPr>
            <a:xfrm>
              <a:off x="6237288" y="774701"/>
              <a:ext cx="22225" cy="2063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4" name="Oval 118"/>
            <p:cNvSpPr/>
            <p:nvPr/>
          </p:nvSpPr>
          <p:spPr>
            <a:xfrm>
              <a:off x="6267450" y="590551"/>
              <a:ext cx="19050" cy="2063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5" name="Oval 119"/>
            <p:cNvSpPr/>
            <p:nvPr/>
          </p:nvSpPr>
          <p:spPr>
            <a:xfrm>
              <a:off x="6248400" y="708026"/>
              <a:ext cx="9525" cy="1111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6" name="Rectangle 120"/>
            <p:cNvSpPr/>
            <p:nvPr/>
          </p:nvSpPr>
          <p:spPr>
            <a:xfrm>
              <a:off x="5167313" y="733426"/>
              <a:ext cx="109538" cy="188913"/>
            </a:xfrm>
            <a:prstGeom prst="rect">
              <a:avLst/>
            </a:prstGeom>
            <a:solidFill>
              <a:srgbClr val="AD8E7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7" name="Rectangle 121"/>
            <p:cNvSpPr/>
            <p:nvPr/>
          </p:nvSpPr>
          <p:spPr>
            <a:xfrm>
              <a:off x="5126038" y="798513"/>
              <a:ext cx="50800" cy="58738"/>
            </a:xfrm>
            <a:prstGeom prst="rect">
              <a:avLst/>
            </a:prstGeom>
            <a:solidFill>
              <a:srgbClr val="AD8E7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48" name="Freeform 122"/>
            <p:cNvSpPr/>
            <p:nvPr/>
          </p:nvSpPr>
          <p:spPr>
            <a:xfrm>
              <a:off x="5045075" y="760413"/>
              <a:ext cx="73025" cy="138113"/>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Lst>
              <a:pathLst>
                <a:path w="272" h="522">
                  <a:moveTo>
                    <a:pt x="272" y="386"/>
                  </a:moveTo>
                  <a:cubicBezTo>
                    <a:pt x="272" y="461"/>
                    <a:pt x="212" y="522"/>
                    <a:pt x="136" y="522"/>
                  </a:cubicBezTo>
                  <a:cubicBezTo>
                    <a:pt x="136" y="522"/>
                    <a:pt x="136" y="522"/>
                    <a:pt x="136" y="522"/>
                  </a:cubicBezTo>
                  <a:cubicBezTo>
                    <a:pt x="61" y="522"/>
                    <a:pt x="0" y="461"/>
                    <a:pt x="0" y="386"/>
                  </a:cubicBezTo>
                  <a:cubicBezTo>
                    <a:pt x="0" y="136"/>
                    <a:pt x="0" y="136"/>
                    <a:pt x="0" y="136"/>
                  </a:cubicBezTo>
                  <a:cubicBezTo>
                    <a:pt x="0" y="61"/>
                    <a:pt x="61" y="0"/>
                    <a:pt x="136" y="0"/>
                  </a:cubicBezTo>
                  <a:cubicBezTo>
                    <a:pt x="136" y="0"/>
                    <a:pt x="136" y="0"/>
                    <a:pt x="136" y="0"/>
                  </a:cubicBezTo>
                  <a:cubicBezTo>
                    <a:pt x="212" y="0"/>
                    <a:pt x="272" y="61"/>
                    <a:pt x="272" y="136"/>
                  </a:cubicBezTo>
                  <a:lnTo>
                    <a:pt x="272" y="386"/>
                  </a:lnTo>
                  <a:close/>
                </a:path>
              </a:pathLst>
            </a:custGeom>
            <a:solidFill>
              <a:srgbClr val="AD8E74"/>
            </a:solidFill>
            <a:ln w="9525">
              <a:noFill/>
            </a:ln>
          </p:spPr>
          <p:txBody>
            <a:bodyPr/>
            <a:p>
              <a:endParaRPr lang="zh-CN" altLang="en-US"/>
            </a:p>
          </p:txBody>
        </p:sp>
        <p:sp>
          <p:nvSpPr>
            <p:cNvPr id="130" name="Freeform 123"/>
            <p:cNvSpPr/>
            <p:nvPr/>
          </p:nvSpPr>
          <p:spPr bwMode="auto">
            <a:xfrm>
              <a:off x="7105650" y="1082675"/>
              <a:ext cx="339725" cy="417513"/>
            </a:xfrm>
            <a:custGeom>
              <a:avLst/>
              <a:gdLst>
                <a:gd name="T0" fmla="*/ 868 w 1290"/>
                <a:gd name="T1" fmla="*/ 332 h 1581"/>
                <a:gd name="T2" fmla="*/ 868 w 1290"/>
                <a:gd name="T3" fmla="*/ 0 h 1581"/>
                <a:gd name="T4" fmla="*/ 774 w 1290"/>
                <a:gd name="T5" fmla="*/ 0 h 1581"/>
                <a:gd name="T6" fmla="*/ 774 w 1290"/>
                <a:gd name="T7" fmla="*/ 408 h 1581"/>
                <a:gd name="T8" fmla="*/ 868 w 1290"/>
                <a:gd name="T9" fmla="*/ 441 h 1581"/>
                <a:gd name="T10" fmla="*/ 1189 w 1290"/>
                <a:gd name="T11" fmla="*/ 936 h 1581"/>
                <a:gd name="T12" fmla="*/ 645 w 1290"/>
                <a:gd name="T13" fmla="*/ 1480 h 1581"/>
                <a:gd name="T14" fmla="*/ 101 w 1290"/>
                <a:gd name="T15" fmla="*/ 936 h 1581"/>
                <a:gd name="T16" fmla="*/ 434 w 1290"/>
                <a:gd name="T17" fmla="*/ 435 h 1581"/>
                <a:gd name="T18" fmla="*/ 528 w 1290"/>
                <a:gd name="T19" fmla="*/ 405 h 1581"/>
                <a:gd name="T20" fmla="*/ 528 w 1290"/>
                <a:gd name="T21" fmla="*/ 0 h 1581"/>
                <a:gd name="T22" fmla="*/ 434 w 1290"/>
                <a:gd name="T23" fmla="*/ 0 h 1581"/>
                <a:gd name="T24" fmla="*/ 434 w 1290"/>
                <a:gd name="T25" fmla="*/ 328 h 1581"/>
                <a:gd name="T26" fmla="*/ 0 w 1290"/>
                <a:gd name="T27" fmla="*/ 936 h 1581"/>
                <a:gd name="T28" fmla="*/ 645 w 1290"/>
                <a:gd name="T29" fmla="*/ 1581 h 1581"/>
                <a:gd name="T30" fmla="*/ 1290 w 1290"/>
                <a:gd name="T31" fmla="*/ 936 h 1581"/>
                <a:gd name="T32" fmla="*/ 868 w 1290"/>
                <a:gd name="T33" fmla="*/ 332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0" h="1581">
                  <a:moveTo>
                    <a:pt x="868" y="332"/>
                  </a:moveTo>
                  <a:cubicBezTo>
                    <a:pt x="868" y="0"/>
                    <a:pt x="868" y="0"/>
                    <a:pt x="868" y="0"/>
                  </a:cubicBezTo>
                  <a:cubicBezTo>
                    <a:pt x="774" y="0"/>
                    <a:pt x="774" y="0"/>
                    <a:pt x="774" y="0"/>
                  </a:cubicBezTo>
                  <a:cubicBezTo>
                    <a:pt x="774" y="408"/>
                    <a:pt x="774" y="408"/>
                    <a:pt x="774" y="408"/>
                  </a:cubicBezTo>
                  <a:cubicBezTo>
                    <a:pt x="807" y="416"/>
                    <a:pt x="838" y="428"/>
                    <a:pt x="868" y="441"/>
                  </a:cubicBezTo>
                  <a:cubicBezTo>
                    <a:pt x="1057" y="526"/>
                    <a:pt x="1189" y="715"/>
                    <a:pt x="1189" y="936"/>
                  </a:cubicBezTo>
                  <a:cubicBezTo>
                    <a:pt x="1189" y="1237"/>
                    <a:pt x="945" y="1480"/>
                    <a:pt x="645" y="1480"/>
                  </a:cubicBezTo>
                  <a:cubicBezTo>
                    <a:pt x="345" y="1480"/>
                    <a:pt x="101" y="1237"/>
                    <a:pt x="101" y="936"/>
                  </a:cubicBezTo>
                  <a:cubicBezTo>
                    <a:pt x="101" y="711"/>
                    <a:pt x="238" y="518"/>
                    <a:pt x="434" y="435"/>
                  </a:cubicBezTo>
                  <a:cubicBezTo>
                    <a:pt x="464" y="423"/>
                    <a:pt x="496" y="412"/>
                    <a:pt x="528" y="405"/>
                  </a:cubicBezTo>
                  <a:cubicBezTo>
                    <a:pt x="528" y="0"/>
                    <a:pt x="528" y="0"/>
                    <a:pt x="528" y="0"/>
                  </a:cubicBezTo>
                  <a:cubicBezTo>
                    <a:pt x="434" y="0"/>
                    <a:pt x="434" y="0"/>
                    <a:pt x="434" y="0"/>
                  </a:cubicBezTo>
                  <a:cubicBezTo>
                    <a:pt x="434" y="328"/>
                    <a:pt x="434" y="328"/>
                    <a:pt x="434" y="328"/>
                  </a:cubicBezTo>
                  <a:cubicBezTo>
                    <a:pt x="182" y="415"/>
                    <a:pt x="0" y="654"/>
                    <a:pt x="0" y="936"/>
                  </a:cubicBezTo>
                  <a:cubicBezTo>
                    <a:pt x="0" y="1292"/>
                    <a:pt x="289" y="1581"/>
                    <a:pt x="645" y="1581"/>
                  </a:cubicBezTo>
                  <a:cubicBezTo>
                    <a:pt x="1001" y="1581"/>
                    <a:pt x="1290" y="1292"/>
                    <a:pt x="1290" y="936"/>
                  </a:cubicBezTo>
                  <a:cubicBezTo>
                    <a:pt x="1290" y="659"/>
                    <a:pt x="1114" y="423"/>
                    <a:pt x="868" y="332"/>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7950" name="Freeform 124"/>
            <p:cNvSpPr/>
            <p:nvPr/>
          </p:nvSpPr>
          <p:spPr>
            <a:xfrm>
              <a:off x="7156450" y="1303338"/>
              <a:ext cx="238125" cy="146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902" h="557">
                  <a:moveTo>
                    <a:pt x="13" y="0"/>
                  </a:moveTo>
                  <a:cubicBezTo>
                    <a:pt x="5" y="34"/>
                    <a:pt x="0" y="69"/>
                    <a:pt x="0" y="106"/>
                  </a:cubicBezTo>
                  <a:cubicBezTo>
                    <a:pt x="0" y="355"/>
                    <a:pt x="202" y="557"/>
                    <a:pt x="451" y="557"/>
                  </a:cubicBezTo>
                  <a:cubicBezTo>
                    <a:pt x="700" y="557"/>
                    <a:pt x="902" y="355"/>
                    <a:pt x="902" y="106"/>
                  </a:cubicBezTo>
                  <a:cubicBezTo>
                    <a:pt x="902" y="69"/>
                    <a:pt x="897" y="34"/>
                    <a:pt x="889" y="0"/>
                  </a:cubicBezTo>
                  <a:lnTo>
                    <a:pt x="13" y="0"/>
                  </a:lnTo>
                  <a:close/>
                </a:path>
              </a:pathLst>
            </a:custGeom>
            <a:solidFill>
              <a:srgbClr val="E26D6D"/>
            </a:solidFill>
            <a:ln w="9525">
              <a:noFill/>
            </a:ln>
          </p:spPr>
          <p:txBody>
            <a:bodyPr/>
            <a:p>
              <a:endParaRPr lang="zh-CN" altLang="en-US"/>
            </a:p>
          </p:txBody>
        </p:sp>
        <p:sp>
          <p:nvSpPr>
            <p:cNvPr id="77951" name="Oval 125"/>
            <p:cNvSpPr/>
            <p:nvPr/>
          </p:nvSpPr>
          <p:spPr>
            <a:xfrm>
              <a:off x="7275513" y="1273176"/>
              <a:ext cx="61913" cy="6191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2" name="Oval 126"/>
            <p:cNvSpPr/>
            <p:nvPr/>
          </p:nvSpPr>
          <p:spPr>
            <a:xfrm>
              <a:off x="7213600" y="1257301"/>
              <a:ext cx="25400" cy="25400"/>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3" name="Oval 127"/>
            <p:cNvSpPr/>
            <p:nvPr/>
          </p:nvSpPr>
          <p:spPr>
            <a:xfrm>
              <a:off x="7277100" y="1225551"/>
              <a:ext cx="23813" cy="2222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4" name="Oval 128"/>
            <p:cNvSpPr/>
            <p:nvPr/>
          </p:nvSpPr>
          <p:spPr>
            <a:xfrm>
              <a:off x="7270750" y="1149351"/>
              <a:ext cx="15875" cy="1587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5" name="Oval 129"/>
            <p:cNvSpPr/>
            <p:nvPr/>
          </p:nvSpPr>
          <p:spPr>
            <a:xfrm>
              <a:off x="7275513" y="1077913"/>
              <a:ext cx="30163" cy="3016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6" name="Oval 130"/>
            <p:cNvSpPr/>
            <p:nvPr/>
          </p:nvSpPr>
          <p:spPr>
            <a:xfrm>
              <a:off x="7231063" y="985838"/>
              <a:ext cx="44450" cy="44450"/>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7" name="Oval 131"/>
            <p:cNvSpPr/>
            <p:nvPr/>
          </p:nvSpPr>
          <p:spPr>
            <a:xfrm>
              <a:off x="7280275" y="909638"/>
              <a:ext cx="77788" cy="7937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8" name="Oval 132"/>
            <p:cNvSpPr/>
            <p:nvPr/>
          </p:nvSpPr>
          <p:spPr>
            <a:xfrm>
              <a:off x="7205663" y="850901"/>
              <a:ext cx="49213" cy="4762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59" name="Oval 133"/>
            <p:cNvSpPr/>
            <p:nvPr/>
          </p:nvSpPr>
          <p:spPr>
            <a:xfrm>
              <a:off x="7275513" y="838201"/>
              <a:ext cx="20638" cy="2063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0" name="Oval 134"/>
            <p:cNvSpPr/>
            <p:nvPr/>
          </p:nvSpPr>
          <p:spPr>
            <a:xfrm>
              <a:off x="7231063" y="933451"/>
              <a:ext cx="20638" cy="2063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1" name="Oval 135"/>
            <p:cNvSpPr/>
            <p:nvPr/>
          </p:nvSpPr>
          <p:spPr>
            <a:xfrm>
              <a:off x="7310438" y="1011238"/>
              <a:ext cx="12700" cy="1428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2" name="Oval 136"/>
            <p:cNvSpPr/>
            <p:nvPr/>
          </p:nvSpPr>
          <p:spPr>
            <a:xfrm>
              <a:off x="7205663" y="779463"/>
              <a:ext cx="34925" cy="3333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3" name="Oval 137"/>
            <p:cNvSpPr/>
            <p:nvPr/>
          </p:nvSpPr>
          <p:spPr>
            <a:xfrm>
              <a:off x="7256463" y="730251"/>
              <a:ext cx="14288" cy="1428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4" name="Oval 138"/>
            <p:cNvSpPr/>
            <p:nvPr/>
          </p:nvSpPr>
          <p:spPr>
            <a:xfrm>
              <a:off x="7239000" y="1322388"/>
              <a:ext cx="20638" cy="2063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5" name="Oval 139"/>
            <p:cNvSpPr/>
            <p:nvPr/>
          </p:nvSpPr>
          <p:spPr>
            <a:xfrm>
              <a:off x="7292975" y="1323976"/>
              <a:ext cx="33338" cy="3175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6" name="Oval 140"/>
            <p:cNvSpPr/>
            <p:nvPr/>
          </p:nvSpPr>
          <p:spPr>
            <a:xfrm>
              <a:off x="7270750" y="1374776"/>
              <a:ext cx="22225" cy="2222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7" name="Oval 141"/>
            <p:cNvSpPr/>
            <p:nvPr/>
          </p:nvSpPr>
          <p:spPr>
            <a:xfrm>
              <a:off x="7239000" y="1385888"/>
              <a:ext cx="4763" cy="4763"/>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8" name="Oval 142"/>
            <p:cNvSpPr/>
            <p:nvPr/>
          </p:nvSpPr>
          <p:spPr>
            <a:xfrm>
              <a:off x="7312025" y="935038"/>
              <a:ext cx="26988" cy="2857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69" name="Oval 143"/>
            <p:cNvSpPr/>
            <p:nvPr/>
          </p:nvSpPr>
          <p:spPr>
            <a:xfrm>
              <a:off x="7216775" y="785813"/>
              <a:ext cx="12700" cy="1270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0" name="Freeform 144"/>
            <p:cNvSpPr/>
            <p:nvPr/>
          </p:nvSpPr>
          <p:spPr>
            <a:xfrm>
              <a:off x="4186238" y="1717676"/>
              <a:ext cx="341313" cy="417513"/>
            </a:xfrm>
            <a:custGeom>
              <a:avLst/>
              <a:gdLst/>
              <a:ahLst/>
              <a:cxnLst>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0" y="2147483646"/>
                </a:cxn>
                <a:cxn ang="0">
                  <a:pos x="2147483646" y="2147483646"/>
                </a:cxn>
                <a:cxn ang="0">
                  <a:pos x="2147483646" y="2147483646"/>
                </a:cxn>
                <a:cxn ang="0">
                  <a:pos x="2147483646" y="2147483646"/>
                </a:cxn>
              </a:cxnLst>
              <a:pathLst>
                <a:path w="1290" h="1580">
                  <a:moveTo>
                    <a:pt x="869" y="331"/>
                  </a:moveTo>
                  <a:cubicBezTo>
                    <a:pt x="869" y="0"/>
                    <a:pt x="869" y="0"/>
                    <a:pt x="869" y="0"/>
                  </a:cubicBezTo>
                  <a:cubicBezTo>
                    <a:pt x="774" y="0"/>
                    <a:pt x="774" y="0"/>
                    <a:pt x="774" y="0"/>
                  </a:cubicBezTo>
                  <a:cubicBezTo>
                    <a:pt x="774" y="408"/>
                    <a:pt x="774" y="408"/>
                    <a:pt x="774" y="408"/>
                  </a:cubicBezTo>
                  <a:cubicBezTo>
                    <a:pt x="807" y="416"/>
                    <a:pt x="838" y="427"/>
                    <a:pt x="869" y="440"/>
                  </a:cubicBezTo>
                  <a:cubicBezTo>
                    <a:pt x="1057" y="526"/>
                    <a:pt x="1189" y="715"/>
                    <a:pt x="1189" y="935"/>
                  </a:cubicBezTo>
                  <a:cubicBezTo>
                    <a:pt x="1189" y="1236"/>
                    <a:pt x="946" y="1479"/>
                    <a:pt x="645" y="1479"/>
                  </a:cubicBezTo>
                  <a:cubicBezTo>
                    <a:pt x="345" y="1479"/>
                    <a:pt x="101" y="1236"/>
                    <a:pt x="101" y="935"/>
                  </a:cubicBezTo>
                  <a:cubicBezTo>
                    <a:pt x="101" y="710"/>
                    <a:pt x="239" y="517"/>
                    <a:pt x="434" y="435"/>
                  </a:cubicBezTo>
                  <a:cubicBezTo>
                    <a:pt x="464" y="422"/>
                    <a:pt x="496" y="412"/>
                    <a:pt x="528" y="405"/>
                  </a:cubicBezTo>
                  <a:cubicBezTo>
                    <a:pt x="528" y="0"/>
                    <a:pt x="528" y="0"/>
                    <a:pt x="528" y="0"/>
                  </a:cubicBezTo>
                  <a:cubicBezTo>
                    <a:pt x="434" y="0"/>
                    <a:pt x="434" y="0"/>
                    <a:pt x="434" y="0"/>
                  </a:cubicBezTo>
                  <a:cubicBezTo>
                    <a:pt x="434" y="327"/>
                    <a:pt x="434" y="327"/>
                    <a:pt x="434" y="327"/>
                  </a:cubicBezTo>
                  <a:cubicBezTo>
                    <a:pt x="182" y="415"/>
                    <a:pt x="0" y="653"/>
                    <a:pt x="0" y="935"/>
                  </a:cubicBezTo>
                  <a:cubicBezTo>
                    <a:pt x="0" y="1291"/>
                    <a:pt x="289" y="1580"/>
                    <a:pt x="645" y="1580"/>
                  </a:cubicBezTo>
                  <a:cubicBezTo>
                    <a:pt x="1001" y="1580"/>
                    <a:pt x="1290" y="1291"/>
                    <a:pt x="1290" y="935"/>
                  </a:cubicBezTo>
                  <a:cubicBezTo>
                    <a:pt x="1290" y="658"/>
                    <a:pt x="1114" y="422"/>
                    <a:pt x="869" y="331"/>
                  </a:cubicBezTo>
                  <a:close/>
                </a:path>
              </a:pathLst>
            </a:custGeom>
            <a:solidFill>
              <a:srgbClr val="E26D6D"/>
            </a:solidFill>
            <a:ln w="9525">
              <a:noFill/>
            </a:ln>
          </p:spPr>
          <p:txBody>
            <a:bodyPr/>
            <a:p>
              <a:endParaRPr lang="zh-CN" altLang="en-US"/>
            </a:p>
          </p:txBody>
        </p:sp>
        <p:sp>
          <p:nvSpPr>
            <p:cNvPr id="77971" name="Freeform 145"/>
            <p:cNvSpPr/>
            <p:nvPr/>
          </p:nvSpPr>
          <p:spPr>
            <a:xfrm>
              <a:off x="4238625" y="1936751"/>
              <a:ext cx="238125" cy="147638"/>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902" h="557">
                  <a:moveTo>
                    <a:pt x="13" y="0"/>
                  </a:moveTo>
                  <a:cubicBezTo>
                    <a:pt x="5" y="34"/>
                    <a:pt x="0" y="70"/>
                    <a:pt x="0" y="106"/>
                  </a:cubicBezTo>
                  <a:cubicBezTo>
                    <a:pt x="0" y="355"/>
                    <a:pt x="202" y="557"/>
                    <a:pt x="451" y="557"/>
                  </a:cubicBezTo>
                  <a:cubicBezTo>
                    <a:pt x="700" y="557"/>
                    <a:pt x="902" y="355"/>
                    <a:pt x="902" y="106"/>
                  </a:cubicBezTo>
                  <a:cubicBezTo>
                    <a:pt x="902" y="70"/>
                    <a:pt x="897" y="34"/>
                    <a:pt x="889" y="0"/>
                  </a:cubicBezTo>
                  <a:lnTo>
                    <a:pt x="13" y="0"/>
                  </a:lnTo>
                  <a:close/>
                </a:path>
              </a:pathLst>
            </a:custGeom>
            <a:solidFill>
              <a:srgbClr val="E26D6D"/>
            </a:solidFill>
            <a:ln w="9525">
              <a:noFill/>
            </a:ln>
          </p:spPr>
          <p:txBody>
            <a:bodyPr/>
            <a:p>
              <a:endParaRPr lang="zh-CN" altLang="en-US"/>
            </a:p>
          </p:txBody>
        </p:sp>
        <p:sp>
          <p:nvSpPr>
            <p:cNvPr id="77972" name="Oval 146"/>
            <p:cNvSpPr/>
            <p:nvPr/>
          </p:nvSpPr>
          <p:spPr>
            <a:xfrm>
              <a:off x="4357688" y="1908176"/>
              <a:ext cx="61913" cy="6191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3" name="Oval 147"/>
            <p:cNvSpPr/>
            <p:nvPr/>
          </p:nvSpPr>
          <p:spPr>
            <a:xfrm>
              <a:off x="4294188" y="1890713"/>
              <a:ext cx="25400" cy="25400"/>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4" name="Oval 148"/>
            <p:cNvSpPr/>
            <p:nvPr/>
          </p:nvSpPr>
          <p:spPr>
            <a:xfrm>
              <a:off x="4359275" y="1858963"/>
              <a:ext cx="23813" cy="2381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5" name="Oval 149"/>
            <p:cNvSpPr/>
            <p:nvPr/>
          </p:nvSpPr>
          <p:spPr>
            <a:xfrm>
              <a:off x="4352925" y="1782763"/>
              <a:ext cx="15875" cy="1746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6" name="Oval 150"/>
            <p:cNvSpPr/>
            <p:nvPr/>
          </p:nvSpPr>
          <p:spPr>
            <a:xfrm>
              <a:off x="4357688" y="1712913"/>
              <a:ext cx="28575" cy="2857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7" name="Oval 151"/>
            <p:cNvSpPr/>
            <p:nvPr/>
          </p:nvSpPr>
          <p:spPr>
            <a:xfrm>
              <a:off x="4313238" y="1619251"/>
              <a:ext cx="44450" cy="44450"/>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8" name="Oval 152"/>
            <p:cNvSpPr/>
            <p:nvPr/>
          </p:nvSpPr>
          <p:spPr>
            <a:xfrm>
              <a:off x="4360863" y="1544638"/>
              <a:ext cx="79375" cy="7778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79" name="Oval 153"/>
            <p:cNvSpPr/>
            <p:nvPr/>
          </p:nvSpPr>
          <p:spPr>
            <a:xfrm>
              <a:off x="4287838" y="1484313"/>
              <a:ext cx="47625" cy="4762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0" name="Oval 154"/>
            <p:cNvSpPr/>
            <p:nvPr/>
          </p:nvSpPr>
          <p:spPr>
            <a:xfrm>
              <a:off x="4357688" y="1473201"/>
              <a:ext cx="20638" cy="2063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1" name="Oval 155"/>
            <p:cNvSpPr/>
            <p:nvPr/>
          </p:nvSpPr>
          <p:spPr>
            <a:xfrm>
              <a:off x="4313238" y="1566863"/>
              <a:ext cx="20638" cy="2063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2" name="Oval 156"/>
            <p:cNvSpPr/>
            <p:nvPr/>
          </p:nvSpPr>
          <p:spPr>
            <a:xfrm>
              <a:off x="4391025" y="1644651"/>
              <a:ext cx="14288" cy="14288"/>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3" name="Oval 157"/>
            <p:cNvSpPr/>
            <p:nvPr/>
          </p:nvSpPr>
          <p:spPr>
            <a:xfrm>
              <a:off x="4287838" y="1412876"/>
              <a:ext cx="34925" cy="34925"/>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4" name="Oval 158"/>
            <p:cNvSpPr/>
            <p:nvPr/>
          </p:nvSpPr>
          <p:spPr>
            <a:xfrm>
              <a:off x="4338638" y="1365251"/>
              <a:ext cx="14288" cy="12700"/>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5" name="Oval 159"/>
            <p:cNvSpPr/>
            <p:nvPr/>
          </p:nvSpPr>
          <p:spPr>
            <a:xfrm>
              <a:off x="4319588" y="1955801"/>
              <a:ext cx="20638" cy="2063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6" name="Oval 160"/>
            <p:cNvSpPr/>
            <p:nvPr/>
          </p:nvSpPr>
          <p:spPr>
            <a:xfrm>
              <a:off x="4375150" y="1958976"/>
              <a:ext cx="33338" cy="3175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7" name="Oval 161"/>
            <p:cNvSpPr/>
            <p:nvPr/>
          </p:nvSpPr>
          <p:spPr>
            <a:xfrm>
              <a:off x="4352925" y="2008188"/>
              <a:ext cx="22225" cy="23813"/>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8" name="Oval 162"/>
            <p:cNvSpPr/>
            <p:nvPr/>
          </p:nvSpPr>
          <p:spPr>
            <a:xfrm>
              <a:off x="4319588" y="2020888"/>
              <a:ext cx="4763" cy="317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89" name="Oval 163"/>
            <p:cNvSpPr/>
            <p:nvPr/>
          </p:nvSpPr>
          <p:spPr>
            <a:xfrm>
              <a:off x="4394200" y="1570038"/>
              <a:ext cx="26988" cy="2698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90" name="Oval 164"/>
            <p:cNvSpPr/>
            <p:nvPr/>
          </p:nvSpPr>
          <p:spPr>
            <a:xfrm>
              <a:off x="4297363" y="1419226"/>
              <a:ext cx="14288" cy="1428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91" name="Freeform 165"/>
            <p:cNvSpPr/>
            <p:nvPr/>
          </p:nvSpPr>
          <p:spPr>
            <a:xfrm>
              <a:off x="4227513" y="439738"/>
              <a:ext cx="298450" cy="847725"/>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pathLst>
                <a:path w="1130" h="3214">
                  <a:moveTo>
                    <a:pt x="565" y="0"/>
                  </a:moveTo>
                  <a:cubicBezTo>
                    <a:pt x="253" y="0"/>
                    <a:pt x="0" y="252"/>
                    <a:pt x="0" y="564"/>
                  </a:cubicBezTo>
                  <a:cubicBezTo>
                    <a:pt x="0" y="2649"/>
                    <a:pt x="0" y="2649"/>
                    <a:pt x="0" y="2649"/>
                  </a:cubicBezTo>
                  <a:cubicBezTo>
                    <a:pt x="0" y="2961"/>
                    <a:pt x="253" y="3214"/>
                    <a:pt x="565" y="3214"/>
                  </a:cubicBezTo>
                  <a:cubicBezTo>
                    <a:pt x="877" y="3214"/>
                    <a:pt x="1130" y="2961"/>
                    <a:pt x="1130" y="2649"/>
                  </a:cubicBezTo>
                  <a:cubicBezTo>
                    <a:pt x="1130" y="564"/>
                    <a:pt x="1130" y="564"/>
                    <a:pt x="1130" y="564"/>
                  </a:cubicBezTo>
                  <a:cubicBezTo>
                    <a:pt x="1130" y="252"/>
                    <a:pt x="877" y="0"/>
                    <a:pt x="565" y="0"/>
                  </a:cubicBezTo>
                  <a:close/>
                </a:path>
              </a:pathLst>
            </a:custGeom>
            <a:solidFill>
              <a:srgbClr val="FFFFFF"/>
            </a:solidFill>
            <a:ln w="9525">
              <a:noFill/>
            </a:ln>
          </p:spPr>
          <p:txBody>
            <a:bodyPr/>
            <a:p>
              <a:endParaRPr lang="zh-CN" altLang="en-US"/>
            </a:p>
          </p:txBody>
        </p:sp>
        <p:sp>
          <p:nvSpPr>
            <p:cNvPr id="77992" name="Oval 166"/>
            <p:cNvSpPr/>
            <p:nvPr/>
          </p:nvSpPr>
          <p:spPr>
            <a:xfrm>
              <a:off x="4298950" y="1065213"/>
              <a:ext cx="157163" cy="157163"/>
            </a:xfrm>
            <a:prstGeom prst="ellipse">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7993" name="Freeform 167"/>
            <p:cNvSpPr/>
            <p:nvPr/>
          </p:nvSpPr>
          <p:spPr>
            <a:xfrm>
              <a:off x="4351338" y="512763"/>
              <a:ext cx="50800" cy="192088"/>
            </a:xfrm>
            <a:custGeom>
              <a:avLst/>
              <a:gdLst/>
              <a:ahLst/>
              <a:cxnLst>
                <a:cxn ang="0">
                  <a:pos x="2147483646" y="2147483646"/>
                </a:cxn>
                <a:cxn ang="0">
                  <a:pos x="2147483646" y="0"/>
                </a:cxn>
                <a:cxn ang="0">
                  <a:pos x="0" y="2147483646"/>
                </a:cxn>
                <a:cxn ang="0">
                  <a:pos x="0" y="2147483646"/>
                </a:cxn>
                <a:cxn ang="0">
                  <a:pos x="2147483646" y="2147483646"/>
                </a:cxn>
                <a:cxn ang="0">
                  <a:pos x="2147483646" y="2147483646"/>
                </a:cxn>
              </a:cxnLst>
              <a:pathLst>
                <a:path w="192" h="728">
                  <a:moveTo>
                    <a:pt x="192" y="97"/>
                  </a:moveTo>
                  <a:cubicBezTo>
                    <a:pt x="192" y="43"/>
                    <a:pt x="149" y="0"/>
                    <a:pt x="96" y="0"/>
                  </a:cubicBezTo>
                  <a:cubicBezTo>
                    <a:pt x="43" y="0"/>
                    <a:pt x="0" y="43"/>
                    <a:pt x="0" y="97"/>
                  </a:cubicBezTo>
                  <a:cubicBezTo>
                    <a:pt x="0" y="728"/>
                    <a:pt x="0" y="728"/>
                    <a:pt x="0" y="728"/>
                  </a:cubicBezTo>
                  <a:cubicBezTo>
                    <a:pt x="192" y="728"/>
                    <a:pt x="192" y="728"/>
                    <a:pt x="192" y="728"/>
                  </a:cubicBezTo>
                  <a:lnTo>
                    <a:pt x="192" y="97"/>
                  </a:lnTo>
                  <a:close/>
                </a:path>
              </a:pathLst>
            </a:custGeom>
            <a:solidFill>
              <a:srgbClr val="D8C0A4"/>
            </a:solidFill>
            <a:ln w="9525">
              <a:noFill/>
            </a:ln>
          </p:spPr>
          <p:txBody>
            <a:bodyPr/>
            <a:p>
              <a:endParaRPr lang="zh-CN" altLang="en-US"/>
            </a:p>
          </p:txBody>
        </p:sp>
        <p:sp>
          <p:nvSpPr>
            <p:cNvPr id="77994" name="Freeform 168"/>
            <p:cNvSpPr/>
            <p:nvPr/>
          </p:nvSpPr>
          <p:spPr>
            <a:xfrm>
              <a:off x="4351338" y="704851"/>
              <a:ext cx="50800" cy="454025"/>
            </a:xfrm>
            <a:custGeom>
              <a:avLst/>
              <a:gdLst/>
              <a:ahLst/>
              <a:cxnLst>
                <a:cxn ang="0">
                  <a:pos x="0" y="0"/>
                </a:cxn>
                <a:cxn ang="0">
                  <a:pos x="0" y="2147483646"/>
                </a:cxn>
                <a:cxn ang="0">
                  <a:pos x="2147483646" y="2147483646"/>
                </a:cxn>
                <a:cxn ang="0">
                  <a:pos x="2147483646" y="2147483646"/>
                </a:cxn>
                <a:cxn ang="0">
                  <a:pos x="2147483646" y="0"/>
                </a:cxn>
                <a:cxn ang="0">
                  <a:pos x="0" y="0"/>
                </a:cxn>
              </a:cxnLst>
              <a:pathLst>
                <a:path w="192" h="1719">
                  <a:moveTo>
                    <a:pt x="0" y="0"/>
                  </a:moveTo>
                  <a:cubicBezTo>
                    <a:pt x="0" y="1623"/>
                    <a:pt x="0" y="1623"/>
                    <a:pt x="0" y="1623"/>
                  </a:cubicBezTo>
                  <a:cubicBezTo>
                    <a:pt x="0" y="1676"/>
                    <a:pt x="43" y="1719"/>
                    <a:pt x="96" y="1719"/>
                  </a:cubicBezTo>
                  <a:cubicBezTo>
                    <a:pt x="149" y="1719"/>
                    <a:pt x="192" y="1676"/>
                    <a:pt x="192" y="1623"/>
                  </a:cubicBezTo>
                  <a:cubicBezTo>
                    <a:pt x="192" y="0"/>
                    <a:pt x="192" y="0"/>
                    <a:pt x="192" y="0"/>
                  </a:cubicBezTo>
                  <a:lnTo>
                    <a:pt x="0" y="0"/>
                  </a:lnTo>
                  <a:close/>
                </a:path>
              </a:pathLst>
            </a:custGeom>
            <a:solidFill>
              <a:srgbClr val="E26D6D"/>
            </a:solidFill>
            <a:ln w="9525">
              <a:noFill/>
            </a:ln>
          </p:spPr>
          <p:txBody>
            <a:bodyPr/>
            <a:p>
              <a:endParaRPr lang="zh-CN" altLang="en-US"/>
            </a:p>
          </p:txBody>
        </p:sp>
        <p:sp>
          <p:nvSpPr>
            <p:cNvPr id="77995" name="Freeform 169"/>
            <p:cNvSpPr/>
            <p:nvPr/>
          </p:nvSpPr>
          <p:spPr>
            <a:xfrm>
              <a:off x="4430713" y="581026"/>
              <a:ext cx="63500"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237" h="72">
                  <a:moveTo>
                    <a:pt x="36" y="0"/>
                  </a:moveTo>
                  <a:cubicBezTo>
                    <a:pt x="16" y="0"/>
                    <a:pt x="0" y="16"/>
                    <a:pt x="0" y="36"/>
                  </a:cubicBezTo>
                  <a:cubicBezTo>
                    <a:pt x="0" y="56"/>
                    <a:pt x="16" y="72"/>
                    <a:pt x="36" y="72"/>
                  </a:cubicBezTo>
                  <a:cubicBezTo>
                    <a:pt x="237" y="72"/>
                    <a:pt x="237" y="72"/>
                    <a:pt x="237" y="72"/>
                  </a:cubicBezTo>
                  <a:cubicBezTo>
                    <a:pt x="237" y="0"/>
                    <a:pt x="237" y="0"/>
                    <a:pt x="237" y="0"/>
                  </a:cubicBezTo>
                  <a:lnTo>
                    <a:pt x="36" y="0"/>
                  </a:lnTo>
                  <a:close/>
                </a:path>
              </a:pathLst>
            </a:custGeom>
            <a:solidFill>
              <a:srgbClr val="AD8E74"/>
            </a:solidFill>
            <a:ln w="9525">
              <a:noFill/>
            </a:ln>
          </p:spPr>
          <p:txBody>
            <a:bodyPr/>
            <a:p>
              <a:endParaRPr lang="zh-CN" altLang="en-US"/>
            </a:p>
          </p:txBody>
        </p:sp>
        <p:sp>
          <p:nvSpPr>
            <p:cNvPr id="77996" name="Freeform 170"/>
            <p:cNvSpPr/>
            <p:nvPr/>
          </p:nvSpPr>
          <p:spPr>
            <a:xfrm>
              <a:off x="4430713" y="735013"/>
              <a:ext cx="63500" cy="20638"/>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237" h="73">
                  <a:moveTo>
                    <a:pt x="36" y="0"/>
                  </a:moveTo>
                  <a:cubicBezTo>
                    <a:pt x="16" y="0"/>
                    <a:pt x="0" y="16"/>
                    <a:pt x="0" y="36"/>
                  </a:cubicBezTo>
                  <a:cubicBezTo>
                    <a:pt x="0" y="56"/>
                    <a:pt x="16" y="73"/>
                    <a:pt x="36" y="73"/>
                  </a:cubicBezTo>
                  <a:cubicBezTo>
                    <a:pt x="237" y="73"/>
                    <a:pt x="237" y="73"/>
                    <a:pt x="237" y="73"/>
                  </a:cubicBezTo>
                  <a:cubicBezTo>
                    <a:pt x="237" y="0"/>
                    <a:pt x="237" y="0"/>
                    <a:pt x="237" y="0"/>
                  </a:cubicBezTo>
                  <a:lnTo>
                    <a:pt x="36" y="0"/>
                  </a:lnTo>
                  <a:close/>
                </a:path>
              </a:pathLst>
            </a:custGeom>
            <a:solidFill>
              <a:srgbClr val="AD8E74"/>
            </a:solidFill>
            <a:ln w="9525">
              <a:noFill/>
            </a:ln>
          </p:spPr>
          <p:txBody>
            <a:bodyPr/>
            <a:p>
              <a:endParaRPr lang="zh-CN" altLang="en-US"/>
            </a:p>
          </p:txBody>
        </p:sp>
        <p:sp>
          <p:nvSpPr>
            <p:cNvPr id="77997" name="Freeform 171"/>
            <p:cNvSpPr/>
            <p:nvPr/>
          </p:nvSpPr>
          <p:spPr>
            <a:xfrm>
              <a:off x="4454525" y="620713"/>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2">
                  <a:moveTo>
                    <a:pt x="37" y="0"/>
                  </a:moveTo>
                  <a:cubicBezTo>
                    <a:pt x="17" y="0"/>
                    <a:pt x="0" y="16"/>
                    <a:pt x="0" y="36"/>
                  </a:cubicBezTo>
                  <a:cubicBezTo>
                    <a:pt x="0" y="56"/>
                    <a:pt x="17" y="72"/>
                    <a:pt x="37" y="72"/>
                  </a:cubicBezTo>
                  <a:cubicBezTo>
                    <a:pt x="151" y="72"/>
                    <a:pt x="151" y="72"/>
                    <a:pt x="151" y="72"/>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7998" name="Freeform 172"/>
            <p:cNvSpPr/>
            <p:nvPr/>
          </p:nvSpPr>
          <p:spPr>
            <a:xfrm>
              <a:off x="4454525" y="658813"/>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2">
                  <a:moveTo>
                    <a:pt x="37" y="0"/>
                  </a:moveTo>
                  <a:cubicBezTo>
                    <a:pt x="17" y="0"/>
                    <a:pt x="0" y="16"/>
                    <a:pt x="0" y="36"/>
                  </a:cubicBezTo>
                  <a:cubicBezTo>
                    <a:pt x="0" y="56"/>
                    <a:pt x="17" y="72"/>
                    <a:pt x="37" y="72"/>
                  </a:cubicBezTo>
                  <a:cubicBezTo>
                    <a:pt x="151" y="72"/>
                    <a:pt x="151" y="72"/>
                    <a:pt x="151" y="72"/>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7999" name="Freeform 173"/>
            <p:cNvSpPr/>
            <p:nvPr/>
          </p:nvSpPr>
          <p:spPr>
            <a:xfrm>
              <a:off x="4454525" y="696913"/>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3">
                  <a:moveTo>
                    <a:pt x="37" y="0"/>
                  </a:moveTo>
                  <a:cubicBezTo>
                    <a:pt x="17" y="0"/>
                    <a:pt x="0" y="16"/>
                    <a:pt x="0" y="36"/>
                  </a:cubicBezTo>
                  <a:cubicBezTo>
                    <a:pt x="0" y="56"/>
                    <a:pt x="17" y="73"/>
                    <a:pt x="37" y="73"/>
                  </a:cubicBezTo>
                  <a:cubicBezTo>
                    <a:pt x="151" y="73"/>
                    <a:pt x="151" y="73"/>
                    <a:pt x="151" y="73"/>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8000" name="Freeform 174"/>
            <p:cNvSpPr/>
            <p:nvPr/>
          </p:nvSpPr>
          <p:spPr>
            <a:xfrm>
              <a:off x="4430713" y="890588"/>
              <a:ext cx="63500"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237" h="72">
                  <a:moveTo>
                    <a:pt x="36" y="0"/>
                  </a:moveTo>
                  <a:cubicBezTo>
                    <a:pt x="16" y="0"/>
                    <a:pt x="0" y="16"/>
                    <a:pt x="0" y="36"/>
                  </a:cubicBezTo>
                  <a:cubicBezTo>
                    <a:pt x="0" y="56"/>
                    <a:pt x="16" y="72"/>
                    <a:pt x="36" y="72"/>
                  </a:cubicBezTo>
                  <a:cubicBezTo>
                    <a:pt x="237" y="72"/>
                    <a:pt x="237" y="72"/>
                    <a:pt x="237" y="72"/>
                  </a:cubicBezTo>
                  <a:cubicBezTo>
                    <a:pt x="237" y="0"/>
                    <a:pt x="237" y="0"/>
                    <a:pt x="237" y="0"/>
                  </a:cubicBezTo>
                  <a:lnTo>
                    <a:pt x="36" y="0"/>
                  </a:lnTo>
                  <a:close/>
                </a:path>
              </a:pathLst>
            </a:custGeom>
            <a:solidFill>
              <a:srgbClr val="AD8E74"/>
            </a:solidFill>
            <a:ln w="9525">
              <a:noFill/>
            </a:ln>
          </p:spPr>
          <p:txBody>
            <a:bodyPr/>
            <a:p>
              <a:endParaRPr lang="zh-CN" altLang="en-US"/>
            </a:p>
          </p:txBody>
        </p:sp>
        <p:sp>
          <p:nvSpPr>
            <p:cNvPr id="78001" name="Freeform 175"/>
            <p:cNvSpPr/>
            <p:nvPr/>
          </p:nvSpPr>
          <p:spPr>
            <a:xfrm>
              <a:off x="4454525" y="774701"/>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3">
                  <a:moveTo>
                    <a:pt x="37" y="0"/>
                  </a:moveTo>
                  <a:cubicBezTo>
                    <a:pt x="17" y="0"/>
                    <a:pt x="0" y="16"/>
                    <a:pt x="0" y="36"/>
                  </a:cubicBezTo>
                  <a:cubicBezTo>
                    <a:pt x="0" y="56"/>
                    <a:pt x="17" y="73"/>
                    <a:pt x="37" y="73"/>
                  </a:cubicBezTo>
                  <a:cubicBezTo>
                    <a:pt x="151" y="73"/>
                    <a:pt x="151" y="73"/>
                    <a:pt x="151" y="73"/>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8002" name="Freeform 176"/>
            <p:cNvSpPr/>
            <p:nvPr/>
          </p:nvSpPr>
          <p:spPr>
            <a:xfrm>
              <a:off x="4454525" y="812801"/>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3">
                  <a:moveTo>
                    <a:pt x="37" y="0"/>
                  </a:moveTo>
                  <a:cubicBezTo>
                    <a:pt x="17" y="0"/>
                    <a:pt x="0" y="17"/>
                    <a:pt x="0" y="36"/>
                  </a:cubicBezTo>
                  <a:cubicBezTo>
                    <a:pt x="0" y="57"/>
                    <a:pt x="17" y="73"/>
                    <a:pt x="37" y="73"/>
                  </a:cubicBezTo>
                  <a:cubicBezTo>
                    <a:pt x="151" y="73"/>
                    <a:pt x="151" y="73"/>
                    <a:pt x="151" y="73"/>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8003" name="Freeform 177"/>
            <p:cNvSpPr/>
            <p:nvPr/>
          </p:nvSpPr>
          <p:spPr>
            <a:xfrm>
              <a:off x="4454525" y="850901"/>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3">
                  <a:moveTo>
                    <a:pt x="37" y="0"/>
                  </a:moveTo>
                  <a:cubicBezTo>
                    <a:pt x="17" y="0"/>
                    <a:pt x="0" y="17"/>
                    <a:pt x="0" y="37"/>
                  </a:cubicBezTo>
                  <a:cubicBezTo>
                    <a:pt x="0" y="57"/>
                    <a:pt x="17" y="73"/>
                    <a:pt x="37" y="73"/>
                  </a:cubicBezTo>
                  <a:cubicBezTo>
                    <a:pt x="151" y="73"/>
                    <a:pt x="151" y="73"/>
                    <a:pt x="151" y="73"/>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8004" name="Freeform 178"/>
            <p:cNvSpPr/>
            <p:nvPr/>
          </p:nvSpPr>
          <p:spPr>
            <a:xfrm>
              <a:off x="4430713" y="1044576"/>
              <a:ext cx="63500"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237" h="72">
                  <a:moveTo>
                    <a:pt x="36" y="0"/>
                  </a:moveTo>
                  <a:cubicBezTo>
                    <a:pt x="16" y="0"/>
                    <a:pt x="0" y="16"/>
                    <a:pt x="0" y="36"/>
                  </a:cubicBezTo>
                  <a:cubicBezTo>
                    <a:pt x="0" y="56"/>
                    <a:pt x="16" y="72"/>
                    <a:pt x="36" y="72"/>
                  </a:cubicBezTo>
                  <a:cubicBezTo>
                    <a:pt x="237" y="72"/>
                    <a:pt x="237" y="72"/>
                    <a:pt x="237" y="72"/>
                  </a:cubicBezTo>
                  <a:cubicBezTo>
                    <a:pt x="237" y="0"/>
                    <a:pt x="237" y="0"/>
                    <a:pt x="237" y="0"/>
                  </a:cubicBezTo>
                  <a:lnTo>
                    <a:pt x="36" y="0"/>
                  </a:lnTo>
                  <a:close/>
                </a:path>
              </a:pathLst>
            </a:custGeom>
            <a:solidFill>
              <a:srgbClr val="AD8E74"/>
            </a:solidFill>
            <a:ln w="9525">
              <a:noFill/>
            </a:ln>
          </p:spPr>
          <p:txBody>
            <a:bodyPr/>
            <a:p>
              <a:endParaRPr lang="zh-CN" altLang="en-US"/>
            </a:p>
          </p:txBody>
        </p:sp>
        <p:sp>
          <p:nvSpPr>
            <p:cNvPr id="78005" name="Freeform 179"/>
            <p:cNvSpPr/>
            <p:nvPr/>
          </p:nvSpPr>
          <p:spPr>
            <a:xfrm>
              <a:off x="4454525" y="928688"/>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2">
                  <a:moveTo>
                    <a:pt x="37" y="0"/>
                  </a:moveTo>
                  <a:cubicBezTo>
                    <a:pt x="17" y="0"/>
                    <a:pt x="0" y="16"/>
                    <a:pt x="0" y="36"/>
                  </a:cubicBezTo>
                  <a:cubicBezTo>
                    <a:pt x="0" y="56"/>
                    <a:pt x="17" y="72"/>
                    <a:pt x="37" y="72"/>
                  </a:cubicBezTo>
                  <a:cubicBezTo>
                    <a:pt x="151" y="72"/>
                    <a:pt x="151" y="72"/>
                    <a:pt x="151" y="72"/>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8006" name="Freeform 180"/>
            <p:cNvSpPr/>
            <p:nvPr/>
          </p:nvSpPr>
          <p:spPr>
            <a:xfrm>
              <a:off x="4454525" y="966788"/>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2">
                  <a:moveTo>
                    <a:pt x="37" y="0"/>
                  </a:moveTo>
                  <a:cubicBezTo>
                    <a:pt x="17" y="0"/>
                    <a:pt x="0" y="16"/>
                    <a:pt x="0" y="36"/>
                  </a:cubicBezTo>
                  <a:cubicBezTo>
                    <a:pt x="0" y="56"/>
                    <a:pt x="17" y="72"/>
                    <a:pt x="37" y="72"/>
                  </a:cubicBezTo>
                  <a:cubicBezTo>
                    <a:pt x="151" y="72"/>
                    <a:pt x="151" y="72"/>
                    <a:pt x="151" y="72"/>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78007" name="Freeform 181"/>
            <p:cNvSpPr/>
            <p:nvPr/>
          </p:nvSpPr>
          <p:spPr>
            <a:xfrm>
              <a:off x="4454525" y="1006476"/>
              <a:ext cx="39688" cy="1905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151" h="72">
                  <a:moveTo>
                    <a:pt x="37" y="0"/>
                  </a:moveTo>
                  <a:cubicBezTo>
                    <a:pt x="17" y="0"/>
                    <a:pt x="0" y="16"/>
                    <a:pt x="0" y="36"/>
                  </a:cubicBezTo>
                  <a:cubicBezTo>
                    <a:pt x="0" y="56"/>
                    <a:pt x="17" y="72"/>
                    <a:pt x="37" y="72"/>
                  </a:cubicBezTo>
                  <a:cubicBezTo>
                    <a:pt x="151" y="72"/>
                    <a:pt x="151" y="72"/>
                    <a:pt x="151" y="72"/>
                  </a:cubicBezTo>
                  <a:cubicBezTo>
                    <a:pt x="151" y="0"/>
                    <a:pt x="151" y="0"/>
                    <a:pt x="151" y="0"/>
                  </a:cubicBezTo>
                  <a:lnTo>
                    <a:pt x="37" y="0"/>
                  </a:lnTo>
                  <a:close/>
                </a:path>
              </a:pathLst>
            </a:custGeom>
            <a:solidFill>
              <a:srgbClr val="AD8E74"/>
            </a:solidFill>
            <a:ln w="9525">
              <a:noFill/>
            </a:ln>
          </p:spPr>
          <p:txBody>
            <a:bodyPr/>
            <a:p>
              <a:endParaRPr lang="zh-CN" altLang="en-US"/>
            </a:p>
          </p:txBody>
        </p:sp>
        <p:sp>
          <p:nvSpPr>
            <p:cNvPr id="189" name="Freeform 182"/>
            <p:cNvSpPr>
              <a:spLocks noEditPoints="1"/>
            </p:cNvSpPr>
            <p:nvPr/>
          </p:nvSpPr>
          <p:spPr bwMode="auto">
            <a:xfrm>
              <a:off x="4227513" y="439738"/>
              <a:ext cx="298450" cy="847725"/>
            </a:xfrm>
            <a:custGeom>
              <a:avLst/>
              <a:gdLst>
                <a:gd name="T0" fmla="*/ 565 w 1130"/>
                <a:gd name="T1" fmla="*/ 0 h 3214"/>
                <a:gd name="T2" fmla="*/ 0 w 1130"/>
                <a:gd name="T3" fmla="*/ 564 h 3214"/>
                <a:gd name="T4" fmla="*/ 0 w 1130"/>
                <a:gd name="T5" fmla="*/ 2649 h 3214"/>
                <a:gd name="T6" fmla="*/ 565 w 1130"/>
                <a:gd name="T7" fmla="*/ 3214 h 3214"/>
                <a:gd name="T8" fmla="*/ 1130 w 1130"/>
                <a:gd name="T9" fmla="*/ 2649 h 3214"/>
                <a:gd name="T10" fmla="*/ 1130 w 1130"/>
                <a:gd name="T11" fmla="*/ 564 h 3214"/>
                <a:gd name="T12" fmla="*/ 565 w 1130"/>
                <a:gd name="T13" fmla="*/ 0 h 3214"/>
                <a:gd name="T14" fmla="*/ 1004 w 1130"/>
                <a:gd name="T15" fmla="*/ 2649 h 3214"/>
                <a:gd name="T16" fmla="*/ 565 w 1130"/>
                <a:gd name="T17" fmla="*/ 3088 h 3214"/>
                <a:gd name="T18" fmla="*/ 126 w 1130"/>
                <a:gd name="T19" fmla="*/ 2649 h 3214"/>
                <a:gd name="T20" fmla="*/ 126 w 1130"/>
                <a:gd name="T21" fmla="*/ 564 h 3214"/>
                <a:gd name="T22" fmla="*/ 565 w 1130"/>
                <a:gd name="T23" fmla="*/ 126 h 3214"/>
                <a:gd name="T24" fmla="*/ 1004 w 1130"/>
                <a:gd name="T25" fmla="*/ 564 h 3214"/>
                <a:gd name="T26" fmla="*/ 1004 w 1130"/>
                <a:gd name="T27" fmla="*/ 2649 h 3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0" h="3214">
                  <a:moveTo>
                    <a:pt x="565" y="0"/>
                  </a:moveTo>
                  <a:cubicBezTo>
                    <a:pt x="253" y="0"/>
                    <a:pt x="0" y="252"/>
                    <a:pt x="0" y="564"/>
                  </a:cubicBezTo>
                  <a:cubicBezTo>
                    <a:pt x="0" y="2649"/>
                    <a:pt x="0" y="2649"/>
                    <a:pt x="0" y="2649"/>
                  </a:cubicBezTo>
                  <a:cubicBezTo>
                    <a:pt x="0" y="2961"/>
                    <a:pt x="253" y="3214"/>
                    <a:pt x="565" y="3214"/>
                  </a:cubicBezTo>
                  <a:cubicBezTo>
                    <a:pt x="877" y="3214"/>
                    <a:pt x="1130" y="2961"/>
                    <a:pt x="1130" y="2649"/>
                  </a:cubicBezTo>
                  <a:cubicBezTo>
                    <a:pt x="1130" y="564"/>
                    <a:pt x="1130" y="564"/>
                    <a:pt x="1130" y="564"/>
                  </a:cubicBezTo>
                  <a:cubicBezTo>
                    <a:pt x="1130" y="252"/>
                    <a:pt x="877" y="0"/>
                    <a:pt x="565" y="0"/>
                  </a:cubicBezTo>
                  <a:close/>
                  <a:moveTo>
                    <a:pt x="1004" y="2649"/>
                  </a:moveTo>
                  <a:cubicBezTo>
                    <a:pt x="1004" y="2891"/>
                    <a:pt x="807" y="3088"/>
                    <a:pt x="565" y="3088"/>
                  </a:cubicBezTo>
                  <a:cubicBezTo>
                    <a:pt x="323" y="3088"/>
                    <a:pt x="126" y="2891"/>
                    <a:pt x="126" y="2649"/>
                  </a:cubicBezTo>
                  <a:cubicBezTo>
                    <a:pt x="126" y="564"/>
                    <a:pt x="126" y="564"/>
                    <a:pt x="126" y="564"/>
                  </a:cubicBezTo>
                  <a:cubicBezTo>
                    <a:pt x="126" y="323"/>
                    <a:pt x="323" y="126"/>
                    <a:pt x="565" y="126"/>
                  </a:cubicBezTo>
                  <a:cubicBezTo>
                    <a:pt x="807" y="126"/>
                    <a:pt x="1004" y="323"/>
                    <a:pt x="1004" y="564"/>
                  </a:cubicBezTo>
                  <a:lnTo>
                    <a:pt x="1004" y="2649"/>
                  </a:ln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009" name="Rectangle 183"/>
            <p:cNvSpPr/>
            <p:nvPr/>
          </p:nvSpPr>
          <p:spPr>
            <a:xfrm>
              <a:off x="5957888" y="2125663"/>
              <a:ext cx="307975" cy="14128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191" name="Freeform 184"/>
            <p:cNvSpPr>
              <a:spLocks noEditPoints="1"/>
            </p:cNvSpPr>
            <p:nvPr/>
          </p:nvSpPr>
          <p:spPr bwMode="auto">
            <a:xfrm>
              <a:off x="5837238" y="1803400"/>
              <a:ext cx="549275" cy="525463"/>
            </a:xfrm>
            <a:custGeom>
              <a:avLst/>
              <a:gdLst>
                <a:gd name="T0" fmla="*/ 1800 w 2080"/>
                <a:gd name="T1" fmla="*/ 0 h 1989"/>
                <a:gd name="T2" fmla="*/ 280 w 2080"/>
                <a:gd name="T3" fmla="*/ 0 h 1989"/>
                <a:gd name="T4" fmla="*/ 0 w 2080"/>
                <a:gd name="T5" fmla="*/ 280 h 1989"/>
                <a:gd name="T6" fmla="*/ 214 w 2080"/>
                <a:gd name="T7" fmla="*/ 552 h 1989"/>
                <a:gd name="T8" fmla="*/ 214 w 2080"/>
                <a:gd name="T9" fmla="*/ 1989 h 1989"/>
                <a:gd name="T10" fmla="*/ 1866 w 2080"/>
                <a:gd name="T11" fmla="*/ 1989 h 1989"/>
                <a:gd name="T12" fmla="*/ 1866 w 2080"/>
                <a:gd name="T13" fmla="*/ 552 h 1989"/>
                <a:gd name="T14" fmla="*/ 2080 w 2080"/>
                <a:gd name="T15" fmla="*/ 280 h 1989"/>
                <a:gd name="T16" fmla="*/ 1800 w 2080"/>
                <a:gd name="T17" fmla="*/ 0 h 1989"/>
                <a:gd name="T18" fmla="*/ 1800 w 2080"/>
                <a:gd name="T19" fmla="*/ 440 h 1989"/>
                <a:gd name="T20" fmla="*/ 1746 w 2080"/>
                <a:gd name="T21" fmla="*/ 440 h 1989"/>
                <a:gd name="T22" fmla="*/ 1746 w 2080"/>
                <a:gd name="T23" fmla="*/ 1855 h 1989"/>
                <a:gd name="T24" fmla="*/ 334 w 2080"/>
                <a:gd name="T25" fmla="*/ 1855 h 1989"/>
                <a:gd name="T26" fmla="*/ 334 w 2080"/>
                <a:gd name="T27" fmla="*/ 440 h 1989"/>
                <a:gd name="T28" fmla="*/ 280 w 2080"/>
                <a:gd name="T29" fmla="*/ 440 h 1989"/>
                <a:gd name="T30" fmla="*/ 120 w 2080"/>
                <a:gd name="T31" fmla="*/ 280 h 1989"/>
                <a:gd name="T32" fmla="*/ 280 w 2080"/>
                <a:gd name="T33" fmla="*/ 120 h 1989"/>
                <a:gd name="T34" fmla="*/ 1800 w 2080"/>
                <a:gd name="T35" fmla="*/ 120 h 1989"/>
                <a:gd name="T36" fmla="*/ 1960 w 2080"/>
                <a:gd name="T37" fmla="*/ 280 h 1989"/>
                <a:gd name="T38" fmla="*/ 1800 w 2080"/>
                <a:gd name="T39" fmla="*/ 440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0" h="1989">
                  <a:moveTo>
                    <a:pt x="1800" y="0"/>
                  </a:moveTo>
                  <a:cubicBezTo>
                    <a:pt x="280" y="0"/>
                    <a:pt x="280" y="0"/>
                    <a:pt x="280" y="0"/>
                  </a:cubicBezTo>
                  <a:cubicBezTo>
                    <a:pt x="126" y="0"/>
                    <a:pt x="0" y="125"/>
                    <a:pt x="0" y="280"/>
                  </a:cubicBezTo>
                  <a:cubicBezTo>
                    <a:pt x="0" y="411"/>
                    <a:pt x="92" y="522"/>
                    <a:pt x="214" y="552"/>
                  </a:cubicBezTo>
                  <a:cubicBezTo>
                    <a:pt x="214" y="1989"/>
                    <a:pt x="214" y="1989"/>
                    <a:pt x="214" y="1989"/>
                  </a:cubicBezTo>
                  <a:cubicBezTo>
                    <a:pt x="1866" y="1989"/>
                    <a:pt x="1866" y="1989"/>
                    <a:pt x="1866" y="1989"/>
                  </a:cubicBezTo>
                  <a:cubicBezTo>
                    <a:pt x="1866" y="552"/>
                    <a:pt x="1866" y="552"/>
                    <a:pt x="1866" y="552"/>
                  </a:cubicBezTo>
                  <a:cubicBezTo>
                    <a:pt x="1989" y="522"/>
                    <a:pt x="2080" y="411"/>
                    <a:pt x="2080" y="280"/>
                  </a:cubicBezTo>
                  <a:cubicBezTo>
                    <a:pt x="2080" y="125"/>
                    <a:pt x="1955" y="0"/>
                    <a:pt x="1800" y="0"/>
                  </a:cubicBezTo>
                  <a:close/>
                  <a:moveTo>
                    <a:pt x="1800" y="440"/>
                  </a:moveTo>
                  <a:cubicBezTo>
                    <a:pt x="1746" y="440"/>
                    <a:pt x="1746" y="440"/>
                    <a:pt x="1746" y="440"/>
                  </a:cubicBezTo>
                  <a:cubicBezTo>
                    <a:pt x="1746" y="1855"/>
                    <a:pt x="1746" y="1855"/>
                    <a:pt x="1746" y="1855"/>
                  </a:cubicBezTo>
                  <a:cubicBezTo>
                    <a:pt x="334" y="1855"/>
                    <a:pt x="334" y="1855"/>
                    <a:pt x="334" y="1855"/>
                  </a:cubicBezTo>
                  <a:cubicBezTo>
                    <a:pt x="334" y="440"/>
                    <a:pt x="334" y="440"/>
                    <a:pt x="334" y="440"/>
                  </a:cubicBezTo>
                  <a:cubicBezTo>
                    <a:pt x="280" y="440"/>
                    <a:pt x="280" y="440"/>
                    <a:pt x="280" y="440"/>
                  </a:cubicBezTo>
                  <a:cubicBezTo>
                    <a:pt x="192" y="440"/>
                    <a:pt x="120" y="368"/>
                    <a:pt x="120" y="280"/>
                  </a:cubicBezTo>
                  <a:cubicBezTo>
                    <a:pt x="120" y="192"/>
                    <a:pt x="192" y="120"/>
                    <a:pt x="280" y="120"/>
                  </a:cubicBezTo>
                  <a:cubicBezTo>
                    <a:pt x="1800" y="120"/>
                    <a:pt x="1800" y="120"/>
                    <a:pt x="1800" y="120"/>
                  </a:cubicBezTo>
                  <a:cubicBezTo>
                    <a:pt x="1889" y="120"/>
                    <a:pt x="1960" y="192"/>
                    <a:pt x="1960" y="280"/>
                  </a:cubicBezTo>
                  <a:cubicBezTo>
                    <a:pt x="1960" y="368"/>
                    <a:pt x="1889" y="440"/>
                    <a:pt x="1800" y="440"/>
                  </a:cubicBezTo>
                  <a:close/>
                </a:path>
              </a:pathLst>
            </a:custGeom>
            <a:solidFill>
              <a:schemeClr val="bg1">
                <a:lumMod val="7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011" name="Freeform 185"/>
            <p:cNvSpPr/>
            <p:nvPr/>
          </p:nvSpPr>
          <p:spPr>
            <a:xfrm>
              <a:off x="6065838" y="1890713"/>
              <a:ext cx="92075"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1" y="52"/>
                    <a:pt x="0" y="41"/>
                    <a:pt x="0" y="26"/>
                  </a:cubicBezTo>
                  <a:cubicBezTo>
                    <a:pt x="0" y="26"/>
                    <a:pt x="0" y="26"/>
                    <a:pt x="0" y="26"/>
                  </a:cubicBezTo>
                  <a:cubicBezTo>
                    <a:pt x="0" y="12"/>
                    <a:pt x="11" y="0"/>
                    <a:pt x="26" y="0"/>
                  </a:cubicBezTo>
                  <a:cubicBezTo>
                    <a:pt x="26" y="0"/>
                    <a:pt x="26" y="0"/>
                    <a:pt x="26" y="0"/>
                  </a:cubicBezTo>
                  <a:cubicBezTo>
                    <a:pt x="327" y="0"/>
                    <a:pt x="327" y="0"/>
                    <a:pt x="327" y="0"/>
                  </a:cubicBezTo>
                  <a:cubicBezTo>
                    <a:pt x="341" y="0"/>
                    <a:pt x="353" y="12"/>
                    <a:pt x="353" y="26"/>
                  </a:cubicBezTo>
                  <a:cubicBezTo>
                    <a:pt x="353" y="26"/>
                    <a:pt x="353" y="26"/>
                    <a:pt x="353" y="26"/>
                  </a:cubicBezTo>
                  <a:cubicBezTo>
                    <a:pt x="353" y="41"/>
                    <a:pt x="341" y="52"/>
                    <a:pt x="327" y="52"/>
                  </a:cubicBezTo>
                  <a:cubicBezTo>
                    <a:pt x="327" y="52"/>
                    <a:pt x="327" y="52"/>
                    <a:pt x="327" y="52"/>
                  </a:cubicBezTo>
                  <a:cubicBezTo>
                    <a:pt x="26" y="52"/>
                    <a:pt x="26" y="52"/>
                    <a:pt x="26" y="52"/>
                  </a:cubicBezTo>
                  <a:close/>
                </a:path>
              </a:pathLst>
            </a:custGeom>
            <a:solidFill>
              <a:srgbClr val="AD8E74"/>
            </a:solidFill>
            <a:ln w="9525">
              <a:noFill/>
            </a:ln>
          </p:spPr>
          <p:txBody>
            <a:bodyPr/>
            <a:p>
              <a:endParaRPr lang="zh-CN" altLang="en-US"/>
            </a:p>
          </p:txBody>
        </p:sp>
        <p:sp>
          <p:nvSpPr>
            <p:cNvPr id="78012" name="Freeform 186"/>
            <p:cNvSpPr/>
            <p:nvPr/>
          </p:nvSpPr>
          <p:spPr>
            <a:xfrm>
              <a:off x="6065838" y="1943101"/>
              <a:ext cx="92075"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1" y="52"/>
                    <a:pt x="0" y="41"/>
                    <a:pt x="0" y="26"/>
                  </a:cubicBezTo>
                  <a:cubicBezTo>
                    <a:pt x="0" y="26"/>
                    <a:pt x="0" y="26"/>
                    <a:pt x="0" y="26"/>
                  </a:cubicBezTo>
                  <a:cubicBezTo>
                    <a:pt x="0" y="12"/>
                    <a:pt x="11" y="0"/>
                    <a:pt x="26" y="0"/>
                  </a:cubicBezTo>
                  <a:cubicBezTo>
                    <a:pt x="26" y="0"/>
                    <a:pt x="26" y="0"/>
                    <a:pt x="26" y="0"/>
                  </a:cubicBezTo>
                  <a:cubicBezTo>
                    <a:pt x="327" y="0"/>
                    <a:pt x="327" y="0"/>
                    <a:pt x="327" y="0"/>
                  </a:cubicBezTo>
                  <a:cubicBezTo>
                    <a:pt x="341" y="0"/>
                    <a:pt x="353" y="12"/>
                    <a:pt x="353" y="26"/>
                  </a:cubicBezTo>
                  <a:cubicBezTo>
                    <a:pt x="353" y="26"/>
                    <a:pt x="353" y="26"/>
                    <a:pt x="353" y="26"/>
                  </a:cubicBezTo>
                  <a:cubicBezTo>
                    <a:pt x="353" y="41"/>
                    <a:pt x="341" y="52"/>
                    <a:pt x="327" y="52"/>
                  </a:cubicBezTo>
                  <a:cubicBezTo>
                    <a:pt x="327" y="52"/>
                    <a:pt x="327" y="52"/>
                    <a:pt x="327" y="52"/>
                  </a:cubicBezTo>
                  <a:cubicBezTo>
                    <a:pt x="26" y="52"/>
                    <a:pt x="26" y="52"/>
                    <a:pt x="26" y="52"/>
                  </a:cubicBezTo>
                  <a:close/>
                </a:path>
              </a:pathLst>
            </a:custGeom>
            <a:solidFill>
              <a:srgbClr val="AD8E74"/>
            </a:solidFill>
            <a:ln w="9525">
              <a:noFill/>
            </a:ln>
          </p:spPr>
          <p:txBody>
            <a:bodyPr/>
            <a:p>
              <a:endParaRPr lang="zh-CN" altLang="en-US"/>
            </a:p>
          </p:txBody>
        </p:sp>
        <p:sp>
          <p:nvSpPr>
            <p:cNvPr id="78013" name="Freeform 187"/>
            <p:cNvSpPr/>
            <p:nvPr/>
          </p:nvSpPr>
          <p:spPr>
            <a:xfrm>
              <a:off x="6065838" y="1995488"/>
              <a:ext cx="92075" cy="14288"/>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1" y="52"/>
                    <a:pt x="0" y="41"/>
                    <a:pt x="0" y="26"/>
                  </a:cubicBezTo>
                  <a:cubicBezTo>
                    <a:pt x="0" y="26"/>
                    <a:pt x="0" y="26"/>
                    <a:pt x="0" y="26"/>
                  </a:cubicBezTo>
                  <a:cubicBezTo>
                    <a:pt x="0" y="12"/>
                    <a:pt x="11" y="0"/>
                    <a:pt x="26" y="0"/>
                  </a:cubicBezTo>
                  <a:cubicBezTo>
                    <a:pt x="26" y="0"/>
                    <a:pt x="26" y="0"/>
                    <a:pt x="26" y="0"/>
                  </a:cubicBezTo>
                  <a:cubicBezTo>
                    <a:pt x="327" y="0"/>
                    <a:pt x="327" y="0"/>
                    <a:pt x="327" y="0"/>
                  </a:cubicBezTo>
                  <a:cubicBezTo>
                    <a:pt x="341" y="0"/>
                    <a:pt x="353" y="12"/>
                    <a:pt x="353" y="26"/>
                  </a:cubicBezTo>
                  <a:cubicBezTo>
                    <a:pt x="353" y="26"/>
                    <a:pt x="353" y="26"/>
                    <a:pt x="353" y="26"/>
                  </a:cubicBezTo>
                  <a:cubicBezTo>
                    <a:pt x="353" y="41"/>
                    <a:pt x="341" y="52"/>
                    <a:pt x="327" y="52"/>
                  </a:cubicBezTo>
                  <a:cubicBezTo>
                    <a:pt x="327" y="52"/>
                    <a:pt x="327" y="52"/>
                    <a:pt x="327" y="52"/>
                  </a:cubicBezTo>
                  <a:cubicBezTo>
                    <a:pt x="26" y="52"/>
                    <a:pt x="26" y="52"/>
                    <a:pt x="26" y="52"/>
                  </a:cubicBezTo>
                  <a:close/>
                </a:path>
              </a:pathLst>
            </a:custGeom>
            <a:solidFill>
              <a:srgbClr val="AD8E74"/>
            </a:solidFill>
            <a:ln w="9525">
              <a:noFill/>
            </a:ln>
          </p:spPr>
          <p:txBody>
            <a:bodyPr/>
            <a:p>
              <a:endParaRPr lang="zh-CN" altLang="en-US"/>
            </a:p>
          </p:txBody>
        </p:sp>
        <p:sp>
          <p:nvSpPr>
            <p:cNvPr id="78014" name="Freeform 188"/>
            <p:cNvSpPr/>
            <p:nvPr/>
          </p:nvSpPr>
          <p:spPr>
            <a:xfrm>
              <a:off x="6065838" y="2047876"/>
              <a:ext cx="92075" cy="12700"/>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1" y="52"/>
                    <a:pt x="0" y="41"/>
                    <a:pt x="0" y="26"/>
                  </a:cubicBezTo>
                  <a:cubicBezTo>
                    <a:pt x="0" y="26"/>
                    <a:pt x="0" y="26"/>
                    <a:pt x="0" y="26"/>
                  </a:cubicBezTo>
                  <a:cubicBezTo>
                    <a:pt x="0" y="12"/>
                    <a:pt x="11" y="0"/>
                    <a:pt x="26" y="0"/>
                  </a:cubicBezTo>
                  <a:cubicBezTo>
                    <a:pt x="26" y="0"/>
                    <a:pt x="26" y="0"/>
                    <a:pt x="26" y="0"/>
                  </a:cubicBezTo>
                  <a:cubicBezTo>
                    <a:pt x="327" y="0"/>
                    <a:pt x="327" y="0"/>
                    <a:pt x="327" y="0"/>
                  </a:cubicBezTo>
                  <a:cubicBezTo>
                    <a:pt x="341" y="0"/>
                    <a:pt x="353" y="12"/>
                    <a:pt x="353" y="26"/>
                  </a:cubicBezTo>
                  <a:cubicBezTo>
                    <a:pt x="353" y="26"/>
                    <a:pt x="353" y="26"/>
                    <a:pt x="353" y="26"/>
                  </a:cubicBezTo>
                  <a:cubicBezTo>
                    <a:pt x="353" y="41"/>
                    <a:pt x="341" y="52"/>
                    <a:pt x="327" y="52"/>
                  </a:cubicBezTo>
                  <a:cubicBezTo>
                    <a:pt x="327" y="52"/>
                    <a:pt x="327" y="52"/>
                    <a:pt x="327" y="52"/>
                  </a:cubicBezTo>
                  <a:cubicBezTo>
                    <a:pt x="26" y="52"/>
                    <a:pt x="26" y="52"/>
                    <a:pt x="26" y="52"/>
                  </a:cubicBezTo>
                  <a:close/>
                </a:path>
              </a:pathLst>
            </a:custGeom>
            <a:solidFill>
              <a:srgbClr val="AD8E74"/>
            </a:solidFill>
            <a:ln w="9525">
              <a:noFill/>
            </a:ln>
          </p:spPr>
          <p:txBody>
            <a:bodyPr/>
            <a:p>
              <a:endParaRPr lang="zh-CN" altLang="en-US"/>
            </a:p>
          </p:txBody>
        </p:sp>
        <p:sp>
          <p:nvSpPr>
            <p:cNvPr id="78015" name="Freeform 189"/>
            <p:cNvSpPr/>
            <p:nvPr/>
          </p:nvSpPr>
          <p:spPr>
            <a:xfrm>
              <a:off x="6065838" y="2100263"/>
              <a:ext cx="92075" cy="12700"/>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1" y="52"/>
                    <a:pt x="0" y="41"/>
                    <a:pt x="0" y="26"/>
                  </a:cubicBezTo>
                  <a:cubicBezTo>
                    <a:pt x="0" y="26"/>
                    <a:pt x="0" y="26"/>
                    <a:pt x="0" y="26"/>
                  </a:cubicBezTo>
                  <a:cubicBezTo>
                    <a:pt x="0" y="12"/>
                    <a:pt x="11" y="0"/>
                    <a:pt x="26" y="0"/>
                  </a:cubicBezTo>
                  <a:cubicBezTo>
                    <a:pt x="26" y="0"/>
                    <a:pt x="26" y="0"/>
                    <a:pt x="26" y="0"/>
                  </a:cubicBezTo>
                  <a:cubicBezTo>
                    <a:pt x="327" y="0"/>
                    <a:pt x="327" y="0"/>
                    <a:pt x="327" y="0"/>
                  </a:cubicBezTo>
                  <a:cubicBezTo>
                    <a:pt x="341" y="0"/>
                    <a:pt x="353" y="12"/>
                    <a:pt x="353" y="26"/>
                  </a:cubicBezTo>
                  <a:cubicBezTo>
                    <a:pt x="353" y="26"/>
                    <a:pt x="353" y="26"/>
                    <a:pt x="353" y="26"/>
                  </a:cubicBezTo>
                  <a:cubicBezTo>
                    <a:pt x="353" y="41"/>
                    <a:pt x="341" y="52"/>
                    <a:pt x="327" y="52"/>
                  </a:cubicBezTo>
                  <a:cubicBezTo>
                    <a:pt x="327" y="52"/>
                    <a:pt x="327" y="52"/>
                    <a:pt x="327" y="52"/>
                  </a:cubicBezTo>
                  <a:cubicBezTo>
                    <a:pt x="26" y="52"/>
                    <a:pt x="26" y="52"/>
                    <a:pt x="26" y="52"/>
                  </a:cubicBezTo>
                  <a:close/>
                </a:path>
              </a:pathLst>
            </a:custGeom>
            <a:solidFill>
              <a:srgbClr val="AD8E74"/>
            </a:solidFill>
            <a:ln w="9525">
              <a:noFill/>
            </a:ln>
          </p:spPr>
          <p:txBody>
            <a:bodyPr/>
            <a:p>
              <a:endParaRPr lang="zh-CN" altLang="en-US"/>
            </a:p>
          </p:txBody>
        </p:sp>
        <p:sp>
          <p:nvSpPr>
            <p:cNvPr id="78016" name="Freeform 190"/>
            <p:cNvSpPr/>
            <p:nvPr/>
          </p:nvSpPr>
          <p:spPr>
            <a:xfrm>
              <a:off x="6065838" y="2152651"/>
              <a:ext cx="92075" cy="12700"/>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1" y="52"/>
                    <a:pt x="0" y="41"/>
                    <a:pt x="0" y="26"/>
                  </a:cubicBezTo>
                  <a:cubicBezTo>
                    <a:pt x="0" y="26"/>
                    <a:pt x="0" y="26"/>
                    <a:pt x="0" y="26"/>
                  </a:cubicBezTo>
                  <a:cubicBezTo>
                    <a:pt x="0" y="12"/>
                    <a:pt x="11" y="0"/>
                    <a:pt x="26" y="0"/>
                  </a:cubicBezTo>
                  <a:cubicBezTo>
                    <a:pt x="26" y="0"/>
                    <a:pt x="26" y="0"/>
                    <a:pt x="26" y="0"/>
                  </a:cubicBezTo>
                  <a:cubicBezTo>
                    <a:pt x="327" y="0"/>
                    <a:pt x="327" y="0"/>
                    <a:pt x="327" y="0"/>
                  </a:cubicBezTo>
                  <a:cubicBezTo>
                    <a:pt x="341" y="0"/>
                    <a:pt x="353" y="12"/>
                    <a:pt x="353" y="26"/>
                  </a:cubicBezTo>
                  <a:cubicBezTo>
                    <a:pt x="353" y="26"/>
                    <a:pt x="353" y="26"/>
                    <a:pt x="353" y="26"/>
                  </a:cubicBezTo>
                  <a:cubicBezTo>
                    <a:pt x="353" y="41"/>
                    <a:pt x="341" y="52"/>
                    <a:pt x="327" y="52"/>
                  </a:cubicBezTo>
                  <a:cubicBezTo>
                    <a:pt x="327" y="52"/>
                    <a:pt x="327" y="52"/>
                    <a:pt x="327" y="52"/>
                  </a:cubicBezTo>
                  <a:cubicBezTo>
                    <a:pt x="26" y="52"/>
                    <a:pt x="26" y="52"/>
                    <a:pt x="26" y="52"/>
                  </a:cubicBezTo>
                  <a:close/>
                </a:path>
              </a:pathLst>
            </a:custGeom>
            <a:solidFill>
              <a:srgbClr val="AD8E74"/>
            </a:solidFill>
            <a:ln w="9525">
              <a:noFill/>
            </a:ln>
          </p:spPr>
          <p:txBody>
            <a:bodyPr/>
            <a:p>
              <a:endParaRPr lang="zh-CN" altLang="en-US"/>
            </a:p>
          </p:txBody>
        </p:sp>
        <p:sp>
          <p:nvSpPr>
            <p:cNvPr id="78017" name="Freeform 191"/>
            <p:cNvSpPr/>
            <p:nvPr/>
          </p:nvSpPr>
          <p:spPr>
            <a:xfrm>
              <a:off x="6065838" y="2205038"/>
              <a:ext cx="92075" cy="12700"/>
            </a:xfrm>
            <a:custGeom>
              <a:avLst/>
              <a:gdLst/>
              <a:ahLst/>
              <a:cxnLst>
                <a:cxn ang="0">
                  <a:pos x="2147483646" y="2147483646"/>
                </a:cxn>
                <a:cxn ang="0">
                  <a:pos x="0" y="2147483646"/>
                </a:cxn>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53" h="52">
                  <a:moveTo>
                    <a:pt x="26" y="52"/>
                  </a:moveTo>
                  <a:cubicBezTo>
                    <a:pt x="11" y="52"/>
                    <a:pt x="0" y="41"/>
                    <a:pt x="0" y="26"/>
                  </a:cubicBezTo>
                  <a:cubicBezTo>
                    <a:pt x="0" y="26"/>
                    <a:pt x="0" y="26"/>
                    <a:pt x="0" y="26"/>
                  </a:cubicBezTo>
                  <a:cubicBezTo>
                    <a:pt x="0" y="12"/>
                    <a:pt x="11" y="0"/>
                    <a:pt x="26" y="0"/>
                  </a:cubicBezTo>
                  <a:cubicBezTo>
                    <a:pt x="26" y="0"/>
                    <a:pt x="26" y="0"/>
                    <a:pt x="26" y="0"/>
                  </a:cubicBezTo>
                  <a:cubicBezTo>
                    <a:pt x="327" y="0"/>
                    <a:pt x="327" y="0"/>
                    <a:pt x="327" y="0"/>
                  </a:cubicBezTo>
                  <a:cubicBezTo>
                    <a:pt x="341" y="0"/>
                    <a:pt x="353" y="12"/>
                    <a:pt x="353" y="26"/>
                  </a:cubicBezTo>
                  <a:cubicBezTo>
                    <a:pt x="353" y="26"/>
                    <a:pt x="353" y="26"/>
                    <a:pt x="353" y="26"/>
                  </a:cubicBezTo>
                  <a:cubicBezTo>
                    <a:pt x="353" y="41"/>
                    <a:pt x="341" y="52"/>
                    <a:pt x="327" y="52"/>
                  </a:cubicBezTo>
                  <a:cubicBezTo>
                    <a:pt x="327" y="52"/>
                    <a:pt x="327" y="52"/>
                    <a:pt x="327" y="52"/>
                  </a:cubicBezTo>
                  <a:cubicBezTo>
                    <a:pt x="26" y="52"/>
                    <a:pt x="26" y="52"/>
                    <a:pt x="26" y="52"/>
                  </a:cubicBezTo>
                  <a:close/>
                </a:path>
              </a:pathLst>
            </a:custGeom>
            <a:solidFill>
              <a:srgbClr val="AD8E74"/>
            </a:solidFill>
            <a:ln w="9525">
              <a:noFill/>
            </a:ln>
          </p:spPr>
          <p:txBody>
            <a:bodyPr/>
            <a:p>
              <a:endParaRPr lang="zh-CN" altLang="en-US"/>
            </a:p>
          </p:txBody>
        </p:sp>
        <p:sp>
          <p:nvSpPr>
            <p:cNvPr id="78018" name="Oval 192"/>
            <p:cNvSpPr/>
            <p:nvPr/>
          </p:nvSpPr>
          <p:spPr>
            <a:xfrm>
              <a:off x="6169025" y="1922463"/>
              <a:ext cx="25400" cy="23813"/>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19" name="Oval 193"/>
            <p:cNvSpPr/>
            <p:nvPr/>
          </p:nvSpPr>
          <p:spPr>
            <a:xfrm>
              <a:off x="6088063" y="1857376"/>
              <a:ext cx="20638" cy="20638"/>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0" name="Oval 194"/>
            <p:cNvSpPr/>
            <p:nvPr/>
          </p:nvSpPr>
          <p:spPr>
            <a:xfrm>
              <a:off x="6157913" y="2001838"/>
              <a:ext cx="47625" cy="4762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1" name="Oval 195"/>
            <p:cNvSpPr/>
            <p:nvPr/>
          </p:nvSpPr>
          <p:spPr>
            <a:xfrm>
              <a:off x="6029325" y="1968501"/>
              <a:ext cx="30163" cy="2857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2" name="Oval 196"/>
            <p:cNvSpPr/>
            <p:nvPr/>
          </p:nvSpPr>
          <p:spPr>
            <a:xfrm>
              <a:off x="6076950" y="2076451"/>
              <a:ext cx="15875" cy="17463"/>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3" name="Oval 197"/>
            <p:cNvSpPr/>
            <p:nvPr/>
          </p:nvSpPr>
          <p:spPr>
            <a:xfrm>
              <a:off x="6173788" y="2166938"/>
              <a:ext cx="28575" cy="2857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4" name="Oval 198"/>
            <p:cNvSpPr/>
            <p:nvPr/>
          </p:nvSpPr>
          <p:spPr>
            <a:xfrm>
              <a:off x="6026150" y="2154238"/>
              <a:ext cx="17463" cy="1905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5" name="Oval 199"/>
            <p:cNvSpPr/>
            <p:nvPr/>
          </p:nvSpPr>
          <p:spPr>
            <a:xfrm>
              <a:off x="5991225" y="2190751"/>
              <a:ext cx="31750" cy="3333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6" name="Oval 200"/>
            <p:cNvSpPr/>
            <p:nvPr/>
          </p:nvSpPr>
          <p:spPr>
            <a:xfrm>
              <a:off x="6130925" y="2238376"/>
              <a:ext cx="14288" cy="15875"/>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7" name="Oval 201"/>
            <p:cNvSpPr/>
            <p:nvPr/>
          </p:nvSpPr>
          <p:spPr>
            <a:xfrm>
              <a:off x="4819650" y="2144713"/>
              <a:ext cx="22225" cy="23813"/>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8" name="Oval 202"/>
            <p:cNvSpPr/>
            <p:nvPr/>
          </p:nvSpPr>
          <p:spPr>
            <a:xfrm>
              <a:off x="4783138" y="2100263"/>
              <a:ext cx="20638" cy="20638"/>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29" name="Oval 203"/>
            <p:cNvSpPr/>
            <p:nvPr/>
          </p:nvSpPr>
          <p:spPr>
            <a:xfrm>
              <a:off x="4819650" y="2046288"/>
              <a:ext cx="47625" cy="46038"/>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30" name="Freeform 204"/>
            <p:cNvSpPr>
              <a:spLocks noEditPoints="1"/>
            </p:cNvSpPr>
            <p:nvPr/>
          </p:nvSpPr>
          <p:spPr>
            <a:xfrm>
              <a:off x="4697413" y="1820863"/>
              <a:ext cx="90488" cy="889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40" h="339">
                  <a:moveTo>
                    <a:pt x="48" y="84"/>
                  </a:moveTo>
                  <a:cubicBezTo>
                    <a:pt x="95" y="16"/>
                    <a:pt x="189" y="0"/>
                    <a:pt x="256" y="47"/>
                  </a:cubicBezTo>
                  <a:cubicBezTo>
                    <a:pt x="256" y="47"/>
                    <a:pt x="256" y="47"/>
                    <a:pt x="256" y="47"/>
                  </a:cubicBezTo>
                  <a:cubicBezTo>
                    <a:pt x="324" y="95"/>
                    <a:pt x="340" y="188"/>
                    <a:pt x="292" y="256"/>
                  </a:cubicBezTo>
                  <a:cubicBezTo>
                    <a:pt x="292" y="256"/>
                    <a:pt x="292" y="256"/>
                    <a:pt x="292" y="256"/>
                  </a:cubicBezTo>
                  <a:cubicBezTo>
                    <a:pt x="245" y="323"/>
                    <a:pt x="152" y="339"/>
                    <a:pt x="84" y="292"/>
                  </a:cubicBezTo>
                  <a:cubicBezTo>
                    <a:pt x="84" y="292"/>
                    <a:pt x="84" y="292"/>
                    <a:pt x="84" y="292"/>
                  </a:cubicBezTo>
                  <a:cubicBezTo>
                    <a:pt x="16" y="244"/>
                    <a:pt x="0" y="151"/>
                    <a:pt x="48" y="84"/>
                  </a:cubicBezTo>
                  <a:close/>
                  <a:moveTo>
                    <a:pt x="85" y="110"/>
                  </a:moveTo>
                  <a:cubicBezTo>
                    <a:pt x="52" y="157"/>
                    <a:pt x="63" y="221"/>
                    <a:pt x="110" y="255"/>
                  </a:cubicBezTo>
                  <a:cubicBezTo>
                    <a:pt x="110" y="255"/>
                    <a:pt x="110" y="255"/>
                    <a:pt x="110" y="255"/>
                  </a:cubicBezTo>
                  <a:cubicBezTo>
                    <a:pt x="157" y="287"/>
                    <a:pt x="222" y="276"/>
                    <a:pt x="255" y="229"/>
                  </a:cubicBezTo>
                  <a:cubicBezTo>
                    <a:pt x="255" y="229"/>
                    <a:pt x="255" y="229"/>
                    <a:pt x="255" y="229"/>
                  </a:cubicBezTo>
                  <a:cubicBezTo>
                    <a:pt x="288" y="182"/>
                    <a:pt x="277" y="118"/>
                    <a:pt x="230" y="85"/>
                  </a:cubicBezTo>
                  <a:cubicBezTo>
                    <a:pt x="230" y="85"/>
                    <a:pt x="230" y="85"/>
                    <a:pt x="230" y="85"/>
                  </a:cubicBezTo>
                  <a:cubicBezTo>
                    <a:pt x="183" y="52"/>
                    <a:pt x="118" y="63"/>
                    <a:pt x="85" y="110"/>
                  </a:cubicBezTo>
                  <a:close/>
                </a:path>
              </a:pathLst>
            </a:custGeom>
            <a:solidFill>
              <a:srgbClr val="D8C0A4"/>
            </a:solidFill>
            <a:ln w="9525">
              <a:noFill/>
            </a:ln>
          </p:spPr>
          <p:txBody>
            <a:bodyPr/>
            <a:p>
              <a:endParaRPr lang="zh-CN" altLang="en-US"/>
            </a:p>
          </p:txBody>
        </p:sp>
        <p:sp>
          <p:nvSpPr>
            <p:cNvPr id="78031" name="Freeform 206"/>
            <p:cNvSpPr>
              <a:spLocks noEditPoints="1"/>
            </p:cNvSpPr>
            <p:nvPr/>
          </p:nvSpPr>
          <p:spPr>
            <a:xfrm>
              <a:off x="4741863" y="1714501"/>
              <a:ext cx="61913" cy="619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37" h="237">
                  <a:moveTo>
                    <a:pt x="33" y="58"/>
                  </a:moveTo>
                  <a:cubicBezTo>
                    <a:pt x="66" y="11"/>
                    <a:pt x="131" y="0"/>
                    <a:pt x="179" y="33"/>
                  </a:cubicBezTo>
                  <a:cubicBezTo>
                    <a:pt x="179" y="33"/>
                    <a:pt x="179" y="33"/>
                    <a:pt x="179" y="33"/>
                  </a:cubicBezTo>
                  <a:cubicBezTo>
                    <a:pt x="226" y="66"/>
                    <a:pt x="237" y="131"/>
                    <a:pt x="204" y="179"/>
                  </a:cubicBezTo>
                  <a:cubicBezTo>
                    <a:pt x="204" y="179"/>
                    <a:pt x="204" y="179"/>
                    <a:pt x="204" y="179"/>
                  </a:cubicBezTo>
                  <a:cubicBezTo>
                    <a:pt x="171" y="226"/>
                    <a:pt x="106" y="237"/>
                    <a:pt x="58" y="204"/>
                  </a:cubicBezTo>
                  <a:cubicBezTo>
                    <a:pt x="58" y="204"/>
                    <a:pt x="58" y="204"/>
                    <a:pt x="58" y="204"/>
                  </a:cubicBezTo>
                  <a:cubicBezTo>
                    <a:pt x="11" y="171"/>
                    <a:pt x="0" y="106"/>
                    <a:pt x="33" y="58"/>
                  </a:cubicBezTo>
                  <a:close/>
                  <a:moveTo>
                    <a:pt x="59" y="77"/>
                  </a:moveTo>
                  <a:cubicBezTo>
                    <a:pt x="36" y="110"/>
                    <a:pt x="44" y="155"/>
                    <a:pt x="77" y="178"/>
                  </a:cubicBezTo>
                  <a:cubicBezTo>
                    <a:pt x="77" y="178"/>
                    <a:pt x="77" y="178"/>
                    <a:pt x="77" y="178"/>
                  </a:cubicBezTo>
                  <a:cubicBezTo>
                    <a:pt x="110" y="201"/>
                    <a:pt x="155" y="193"/>
                    <a:pt x="178" y="160"/>
                  </a:cubicBezTo>
                  <a:cubicBezTo>
                    <a:pt x="178" y="160"/>
                    <a:pt x="178" y="160"/>
                    <a:pt x="178" y="160"/>
                  </a:cubicBezTo>
                  <a:cubicBezTo>
                    <a:pt x="201" y="127"/>
                    <a:pt x="193" y="82"/>
                    <a:pt x="160" y="59"/>
                  </a:cubicBezTo>
                  <a:cubicBezTo>
                    <a:pt x="160" y="59"/>
                    <a:pt x="160" y="59"/>
                    <a:pt x="160" y="59"/>
                  </a:cubicBezTo>
                  <a:cubicBezTo>
                    <a:pt x="127" y="36"/>
                    <a:pt x="82" y="44"/>
                    <a:pt x="59" y="77"/>
                  </a:cubicBezTo>
                  <a:close/>
                </a:path>
              </a:pathLst>
            </a:custGeom>
            <a:solidFill>
              <a:srgbClr val="D8C0A4"/>
            </a:solidFill>
            <a:ln w="9525">
              <a:noFill/>
            </a:ln>
          </p:spPr>
          <p:txBody>
            <a:bodyPr/>
            <a:p>
              <a:endParaRPr lang="zh-CN" altLang="en-US"/>
            </a:p>
          </p:txBody>
        </p:sp>
        <p:sp>
          <p:nvSpPr>
            <p:cNvPr id="78032" name="Oval 207"/>
            <p:cNvSpPr/>
            <p:nvPr/>
          </p:nvSpPr>
          <p:spPr>
            <a:xfrm>
              <a:off x="4602163" y="2314576"/>
              <a:ext cx="41275" cy="3968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33" name="Oval 208"/>
            <p:cNvSpPr/>
            <p:nvPr/>
          </p:nvSpPr>
          <p:spPr>
            <a:xfrm>
              <a:off x="4921250" y="2284413"/>
              <a:ext cx="20638" cy="1905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34" name="Oval 209"/>
            <p:cNvSpPr/>
            <p:nvPr/>
          </p:nvSpPr>
          <p:spPr>
            <a:xfrm>
              <a:off x="4695825" y="2220913"/>
              <a:ext cx="26988" cy="2698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35" name="Oval 210"/>
            <p:cNvSpPr/>
            <p:nvPr/>
          </p:nvSpPr>
          <p:spPr>
            <a:xfrm>
              <a:off x="4886325" y="2351088"/>
              <a:ext cx="20638" cy="20638"/>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36" name="Oval 211"/>
            <p:cNvSpPr/>
            <p:nvPr/>
          </p:nvSpPr>
          <p:spPr>
            <a:xfrm>
              <a:off x="4876800" y="2185988"/>
              <a:ext cx="44450" cy="44450"/>
            </a:xfrm>
            <a:prstGeom prst="ellipse">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37" name="Rectangle 212"/>
            <p:cNvSpPr/>
            <p:nvPr/>
          </p:nvSpPr>
          <p:spPr>
            <a:xfrm>
              <a:off x="6094413" y="2781301"/>
              <a:ext cx="107950" cy="58738"/>
            </a:xfrm>
            <a:prstGeom prst="rect">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38" name="Freeform 213"/>
            <p:cNvSpPr/>
            <p:nvPr/>
          </p:nvSpPr>
          <p:spPr>
            <a:xfrm>
              <a:off x="6083300" y="2738438"/>
              <a:ext cx="130175" cy="33338"/>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Lst>
              <a:pathLst>
                <a:path w="491" h="122">
                  <a:moveTo>
                    <a:pt x="491" y="96"/>
                  </a:moveTo>
                  <a:cubicBezTo>
                    <a:pt x="491" y="111"/>
                    <a:pt x="480" y="122"/>
                    <a:pt x="466" y="122"/>
                  </a:cubicBezTo>
                  <a:cubicBezTo>
                    <a:pt x="26" y="122"/>
                    <a:pt x="26" y="122"/>
                    <a:pt x="26" y="122"/>
                  </a:cubicBezTo>
                  <a:cubicBezTo>
                    <a:pt x="12" y="122"/>
                    <a:pt x="0" y="111"/>
                    <a:pt x="0" y="96"/>
                  </a:cubicBezTo>
                  <a:cubicBezTo>
                    <a:pt x="0" y="26"/>
                    <a:pt x="0" y="26"/>
                    <a:pt x="0" y="26"/>
                  </a:cubicBezTo>
                  <a:cubicBezTo>
                    <a:pt x="0" y="12"/>
                    <a:pt x="12" y="0"/>
                    <a:pt x="26" y="0"/>
                  </a:cubicBezTo>
                  <a:cubicBezTo>
                    <a:pt x="466" y="0"/>
                    <a:pt x="466" y="0"/>
                    <a:pt x="466" y="0"/>
                  </a:cubicBezTo>
                  <a:cubicBezTo>
                    <a:pt x="480" y="0"/>
                    <a:pt x="491" y="12"/>
                    <a:pt x="491" y="26"/>
                  </a:cubicBezTo>
                  <a:lnTo>
                    <a:pt x="491" y="96"/>
                  </a:lnTo>
                  <a:close/>
                </a:path>
              </a:pathLst>
            </a:custGeom>
            <a:solidFill>
              <a:srgbClr val="AD8E74"/>
            </a:solidFill>
            <a:ln w="9525">
              <a:noFill/>
            </a:ln>
          </p:spPr>
          <p:txBody>
            <a:bodyPr/>
            <a:p>
              <a:endParaRPr lang="zh-CN" altLang="en-US"/>
            </a:p>
          </p:txBody>
        </p:sp>
        <p:sp>
          <p:nvSpPr>
            <p:cNvPr id="78039" name="Freeform 214"/>
            <p:cNvSpPr/>
            <p:nvPr/>
          </p:nvSpPr>
          <p:spPr>
            <a:xfrm>
              <a:off x="6054725" y="2801938"/>
              <a:ext cx="187325" cy="195263"/>
            </a:xfrm>
            <a:custGeom>
              <a:avLst/>
              <a:gdLst/>
              <a:ahLst/>
              <a:cxnLst>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8" h="738">
                  <a:moveTo>
                    <a:pt x="683" y="110"/>
                  </a:moveTo>
                  <a:cubicBezTo>
                    <a:pt x="675" y="49"/>
                    <a:pt x="617" y="0"/>
                    <a:pt x="556" y="0"/>
                  </a:cubicBezTo>
                  <a:cubicBezTo>
                    <a:pt x="394" y="0"/>
                    <a:pt x="314" y="0"/>
                    <a:pt x="152" y="0"/>
                  </a:cubicBezTo>
                  <a:cubicBezTo>
                    <a:pt x="91" y="0"/>
                    <a:pt x="32" y="49"/>
                    <a:pt x="25" y="110"/>
                  </a:cubicBezTo>
                  <a:cubicBezTo>
                    <a:pt x="0" y="317"/>
                    <a:pt x="0" y="422"/>
                    <a:pt x="25" y="628"/>
                  </a:cubicBezTo>
                  <a:cubicBezTo>
                    <a:pt x="32" y="689"/>
                    <a:pt x="91" y="738"/>
                    <a:pt x="152" y="738"/>
                  </a:cubicBezTo>
                  <a:cubicBezTo>
                    <a:pt x="314" y="738"/>
                    <a:pt x="394" y="738"/>
                    <a:pt x="556" y="738"/>
                  </a:cubicBezTo>
                  <a:cubicBezTo>
                    <a:pt x="617" y="738"/>
                    <a:pt x="675" y="689"/>
                    <a:pt x="683" y="628"/>
                  </a:cubicBezTo>
                  <a:cubicBezTo>
                    <a:pt x="708" y="422"/>
                    <a:pt x="708" y="317"/>
                    <a:pt x="683" y="110"/>
                  </a:cubicBezTo>
                  <a:close/>
                </a:path>
              </a:pathLst>
            </a:custGeom>
            <a:solidFill>
              <a:srgbClr val="E26D6D"/>
            </a:solidFill>
            <a:ln w="9525">
              <a:noFill/>
            </a:ln>
          </p:spPr>
          <p:txBody>
            <a:bodyPr/>
            <a:p>
              <a:endParaRPr lang="zh-CN" altLang="en-US"/>
            </a:p>
          </p:txBody>
        </p:sp>
        <p:sp>
          <p:nvSpPr>
            <p:cNvPr id="78040" name="Rectangle 215"/>
            <p:cNvSpPr/>
            <p:nvPr/>
          </p:nvSpPr>
          <p:spPr>
            <a:xfrm>
              <a:off x="6097588" y="2835276"/>
              <a:ext cx="106363" cy="130175"/>
            </a:xfrm>
            <a:prstGeom prst="rect">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41" name="Rectangle 216"/>
            <p:cNvSpPr/>
            <p:nvPr/>
          </p:nvSpPr>
          <p:spPr>
            <a:xfrm>
              <a:off x="6115050" y="2863851"/>
              <a:ext cx="68263"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42" name="Rectangle 217"/>
            <p:cNvSpPr/>
            <p:nvPr/>
          </p:nvSpPr>
          <p:spPr>
            <a:xfrm>
              <a:off x="6115050" y="2884488"/>
              <a:ext cx="68263"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43" name="Rectangle 218"/>
            <p:cNvSpPr/>
            <p:nvPr/>
          </p:nvSpPr>
          <p:spPr>
            <a:xfrm>
              <a:off x="6115050" y="2905126"/>
              <a:ext cx="68263"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44" name="Rectangle 219"/>
            <p:cNvSpPr/>
            <p:nvPr/>
          </p:nvSpPr>
          <p:spPr>
            <a:xfrm>
              <a:off x="6115050" y="2925763"/>
              <a:ext cx="68263"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45" name="Rectangle 220"/>
            <p:cNvSpPr/>
            <p:nvPr/>
          </p:nvSpPr>
          <p:spPr>
            <a:xfrm>
              <a:off x="6323013" y="2781301"/>
              <a:ext cx="109538" cy="587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46" name="Freeform 221"/>
            <p:cNvSpPr/>
            <p:nvPr/>
          </p:nvSpPr>
          <p:spPr>
            <a:xfrm>
              <a:off x="6313488" y="2738438"/>
              <a:ext cx="128588" cy="33338"/>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Lst>
              <a:pathLst>
                <a:path w="492" h="122">
                  <a:moveTo>
                    <a:pt x="492" y="96"/>
                  </a:moveTo>
                  <a:cubicBezTo>
                    <a:pt x="492" y="111"/>
                    <a:pt x="480" y="122"/>
                    <a:pt x="466" y="122"/>
                  </a:cubicBezTo>
                  <a:cubicBezTo>
                    <a:pt x="26" y="122"/>
                    <a:pt x="26" y="122"/>
                    <a:pt x="26" y="122"/>
                  </a:cubicBezTo>
                  <a:cubicBezTo>
                    <a:pt x="12" y="122"/>
                    <a:pt x="0" y="111"/>
                    <a:pt x="0" y="96"/>
                  </a:cubicBezTo>
                  <a:cubicBezTo>
                    <a:pt x="0" y="26"/>
                    <a:pt x="0" y="26"/>
                    <a:pt x="0" y="26"/>
                  </a:cubicBezTo>
                  <a:cubicBezTo>
                    <a:pt x="0" y="12"/>
                    <a:pt x="12" y="0"/>
                    <a:pt x="26" y="0"/>
                  </a:cubicBezTo>
                  <a:cubicBezTo>
                    <a:pt x="466" y="0"/>
                    <a:pt x="466" y="0"/>
                    <a:pt x="466" y="0"/>
                  </a:cubicBezTo>
                  <a:cubicBezTo>
                    <a:pt x="480" y="0"/>
                    <a:pt x="492" y="12"/>
                    <a:pt x="492" y="26"/>
                  </a:cubicBezTo>
                  <a:lnTo>
                    <a:pt x="492" y="96"/>
                  </a:lnTo>
                  <a:close/>
                </a:path>
              </a:pathLst>
            </a:custGeom>
            <a:solidFill>
              <a:srgbClr val="C93A41"/>
            </a:solidFill>
            <a:ln w="9525">
              <a:noFill/>
            </a:ln>
          </p:spPr>
          <p:txBody>
            <a:bodyPr/>
            <a:p>
              <a:endParaRPr lang="zh-CN" altLang="en-US"/>
            </a:p>
          </p:txBody>
        </p:sp>
        <p:sp>
          <p:nvSpPr>
            <p:cNvPr id="78047" name="Freeform 222"/>
            <p:cNvSpPr/>
            <p:nvPr/>
          </p:nvSpPr>
          <p:spPr>
            <a:xfrm>
              <a:off x="6284913" y="2801938"/>
              <a:ext cx="185738" cy="195263"/>
            </a:xfrm>
            <a:custGeom>
              <a:avLst/>
              <a:gdLst/>
              <a:ahLst/>
              <a:cxnLst>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8" h="738">
                  <a:moveTo>
                    <a:pt x="683" y="110"/>
                  </a:moveTo>
                  <a:cubicBezTo>
                    <a:pt x="676" y="49"/>
                    <a:pt x="617" y="0"/>
                    <a:pt x="556" y="0"/>
                  </a:cubicBezTo>
                  <a:cubicBezTo>
                    <a:pt x="394" y="0"/>
                    <a:pt x="314" y="0"/>
                    <a:pt x="152" y="0"/>
                  </a:cubicBezTo>
                  <a:cubicBezTo>
                    <a:pt x="91" y="0"/>
                    <a:pt x="33" y="49"/>
                    <a:pt x="25" y="110"/>
                  </a:cubicBezTo>
                  <a:cubicBezTo>
                    <a:pt x="0" y="317"/>
                    <a:pt x="0" y="422"/>
                    <a:pt x="25" y="628"/>
                  </a:cubicBezTo>
                  <a:cubicBezTo>
                    <a:pt x="33" y="689"/>
                    <a:pt x="91" y="738"/>
                    <a:pt x="152" y="738"/>
                  </a:cubicBezTo>
                  <a:cubicBezTo>
                    <a:pt x="314" y="738"/>
                    <a:pt x="394" y="738"/>
                    <a:pt x="556" y="738"/>
                  </a:cubicBezTo>
                  <a:cubicBezTo>
                    <a:pt x="617" y="738"/>
                    <a:pt x="676" y="689"/>
                    <a:pt x="683" y="628"/>
                  </a:cubicBezTo>
                  <a:cubicBezTo>
                    <a:pt x="708" y="422"/>
                    <a:pt x="708" y="317"/>
                    <a:pt x="683" y="110"/>
                  </a:cubicBezTo>
                  <a:close/>
                </a:path>
              </a:pathLst>
            </a:custGeom>
            <a:solidFill>
              <a:srgbClr val="D8C0A4"/>
            </a:solidFill>
            <a:ln w="9525">
              <a:noFill/>
            </a:ln>
          </p:spPr>
          <p:txBody>
            <a:bodyPr/>
            <a:p>
              <a:endParaRPr lang="zh-CN" altLang="en-US"/>
            </a:p>
          </p:txBody>
        </p:sp>
        <p:sp>
          <p:nvSpPr>
            <p:cNvPr id="78048" name="Rectangle 223"/>
            <p:cNvSpPr/>
            <p:nvPr/>
          </p:nvSpPr>
          <p:spPr>
            <a:xfrm>
              <a:off x="6326188" y="2835276"/>
              <a:ext cx="106363" cy="130175"/>
            </a:xfrm>
            <a:prstGeom prst="rect">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49" name="Rectangle 224"/>
            <p:cNvSpPr/>
            <p:nvPr/>
          </p:nvSpPr>
          <p:spPr>
            <a:xfrm>
              <a:off x="6343650" y="2863851"/>
              <a:ext cx="69850"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0" name="Rectangle 225"/>
            <p:cNvSpPr/>
            <p:nvPr/>
          </p:nvSpPr>
          <p:spPr>
            <a:xfrm>
              <a:off x="6343650" y="2884488"/>
              <a:ext cx="69850"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1" name="Rectangle 226"/>
            <p:cNvSpPr/>
            <p:nvPr/>
          </p:nvSpPr>
          <p:spPr>
            <a:xfrm>
              <a:off x="6343650" y="2905126"/>
              <a:ext cx="69850"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2" name="Rectangle 227"/>
            <p:cNvSpPr/>
            <p:nvPr/>
          </p:nvSpPr>
          <p:spPr>
            <a:xfrm>
              <a:off x="6343650" y="2925763"/>
              <a:ext cx="69850" cy="7938"/>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3" name="Rectangle 228"/>
            <p:cNvSpPr/>
            <p:nvPr/>
          </p:nvSpPr>
          <p:spPr>
            <a:xfrm>
              <a:off x="4768850" y="528638"/>
              <a:ext cx="136525" cy="74613"/>
            </a:xfrm>
            <a:prstGeom prst="rect">
              <a:avLst/>
            </a:prstGeom>
            <a:solidFill>
              <a:srgbClr val="E26D6D"/>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4" name="Freeform 229"/>
            <p:cNvSpPr/>
            <p:nvPr/>
          </p:nvSpPr>
          <p:spPr>
            <a:xfrm>
              <a:off x="4754563" y="474663"/>
              <a:ext cx="165100" cy="39688"/>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Lst>
              <a:pathLst>
                <a:path w="622" h="155">
                  <a:moveTo>
                    <a:pt x="622" y="122"/>
                  </a:moveTo>
                  <a:cubicBezTo>
                    <a:pt x="622" y="140"/>
                    <a:pt x="608" y="155"/>
                    <a:pt x="589" y="155"/>
                  </a:cubicBezTo>
                  <a:cubicBezTo>
                    <a:pt x="33" y="155"/>
                    <a:pt x="33" y="155"/>
                    <a:pt x="33" y="155"/>
                  </a:cubicBezTo>
                  <a:cubicBezTo>
                    <a:pt x="15" y="155"/>
                    <a:pt x="0" y="140"/>
                    <a:pt x="0" y="122"/>
                  </a:cubicBezTo>
                  <a:cubicBezTo>
                    <a:pt x="0" y="33"/>
                    <a:pt x="0" y="33"/>
                    <a:pt x="0" y="33"/>
                  </a:cubicBezTo>
                  <a:cubicBezTo>
                    <a:pt x="0" y="15"/>
                    <a:pt x="15" y="0"/>
                    <a:pt x="33" y="0"/>
                  </a:cubicBezTo>
                  <a:cubicBezTo>
                    <a:pt x="589" y="0"/>
                    <a:pt x="589" y="0"/>
                    <a:pt x="589" y="0"/>
                  </a:cubicBezTo>
                  <a:cubicBezTo>
                    <a:pt x="608" y="0"/>
                    <a:pt x="622" y="15"/>
                    <a:pt x="622" y="33"/>
                  </a:cubicBezTo>
                  <a:lnTo>
                    <a:pt x="622" y="122"/>
                  </a:lnTo>
                  <a:close/>
                </a:path>
              </a:pathLst>
            </a:custGeom>
            <a:solidFill>
              <a:srgbClr val="AD8E74"/>
            </a:solidFill>
            <a:ln w="9525">
              <a:noFill/>
            </a:ln>
          </p:spPr>
          <p:txBody>
            <a:bodyPr/>
            <a:p>
              <a:endParaRPr lang="zh-CN" altLang="en-US"/>
            </a:p>
          </p:txBody>
        </p:sp>
        <p:sp>
          <p:nvSpPr>
            <p:cNvPr id="78055" name="Freeform 230"/>
            <p:cNvSpPr/>
            <p:nvPr/>
          </p:nvSpPr>
          <p:spPr>
            <a:xfrm>
              <a:off x="4718050" y="554038"/>
              <a:ext cx="238125" cy="247650"/>
            </a:xfrm>
            <a:custGeom>
              <a:avLst/>
              <a:gdLst/>
              <a:ahLst/>
              <a:cxnLst>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98" h="936">
                  <a:moveTo>
                    <a:pt x="866" y="139"/>
                  </a:moveTo>
                  <a:cubicBezTo>
                    <a:pt x="857" y="62"/>
                    <a:pt x="783" y="0"/>
                    <a:pt x="705" y="0"/>
                  </a:cubicBezTo>
                  <a:cubicBezTo>
                    <a:pt x="500" y="0"/>
                    <a:pt x="398" y="0"/>
                    <a:pt x="193" y="0"/>
                  </a:cubicBezTo>
                  <a:cubicBezTo>
                    <a:pt x="116" y="0"/>
                    <a:pt x="42" y="62"/>
                    <a:pt x="32" y="139"/>
                  </a:cubicBezTo>
                  <a:cubicBezTo>
                    <a:pt x="0" y="401"/>
                    <a:pt x="0" y="534"/>
                    <a:pt x="32" y="796"/>
                  </a:cubicBezTo>
                  <a:cubicBezTo>
                    <a:pt x="42" y="873"/>
                    <a:pt x="116" y="936"/>
                    <a:pt x="193" y="936"/>
                  </a:cubicBezTo>
                  <a:cubicBezTo>
                    <a:pt x="398" y="936"/>
                    <a:pt x="500" y="936"/>
                    <a:pt x="705" y="936"/>
                  </a:cubicBezTo>
                  <a:cubicBezTo>
                    <a:pt x="783" y="936"/>
                    <a:pt x="857" y="873"/>
                    <a:pt x="866" y="796"/>
                  </a:cubicBezTo>
                  <a:cubicBezTo>
                    <a:pt x="898" y="534"/>
                    <a:pt x="898" y="401"/>
                    <a:pt x="866" y="139"/>
                  </a:cubicBezTo>
                  <a:close/>
                </a:path>
              </a:pathLst>
            </a:custGeom>
            <a:solidFill>
              <a:srgbClr val="E26D6D"/>
            </a:solidFill>
            <a:ln w="9525">
              <a:noFill/>
            </a:ln>
          </p:spPr>
          <p:txBody>
            <a:bodyPr/>
            <a:p>
              <a:endParaRPr lang="zh-CN" altLang="en-US"/>
            </a:p>
          </p:txBody>
        </p:sp>
        <p:sp>
          <p:nvSpPr>
            <p:cNvPr id="78056" name="Rectangle 231"/>
            <p:cNvSpPr/>
            <p:nvPr/>
          </p:nvSpPr>
          <p:spPr>
            <a:xfrm>
              <a:off x="4772025" y="595313"/>
              <a:ext cx="134938" cy="165100"/>
            </a:xfrm>
            <a:prstGeom prst="rect">
              <a:avLst/>
            </a:prstGeom>
            <a:solidFill>
              <a:srgbClr val="FFFFFF"/>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7" name="Rectangle 232"/>
            <p:cNvSpPr/>
            <p:nvPr/>
          </p:nvSpPr>
          <p:spPr>
            <a:xfrm>
              <a:off x="4794250" y="631826"/>
              <a:ext cx="87313" cy="9525"/>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8" name="Rectangle 233"/>
            <p:cNvSpPr/>
            <p:nvPr/>
          </p:nvSpPr>
          <p:spPr>
            <a:xfrm>
              <a:off x="4794250" y="657226"/>
              <a:ext cx="87313" cy="11113"/>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59" name="Rectangle 234"/>
            <p:cNvSpPr/>
            <p:nvPr/>
          </p:nvSpPr>
          <p:spPr>
            <a:xfrm>
              <a:off x="4794250" y="684213"/>
              <a:ext cx="87313" cy="11113"/>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0" name="Rectangle 235"/>
            <p:cNvSpPr/>
            <p:nvPr/>
          </p:nvSpPr>
          <p:spPr>
            <a:xfrm>
              <a:off x="4794250" y="711201"/>
              <a:ext cx="87313" cy="9525"/>
            </a:xfrm>
            <a:prstGeom prst="rect">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1" name="Oval 236"/>
            <p:cNvSpPr/>
            <p:nvPr/>
          </p:nvSpPr>
          <p:spPr>
            <a:xfrm>
              <a:off x="4587875" y="2163763"/>
              <a:ext cx="87313" cy="87313"/>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2" name="Oval 237"/>
            <p:cNvSpPr/>
            <p:nvPr/>
          </p:nvSpPr>
          <p:spPr>
            <a:xfrm>
              <a:off x="4678363" y="2165351"/>
              <a:ext cx="41275" cy="42863"/>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3" name="Oval 238"/>
            <p:cNvSpPr/>
            <p:nvPr/>
          </p:nvSpPr>
          <p:spPr>
            <a:xfrm>
              <a:off x="4757738" y="2190751"/>
              <a:ext cx="47625" cy="4762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4" name="Oval 239"/>
            <p:cNvSpPr/>
            <p:nvPr/>
          </p:nvSpPr>
          <p:spPr>
            <a:xfrm>
              <a:off x="4872038" y="2152651"/>
              <a:ext cx="23813" cy="23813"/>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5" name="Oval 240"/>
            <p:cNvSpPr/>
            <p:nvPr/>
          </p:nvSpPr>
          <p:spPr>
            <a:xfrm>
              <a:off x="4710113" y="2116138"/>
              <a:ext cx="53975" cy="5397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6" name="Oval 241"/>
            <p:cNvSpPr/>
            <p:nvPr/>
          </p:nvSpPr>
          <p:spPr>
            <a:xfrm>
              <a:off x="4648200" y="2073276"/>
              <a:ext cx="31750" cy="33338"/>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7" name="Oval 242"/>
            <p:cNvSpPr/>
            <p:nvPr/>
          </p:nvSpPr>
          <p:spPr>
            <a:xfrm>
              <a:off x="4914900" y="2163763"/>
              <a:ext cx="11113" cy="952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8" name="Oval 243"/>
            <p:cNvSpPr/>
            <p:nvPr/>
          </p:nvSpPr>
          <p:spPr>
            <a:xfrm>
              <a:off x="4719638" y="1631951"/>
              <a:ext cx="28575" cy="2857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69" name="Oval 244"/>
            <p:cNvSpPr/>
            <p:nvPr/>
          </p:nvSpPr>
          <p:spPr>
            <a:xfrm>
              <a:off x="4779963" y="1671638"/>
              <a:ext cx="15875" cy="1587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70" name="Oval 245"/>
            <p:cNvSpPr/>
            <p:nvPr/>
          </p:nvSpPr>
          <p:spPr>
            <a:xfrm>
              <a:off x="4773613" y="1598613"/>
              <a:ext cx="28575" cy="2857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71" name="Oval 246"/>
            <p:cNvSpPr/>
            <p:nvPr/>
          </p:nvSpPr>
          <p:spPr>
            <a:xfrm>
              <a:off x="4740275" y="1851026"/>
              <a:ext cx="9525" cy="7938"/>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72" name="Oval 247"/>
            <p:cNvSpPr/>
            <p:nvPr/>
          </p:nvSpPr>
          <p:spPr>
            <a:xfrm>
              <a:off x="4746625" y="1938338"/>
              <a:ext cx="53975" cy="5397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sp>
          <p:nvSpPr>
            <p:cNvPr id="78073" name="Oval 248"/>
            <p:cNvSpPr/>
            <p:nvPr/>
          </p:nvSpPr>
          <p:spPr>
            <a:xfrm>
              <a:off x="4727575" y="1558926"/>
              <a:ext cx="28575" cy="28575"/>
            </a:xfrm>
            <a:prstGeom prst="ellipse">
              <a:avLst/>
            </a:prstGeom>
            <a:solidFill>
              <a:srgbClr val="D8C0A4"/>
            </a:solidFill>
            <a:ln w="9525">
              <a:noFill/>
            </a:ln>
          </p:spPr>
          <p:txBody>
            <a:bodyPr lIns="91428" tIns="45715" rIns="91428" bIns="45715" anchor="t" anchorCtr="0"/>
            <a:p>
              <a:pPr eaLnBrk="0" hangingPunct="0">
                <a:buClrTx/>
                <a:buFontTx/>
              </a:pPr>
              <a:endParaRPr lang="zh-CN" altLang="en-US" sz="1800" dirty="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750" fill="hold"/>
                                        <p:tgtEl>
                                          <p:spTgt spid="97282"/>
                                        </p:tgtEl>
                                        <p:attrNameLst>
                                          <p:attrName>ppt_w</p:attrName>
                                        </p:attrNameLst>
                                      </p:cBhvr>
                                      <p:tavLst>
                                        <p:tav tm="0">
                                          <p:val>
                                            <p:fltVal val="0.000000"/>
                                          </p:val>
                                        </p:tav>
                                        <p:tav tm="100000">
                                          <p:val>
                                            <p:strVal val="#ppt_w"/>
                                          </p:val>
                                        </p:tav>
                                      </p:tavLst>
                                    </p:anim>
                                    <p:anim calcmode="lin" valueType="num">
                                      <p:cBhvr>
                                        <p:cTn id="8" dur="750" fill="hold"/>
                                        <p:tgtEl>
                                          <p:spTgt spid="97282"/>
                                        </p:tgtEl>
                                        <p:attrNameLst>
                                          <p:attrName>ppt_h</p:attrName>
                                        </p:attrNameLst>
                                      </p:cBhvr>
                                      <p:tavLst>
                                        <p:tav tm="0">
                                          <p:val>
                                            <p:fltVal val="0.000000"/>
                                          </p:val>
                                        </p:tav>
                                        <p:tav tm="100000">
                                          <p:val>
                                            <p:strVal val="#ppt_h"/>
                                          </p:val>
                                        </p:tav>
                                      </p:tavLst>
                                    </p:anim>
                                    <p:animEffect transition="in" filter="fade">
                                      <p:cBhvr>
                                        <p:cTn id="9" dur="750"/>
                                        <p:tgtEl>
                                          <p:spTgt spid="9728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97283"/>
                                        </p:tgtEl>
                                        <p:attrNameLst>
                                          <p:attrName>style.visibility</p:attrName>
                                        </p:attrNameLst>
                                      </p:cBhvr>
                                      <p:to>
                                        <p:strVal val="visible"/>
                                      </p:to>
                                    </p:set>
                                    <p:anim calcmode="lin" valueType="num">
                                      <p:cBhvr>
                                        <p:cTn id="12" dur="750" fill="hold"/>
                                        <p:tgtEl>
                                          <p:spTgt spid="97283"/>
                                        </p:tgtEl>
                                        <p:attrNameLst>
                                          <p:attrName>ppt_w</p:attrName>
                                        </p:attrNameLst>
                                      </p:cBhvr>
                                      <p:tavLst>
                                        <p:tav tm="0">
                                          <p:val>
                                            <p:fltVal val="0.000000"/>
                                          </p:val>
                                        </p:tav>
                                        <p:tav tm="100000">
                                          <p:val>
                                            <p:strVal val="#ppt_w"/>
                                          </p:val>
                                        </p:tav>
                                      </p:tavLst>
                                    </p:anim>
                                    <p:anim calcmode="lin" valueType="num">
                                      <p:cBhvr>
                                        <p:cTn id="13" dur="750" fill="hold"/>
                                        <p:tgtEl>
                                          <p:spTgt spid="97283"/>
                                        </p:tgtEl>
                                        <p:attrNameLst>
                                          <p:attrName>ppt_h</p:attrName>
                                        </p:attrNameLst>
                                      </p:cBhvr>
                                      <p:tavLst>
                                        <p:tav tm="0">
                                          <p:val>
                                            <p:fltVal val="0.000000"/>
                                          </p:val>
                                        </p:tav>
                                        <p:tav tm="100000">
                                          <p:val>
                                            <p:strVal val="#ppt_h"/>
                                          </p:val>
                                        </p:tav>
                                      </p:tavLst>
                                    </p:anim>
                                    <p:animEffect transition="in" filter="fade">
                                      <p:cBhvr>
                                        <p:cTn id="14" dur="750"/>
                                        <p:tgtEl>
                                          <p:spTgt spid="97283"/>
                                        </p:tgtEl>
                                      </p:cBhvr>
                                    </p:animEffect>
                                  </p:childTnLst>
                                </p:cTn>
                              </p:par>
                              <p:par>
                                <p:cTn id="15" presetID="53" presetClass="entr" presetSubtype="16" fill="hold" grpId="0" nodeType="withEffect">
                                  <p:stCondLst>
                                    <p:cond delay="100"/>
                                  </p:stCondLst>
                                  <p:iterate type="lt">
                                    <p:tmPct val="10000"/>
                                  </p:iterate>
                                  <p:childTnLst>
                                    <p:set>
                                      <p:cBhvr>
                                        <p:cTn id="16" dur="1" fill="hold">
                                          <p:stCondLst>
                                            <p:cond delay="0"/>
                                          </p:stCondLst>
                                        </p:cTn>
                                        <p:tgtEl>
                                          <p:spTgt spid="97284"/>
                                        </p:tgtEl>
                                        <p:attrNameLst>
                                          <p:attrName>style.visibility</p:attrName>
                                        </p:attrNameLst>
                                      </p:cBhvr>
                                      <p:to>
                                        <p:strVal val="visible"/>
                                      </p:to>
                                    </p:set>
                                    <p:anim calcmode="lin" valueType="num">
                                      <p:cBhvr>
                                        <p:cTn id="17" dur="750" fill="hold"/>
                                        <p:tgtEl>
                                          <p:spTgt spid="97284"/>
                                        </p:tgtEl>
                                        <p:attrNameLst>
                                          <p:attrName>ppt_w</p:attrName>
                                        </p:attrNameLst>
                                      </p:cBhvr>
                                      <p:tavLst>
                                        <p:tav tm="0">
                                          <p:val>
                                            <p:fltVal val="0.000000"/>
                                          </p:val>
                                        </p:tav>
                                        <p:tav tm="100000">
                                          <p:val>
                                            <p:strVal val="#ppt_w"/>
                                          </p:val>
                                        </p:tav>
                                      </p:tavLst>
                                    </p:anim>
                                    <p:anim calcmode="lin" valueType="num">
                                      <p:cBhvr>
                                        <p:cTn id="18" dur="750" fill="hold"/>
                                        <p:tgtEl>
                                          <p:spTgt spid="97284"/>
                                        </p:tgtEl>
                                        <p:attrNameLst>
                                          <p:attrName>ppt_h</p:attrName>
                                        </p:attrNameLst>
                                      </p:cBhvr>
                                      <p:tavLst>
                                        <p:tav tm="0">
                                          <p:val>
                                            <p:fltVal val="0.000000"/>
                                          </p:val>
                                        </p:tav>
                                        <p:tav tm="100000">
                                          <p:val>
                                            <p:strVal val="#ppt_h"/>
                                          </p:val>
                                        </p:tav>
                                      </p:tavLst>
                                    </p:anim>
                                    <p:animEffect transition="in" filter="fade">
                                      <p:cBhvr>
                                        <p:cTn id="19" dur="750"/>
                                        <p:tgtEl>
                                          <p:spTgt spid="97284"/>
                                        </p:tgtEl>
                                      </p:cBhvr>
                                    </p:animEffect>
                                  </p:childTnLst>
                                </p:cTn>
                              </p:par>
                            </p:childTnLst>
                          </p:cTn>
                        </p:par>
                        <p:par>
                          <p:cTn id="20" fill="hold">
                            <p:stCondLst>
                              <p:cond delay="0"/>
                            </p:stCondLst>
                            <p:childTnLst>
                              <p:par>
                                <p:cTn id="21" presetID="14"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53" presetClass="entr" presetSubtype="16" fill="hold" grpId="0" nodeType="withEffect">
                                  <p:stCondLst>
                                    <p:cond delay="1000"/>
                                  </p:stCondLst>
                                  <p:iterate type="lt">
                                    <p:tmPct val="10000"/>
                                  </p:iterate>
                                  <p:childTnLst>
                                    <p:set>
                                      <p:cBhvr>
                                        <p:cTn id="25" dur="1" fill="hold">
                                          <p:stCondLst>
                                            <p:cond delay="0"/>
                                          </p:stCondLst>
                                        </p:cTn>
                                        <p:tgtEl>
                                          <p:spTgt spid="97285"/>
                                        </p:tgtEl>
                                        <p:attrNameLst>
                                          <p:attrName>style.visibility</p:attrName>
                                        </p:attrNameLst>
                                      </p:cBhvr>
                                      <p:to>
                                        <p:strVal val="visible"/>
                                      </p:to>
                                    </p:set>
                                    <p:anim calcmode="lin" valueType="num">
                                      <p:cBhvr>
                                        <p:cTn id="26" dur="500" fill="hold"/>
                                        <p:tgtEl>
                                          <p:spTgt spid="97285"/>
                                        </p:tgtEl>
                                        <p:attrNameLst>
                                          <p:attrName>ppt_w</p:attrName>
                                        </p:attrNameLst>
                                      </p:cBhvr>
                                      <p:tavLst>
                                        <p:tav tm="0">
                                          <p:val>
                                            <p:fltVal val="0.000000"/>
                                          </p:val>
                                        </p:tav>
                                        <p:tav tm="100000">
                                          <p:val>
                                            <p:strVal val="#ppt_w"/>
                                          </p:val>
                                        </p:tav>
                                      </p:tavLst>
                                    </p:anim>
                                    <p:anim calcmode="lin" valueType="num">
                                      <p:cBhvr>
                                        <p:cTn id="27" dur="500" fill="hold"/>
                                        <p:tgtEl>
                                          <p:spTgt spid="97285"/>
                                        </p:tgtEl>
                                        <p:attrNameLst>
                                          <p:attrName>ppt_h</p:attrName>
                                        </p:attrNameLst>
                                      </p:cBhvr>
                                      <p:tavLst>
                                        <p:tav tm="0">
                                          <p:val>
                                            <p:fltVal val="0.000000"/>
                                          </p:val>
                                        </p:tav>
                                        <p:tav tm="100000">
                                          <p:val>
                                            <p:strVal val="#ppt_h"/>
                                          </p:val>
                                        </p:tav>
                                      </p:tavLst>
                                    </p:anim>
                                    <p:animEffect transition="in" filter="fade">
                                      <p:cBhvr>
                                        <p:cTn id="28" dur="500"/>
                                        <p:tgtEl>
                                          <p:spTgt spid="97285"/>
                                        </p:tgtEl>
                                      </p:cBhvr>
                                    </p:animEffect>
                                  </p:childTnLst>
                                </p:cTn>
                              </p:par>
                              <p:par>
                                <p:cTn id="29" presetID="53" presetClass="entr" presetSubtype="16" fill="hold" grpId="0" nodeType="withEffect">
                                  <p:stCondLst>
                                    <p:cond delay="1000"/>
                                  </p:stCondLst>
                                  <p:iterate type="lt">
                                    <p:tmPct val="10000"/>
                                  </p:iterate>
                                  <p:childTnLst>
                                    <p:set>
                                      <p:cBhvr>
                                        <p:cTn id="30" dur="1" fill="hold">
                                          <p:stCondLst>
                                            <p:cond delay="0"/>
                                          </p:stCondLst>
                                        </p:cTn>
                                        <p:tgtEl>
                                          <p:spTgt spid="97286"/>
                                        </p:tgtEl>
                                        <p:attrNameLst>
                                          <p:attrName>style.visibility</p:attrName>
                                        </p:attrNameLst>
                                      </p:cBhvr>
                                      <p:to>
                                        <p:strVal val="visible"/>
                                      </p:to>
                                    </p:set>
                                    <p:anim calcmode="lin" valueType="num">
                                      <p:cBhvr>
                                        <p:cTn id="31" dur="500" fill="hold"/>
                                        <p:tgtEl>
                                          <p:spTgt spid="97286"/>
                                        </p:tgtEl>
                                        <p:attrNameLst>
                                          <p:attrName>ppt_w</p:attrName>
                                        </p:attrNameLst>
                                      </p:cBhvr>
                                      <p:tavLst>
                                        <p:tav tm="0">
                                          <p:val>
                                            <p:fltVal val="0.000000"/>
                                          </p:val>
                                        </p:tav>
                                        <p:tav tm="100000">
                                          <p:val>
                                            <p:strVal val="#ppt_w"/>
                                          </p:val>
                                        </p:tav>
                                      </p:tavLst>
                                    </p:anim>
                                    <p:anim calcmode="lin" valueType="num">
                                      <p:cBhvr>
                                        <p:cTn id="32" dur="500" fill="hold"/>
                                        <p:tgtEl>
                                          <p:spTgt spid="97286"/>
                                        </p:tgtEl>
                                        <p:attrNameLst>
                                          <p:attrName>ppt_h</p:attrName>
                                        </p:attrNameLst>
                                      </p:cBhvr>
                                      <p:tavLst>
                                        <p:tav tm="0">
                                          <p:val>
                                            <p:fltVal val="0.000000"/>
                                          </p:val>
                                        </p:tav>
                                        <p:tav tm="100000">
                                          <p:val>
                                            <p:strVal val="#ppt_h"/>
                                          </p:val>
                                        </p:tav>
                                      </p:tavLst>
                                    </p:anim>
                                    <p:animEffect transition="in" filter="fade">
                                      <p:cBhvr>
                                        <p:cTn id="33"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P spid="97283" grpId="0" animBg="1"/>
      <p:bldP spid="97284" grpId="0" animBg="1"/>
      <p:bldP spid="97285" grpId="0"/>
      <p:bldP spid="972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912813" y="2060575"/>
            <a:ext cx="10361612" cy="446088"/>
          </a:xfrm>
          <a:ln/>
        </p:spPr>
        <p:txBody>
          <a:bodyPr vert="horz" wrap="square" lIns="91428" tIns="45715" rIns="91428" bIns="45715" anchor="b" anchorCtr="0"/>
          <a:p>
            <a:pPr algn="l" eaLnBrk="1" hangingPunct="1"/>
            <a:r>
              <a:rPr lang="en-US" altLang="zh-CN" sz="2400" b="1" dirty="0">
                <a:solidFill>
                  <a:srgbClr val="000099"/>
                </a:solidFill>
              </a:rPr>
              <a:t>3.</a:t>
            </a:r>
            <a:r>
              <a:rPr lang="zh-CN" altLang="en-US" sz="2400" b="1" dirty="0">
                <a:solidFill>
                  <a:srgbClr val="000099"/>
                </a:solidFill>
              </a:rPr>
              <a:t>分类</a:t>
            </a:r>
            <a:endParaRPr lang="zh-CN" altLang="en-US" sz="2400" b="1" dirty="0">
              <a:solidFill>
                <a:srgbClr val="000099"/>
              </a:solidFill>
            </a:endParaRPr>
          </a:p>
        </p:txBody>
      </p:sp>
      <p:sp>
        <p:nvSpPr>
          <p:cNvPr id="11267" name="AutoShape 3">
            <a:hlinkClick r:id="" action="ppaction://hlinkshowjump?jump=previousslide" highlightClick="1"/>
          </p:cNvPr>
          <p:cNvSpPr>
            <a:spLocks noChangeArrowheads="1"/>
          </p:cNvSpPr>
          <p:nvPr/>
        </p:nvSpPr>
        <p:spPr bwMode="ltGray">
          <a:xfrm>
            <a:off x="6196013" y="6248400"/>
            <a:ext cx="1422400" cy="381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268" name="AutoShape 4">
            <a:hlinkClick r:id="" action="ppaction://hlinkshowjump?jump=nextslide" highlightClick="1"/>
          </p:cNvPr>
          <p:cNvSpPr>
            <a:spLocks noChangeArrowheads="1"/>
          </p:cNvSpPr>
          <p:nvPr/>
        </p:nvSpPr>
        <p:spPr bwMode="ltGray">
          <a:xfrm>
            <a:off x="8024813" y="6248400"/>
            <a:ext cx="1422400" cy="3810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269" name="AutoShape 5">
            <a:hlinkClick r:id="" action="ppaction://hlinkshowjump?jump=firstslide" highlightClick="1"/>
          </p:cNvPr>
          <p:cNvSpPr>
            <a:spLocks noChangeArrowheads="1"/>
          </p:cNvSpPr>
          <p:nvPr/>
        </p:nvSpPr>
        <p:spPr bwMode="ltGray">
          <a:xfrm>
            <a:off x="9853613" y="6248400"/>
            <a:ext cx="1422400" cy="381000"/>
          </a:xfrm>
          <a:prstGeom prst="actionButtonBeginning">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30505">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defRPr/>
            </a:pPr>
            <a:endParaRPr kumimoji="1" lang="zh-CN" altLang="en-US" sz="2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270" name="Rectangle 7"/>
          <p:cNvSpPr/>
          <p:nvPr/>
        </p:nvSpPr>
        <p:spPr>
          <a:xfrm>
            <a:off x="814388" y="2492375"/>
            <a:ext cx="11376025" cy="3673475"/>
          </a:xfrm>
          <a:prstGeom prst="rect">
            <a:avLst/>
          </a:prstGeom>
          <a:noFill/>
          <a:ln w="9525">
            <a:noFill/>
          </a:ln>
        </p:spPr>
        <p:txBody>
          <a:bodyPr lIns="91428" tIns="45715" rIns="91428" bIns="45715" anchor="t" anchorCtr="0"/>
          <a:p>
            <a:pPr marL="342900" indent="-342900" algn="just">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a:t>
            </a:r>
            <a:r>
              <a:rPr lang="zh-CN" altLang="en-US" b="1" dirty="0">
                <a:solidFill>
                  <a:srgbClr val="FF3300"/>
                </a:solidFill>
                <a:latin typeface="Times New Roman" panose="02020603050405020304" pitchFamily="18" charset="0"/>
                <a:ea typeface="宋体" panose="02010600030101010101" pitchFamily="2" charset="-122"/>
              </a:rPr>
              <a:t>硅藻土类</a:t>
            </a:r>
            <a:r>
              <a:rPr lang="zh-CN" altLang="en-US" b="1" dirty="0">
                <a:latin typeface="Times New Roman" panose="02020603050405020304" pitchFamily="18" charset="0"/>
                <a:ea typeface="宋体" panose="02010600030101010101" pitchFamily="2" charset="-122"/>
              </a:rPr>
              <a:t>：具有一定粒度的多孔性固体微粒</a:t>
            </a:r>
            <a:endParaRPr lang="zh-CN" altLang="en-US" b="1" dirty="0">
              <a:latin typeface="Times New Roman" panose="02020603050405020304" pitchFamily="18" charset="0"/>
              <a:ea typeface="宋体" panose="02010600030101010101" pitchFamily="2" charset="-122"/>
            </a:endParaRPr>
          </a:p>
          <a:p>
            <a:pPr marL="342900" indent="-342900" algn="just">
              <a:spcBef>
                <a:spcPct val="20000"/>
              </a:spcBef>
              <a:buClr>
                <a:schemeClr val="hlink"/>
              </a:buClr>
              <a:buSzPct val="80000"/>
              <a:buFont typeface="Times New Roman" panose="02020603050405020304" pitchFamily="18" charset="0"/>
              <a:buChar char="♣"/>
            </a:pPr>
            <a:r>
              <a:rPr lang="zh-CN" altLang="en-US" b="1" dirty="0">
                <a:solidFill>
                  <a:schemeClr val="tx2"/>
                </a:solidFill>
                <a:latin typeface="Times New Roman" panose="02020603050405020304" pitchFamily="18" charset="0"/>
                <a:ea typeface="宋体" panose="02010600030101010101" pitchFamily="2" charset="-122"/>
              </a:rPr>
              <a:t>红色担体</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表面孔穴密集，孔径较小，表面积大（比表面积</a:t>
            </a:r>
            <a:r>
              <a:rPr lang="en-US" altLang="zh-CN" b="1" dirty="0">
                <a:latin typeface="Times New Roman" panose="02020603050405020304" pitchFamily="18" charset="0"/>
                <a:ea typeface="宋体" panose="02010600030101010101" pitchFamily="2" charset="-122"/>
              </a:rPr>
              <a:t>40cm</a:t>
            </a:r>
            <a:r>
              <a:rPr lang="en-US" altLang="zh-CN" b="1" baseline="30000" dirty="0">
                <a:latin typeface="Times New Roman" panose="02020603050405020304" pitchFamily="18" charset="0"/>
                <a:ea typeface="宋体" panose="02010600030101010101" pitchFamily="2" charset="-122"/>
              </a:rPr>
              <a:t>2</a:t>
            </a:r>
            <a:r>
              <a:rPr lang="en-US" altLang="zh-CN" b="1" dirty="0">
                <a:latin typeface="Times New Roman" panose="02020603050405020304" pitchFamily="18" charset="0"/>
                <a:ea typeface="宋体" panose="02010600030101010101" pitchFamily="2" charset="-122"/>
              </a:rPr>
              <a:t>·g</a:t>
            </a:r>
            <a:r>
              <a:rPr lang="en-US" altLang="zh-CN" b="1" baseline="30000"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），平均孔径</a:t>
            </a:r>
            <a:r>
              <a:rPr lang="en-US" altLang="zh-CN" b="1" dirty="0">
                <a:latin typeface="Times New Roman" panose="02020603050405020304" pitchFamily="18" charset="0"/>
                <a:ea typeface="宋体" panose="02010600030101010101" pitchFamily="2" charset="-122"/>
              </a:rPr>
              <a:t>1μm</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          适合涂渍非极性固定液，一般用于分析</a:t>
            </a:r>
            <a:r>
              <a:rPr lang="zh-CN" altLang="en-US" b="1" dirty="0">
                <a:solidFill>
                  <a:srgbClr val="FF0000"/>
                </a:solidFill>
                <a:latin typeface="Times New Roman" panose="02020603050405020304" pitchFamily="18" charset="0"/>
                <a:ea typeface="宋体" panose="02010600030101010101" pitchFamily="2" charset="-122"/>
              </a:rPr>
              <a:t>非极性或弱极性物质</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a:p>
            <a:pPr marL="342900" indent="-342900" algn="just">
              <a:spcBef>
                <a:spcPct val="20000"/>
              </a:spcBef>
              <a:buClr>
                <a:schemeClr val="hlink"/>
              </a:buClr>
              <a:buSzPct val="80000"/>
              <a:buFont typeface="Times New Roman" panose="02020603050405020304" pitchFamily="18" charset="0"/>
              <a:buChar char="♣"/>
            </a:pPr>
            <a:r>
              <a:rPr lang="zh-CN" altLang="en-US" b="1" dirty="0">
                <a:solidFill>
                  <a:schemeClr val="tx2"/>
                </a:solidFill>
                <a:latin typeface="Times New Roman" panose="02020603050405020304" pitchFamily="18" charset="0"/>
                <a:ea typeface="宋体" panose="02010600030101010101" pitchFamily="2" charset="-122"/>
              </a:rPr>
              <a:t>白色担体</a:t>
            </a:r>
            <a:r>
              <a:rPr lang="en-US" altLang="zh-CN" b="1" dirty="0">
                <a:latin typeface="Times New Roman" panose="02020603050405020304" pitchFamily="18" charset="0"/>
                <a:ea typeface="宋体" panose="02010600030101010101" pitchFamily="2" charset="-122"/>
              </a:rPr>
              <a:t>——</a:t>
            </a:r>
            <a:r>
              <a:rPr lang="zh-CN" altLang="en-US" b="1" dirty="0">
                <a:solidFill>
                  <a:srgbClr val="0000CC"/>
                </a:solidFill>
                <a:latin typeface="Times New Roman" panose="02020603050405020304" pitchFamily="18" charset="0"/>
                <a:ea typeface="宋体" panose="02010600030101010101" pitchFamily="2" charset="-122"/>
              </a:rPr>
              <a:t>煅烧前原料中加入了少量助溶剂（碳酸钠）。</a:t>
            </a:r>
            <a:r>
              <a:rPr lang="zh-CN" altLang="en-US" b="1" dirty="0">
                <a:latin typeface="Times New Roman" panose="02020603050405020304" pitchFamily="18" charset="0"/>
                <a:ea typeface="宋体" panose="02010600030101010101" pitchFamily="2" charset="-122"/>
              </a:rPr>
              <a:t>机械强度不如红色担体，</a:t>
            </a:r>
            <a:r>
              <a:rPr lang="zh-CN" altLang="en-US" b="1" dirty="0">
                <a:solidFill>
                  <a:srgbClr val="0000CC"/>
                </a:solidFill>
                <a:latin typeface="Times New Roman" panose="02020603050405020304" pitchFamily="18" charset="0"/>
                <a:ea typeface="宋体" panose="02010600030101010101" pitchFamily="2" charset="-122"/>
              </a:rPr>
              <a:t>但吸附性显著减小。</a:t>
            </a:r>
            <a:r>
              <a:rPr lang="zh-CN" altLang="en-US" b="1" dirty="0">
                <a:latin typeface="Times New Roman" panose="02020603050405020304" pitchFamily="18" charset="0"/>
                <a:ea typeface="宋体" panose="02010600030101010101" pitchFamily="2" charset="-122"/>
              </a:rPr>
              <a:t>表面孔径较大约</a:t>
            </a:r>
            <a:r>
              <a:rPr lang="en-US" altLang="zh-CN" b="1" dirty="0">
                <a:latin typeface="Times New Roman" panose="02020603050405020304" pitchFamily="18" charset="0"/>
                <a:ea typeface="宋体" panose="02010600030101010101" pitchFamily="2" charset="-122"/>
              </a:rPr>
              <a:t>8</a:t>
            </a: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9μm</a:t>
            </a:r>
            <a:r>
              <a:rPr lang="zh-CN" altLang="en-US" b="1" dirty="0">
                <a:latin typeface="Times New Roman" panose="02020603050405020304" pitchFamily="18" charset="0"/>
                <a:ea typeface="宋体" panose="02010600030101010101" pitchFamily="2" charset="-122"/>
              </a:rPr>
              <a:t>，比表面积</a:t>
            </a:r>
            <a:r>
              <a:rPr lang="en-US" altLang="zh-CN" b="1" dirty="0">
                <a:latin typeface="Times New Roman" panose="02020603050405020304" pitchFamily="18" charset="0"/>
                <a:ea typeface="宋体" panose="02010600030101010101" pitchFamily="2" charset="-122"/>
              </a:rPr>
              <a:t>1.0 cm</a:t>
            </a:r>
            <a:r>
              <a:rPr lang="en-US" altLang="zh-CN" b="1" baseline="30000" dirty="0">
                <a:latin typeface="Times New Roman" panose="02020603050405020304" pitchFamily="18" charset="0"/>
                <a:ea typeface="宋体" panose="02010600030101010101" pitchFamily="2" charset="-122"/>
              </a:rPr>
              <a:t>2</a:t>
            </a:r>
            <a:r>
              <a:rPr lang="en-US" altLang="zh-CN" b="1" dirty="0">
                <a:latin typeface="Times New Roman" panose="02020603050405020304" pitchFamily="18" charset="0"/>
                <a:ea typeface="宋体" panose="02010600030101010101" pitchFamily="2" charset="-122"/>
              </a:rPr>
              <a:t>·g</a:t>
            </a:r>
            <a:r>
              <a:rPr lang="en-US" altLang="zh-CN" b="1" baseline="30000"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a:p>
            <a:pPr marL="342900" indent="-342900" algn="just">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         常与极性固定液配伍</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一般适用于分析</a:t>
            </a:r>
            <a:r>
              <a:rPr lang="zh-CN" altLang="en-US" b="1" dirty="0">
                <a:solidFill>
                  <a:srgbClr val="FF0000"/>
                </a:solidFill>
                <a:latin typeface="Times New Roman" panose="02020603050405020304" pitchFamily="18" charset="0"/>
                <a:ea typeface="宋体" panose="02010600030101010101" pitchFamily="2" charset="-122"/>
              </a:rPr>
              <a:t>极性物质</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p:txBody>
      </p:sp>
      <p:sp>
        <p:nvSpPr>
          <p:cNvPr id="11271" name="Rectangle 8"/>
          <p:cNvSpPr/>
          <p:nvPr/>
        </p:nvSpPr>
        <p:spPr>
          <a:xfrm>
            <a:off x="623888" y="6165850"/>
            <a:ext cx="11885612" cy="457200"/>
          </a:xfrm>
          <a:prstGeom prst="rect">
            <a:avLst/>
          </a:prstGeom>
          <a:noFill/>
          <a:ln w="9525">
            <a:noFill/>
          </a:ln>
        </p:spPr>
        <p:txBody>
          <a:bodyPr wrap="none" lIns="91428" tIns="45715" rIns="91428" bIns="45715" anchor="t" anchorCtr="0">
            <a:spAutoFit/>
          </a:bodyPr>
          <a:p>
            <a:pPr marL="342900" indent="-342900" algn="just">
              <a:spcBef>
                <a:spcPct val="20000"/>
              </a:spcBef>
              <a:buClr>
                <a:schemeClr val="folHlink"/>
              </a:buClr>
              <a:buSzPct val="60000"/>
              <a:buFont typeface="Wingdings" panose="05000000000000000000" pitchFamily="2" charset="2"/>
            </a:pP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2</a:t>
            </a:r>
            <a:r>
              <a:rPr lang="zh-CN" altLang="en-US" b="1" dirty="0">
                <a:latin typeface="Times New Roman" panose="02020603050405020304" pitchFamily="18" charset="0"/>
                <a:ea typeface="宋体" panose="02010600030101010101" pitchFamily="2" charset="-122"/>
              </a:rPr>
              <a:t>）</a:t>
            </a:r>
            <a:r>
              <a:rPr lang="zh-CN" altLang="en-US" b="1" dirty="0">
                <a:solidFill>
                  <a:srgbClr val="FF3300"/>
                </a:solidFill>
                <a:latin typeface="Times New Roman" panose="02020603050405020304" pitchFamily="18" charset="0"/>
                <a:ea typeface="宋体" panose="02010600030101010101" pitchFamily="2" charset="-122"/>
              </a:rPr>
              <a:t>非硅藻土类</a:t>
            </a:r>
            <a:r>
              <a:rPr lang="zh-CN" altLang="en-US" b="1" dirty="0">
                <a:latin typeface="Times New Roman" panose="02020603050405020304" pitchFamily="18" charset="0"/>
                <a:ea typeface="宋体" panose="02010600030101010101" pitchFamily="2" charset="-122"/>
              </a:rPr>
              <a:t>：玻璃微球，石英微球，氟塑载体，含氟化合物</a:t>
            </a:r>
            <a:endParaRPr lang="zh-CN" altLang="en-US" b="1" dirty="0">
              <a:latin typeface="Times New Roman" panose="02020603050405020304" pitchFamily="18" charset="0"/>
              <a:ea typeface="宋体" panose="02010600030101010101" pitchFamily="2" charset="-122"/>
            </a:endParaRPr>
          </a:p>
        </p:txBody>
      </p:sp>
      <p:sp>
        <p:nvSpPr>
          <p:cNvPr id="13319" name="Rectangle 11"/>
          <p:cNvSpPr/>
          <p:nvPr/>
        </p:nvSpPr>
        <p:spPr>
          <a:xfrm>
            <a:off x="814388" y="692150"/>
            <a:ext cx="11183937" cy="1055688"/>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6">
                                            <p:txEl>
                                              <p:charRg st="0" end="5"/>
                                            </p:txEl>
                                          </p:spTgt>
                                        </p:tgtEl>
                                        <p:attrNameLst>
                                          <p:attrName>style.visibility</p:attrName>
                                        </p:attrNameLst>
                                      </p:cBhvr>
                                      <p:to>
                                        <p:strVal val="visible"/>
                                      </p:to>
                                    </p:set>
                                    <p:animEffect transition="in" filter="wipe(left)">
                                      <p:cBhvr>
                                        <p:cTn id="7" dur="500"/>
                                        <p:tgtEl>
                                          <p:spTgt spid="11266">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270">
                                            <p:txEl>
                                              <p:charRg st="0" end="23"/>
                                            </p:txEl>
                                          </p:spTgt>
                                        </p:tgtEl>
                                        <p:attrNameLst>
                                          <p:attrName>style.visibility</p:attrName>
                                        </p:attrNameLst>
                                      </p:cBhvr>
                                      <p:to>
                                        <p:strVal val="visible"/>
                                      </p:to>
                                    </p:set>
                                    <p:animEffect transition="in" filter="strips(upRight)">
                                      <p:cBhvr>
                                        <p:cTn id="12" dur="500"/>
                                        <p:tgtEl>
                                          <p:spTgt spid="11270">
                                            <p:txEl>
                                              <p:charRg st="0" end="23"/>
                                            </p:txEl>
                                          </p:spTgt>
                                        </p:tgtEl>
                                      </p:cBhvr>
                                    </p:animEffect>
                                  </p:childTnLst>
                                </p:cTn>
                              </p:par>
                            </p:childTnLst>
                          </p:cTn>
                        </p:par>
                        <p:par>
                          <p:cTn id="13" fill="hold">
                            <p:stCondLst>
                              <p:cond delay="500"/>
                            </p:stCondLst>
                            <p:childTnLst>
                              <p:par>
                                <p:cTn id="14" presetID="29" presetClass="entr" presetSubtype="0" fill="hold" grpId="0" nodeType="afterEffect">
                                  <p:stCondLst>
                                    <p:cond delay="0"/>
                                  </p:stCondLst>
                                  <p:childTnLst>
                                    <p:set>
                                      <p:cBhvr>
                                        <p:cTn id="15" dur="1" fill="hold">
                                          <p:stCondLst>
                                            <p:cond delay="0"/>
                                          </p:stCondLst>
                                        </p:cTn>
                                        <p:tgtEl>
                                          <p:spTgt spid="11271"/>
                                        </p:tgtEl>
                                        <p:attrNameLst>
                                          <p:attrName>style.visibility</p:attrName>
                                        </p:attrNameLst>
                                      </p:cBhvr>
                                      <p:to>
                                        <p:strVal val="visible"/>
                                      </p:to>
                                    </p:set>
                                    <p:anim calcmode="lin" valueType="num">
                                      <p:cBhvr>
                                        <p:cTn id="16" dur="1000" fill="hold"/>
                                        <p:tgtEl>
                                          <p:spTgt spid="11271"/>
                                        </p:tgtEl>
                                        <p:attrNameLst>
                                          <p:attrName>ppt_x</p:attrName>
                                        </p:attrNameLst>
                                      </p:cBhvr>
                                      <p:tavLst>
                                        <p:tav tm="0">
                                          <p:val>
                                            <p:strVal val="#ppt_x-.2"/>
                                          </p:val>
                                        </p:tav>
                                        <p:tav tm="100000">
                                          <p:val>
                                            <p:strVal val="#ppt_x"/>
                                          </p:val>
                                        </p:tav>
                                      </p:tavLst>
                                    </p:anim>
                                    <p:anim calcmode="lin" valueType="num">
                                      <p:cBhvr>
                                        <p:cTn id="17" dur="1000" fill="hold"/>
                                        <p:tgtEl>
                                          <p:spTgt spid="1127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27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11270">
                                            <p:txEl>
                                              <p:charRg st="23" end="70"/>
                                            </p:txEl>
                                          </p:spTgt>
                                        </p:tgtEl>
                                        <p:attrNameLst>
                                          <p:attrName>style.visibility</p:attrName>
                                        </p:attrNameLst>
                                      </p:cBhvr>
                                      <p:to>
                                        <p:strVal val="visible"/>
                                      </p:to>
                                    </p:set>
                                    <p:animEffect transition="in" filter="strips(upRight)">
                                      <p:cBhvr>
                                        <p:cTn id="23" dur="500"/>
                                        <p:tgtEl>
                                          <p:spTgt spid="11270">
                                            <p:txEl>
                                              <p:charRg st="23" end="70"/>
                                            </p:txEl>
                                          </p:spTgt>
                                        </p:tgtEl>
                                      </p:cBhvr>
                                    </p:animEffect>
                                  </p:childTnLst>
                                </p:cTn>
                              </p:par>
                            </p:childTnLst>
                          </p:cTn>
                        </p:par>
                        <p:par>
                          <p:cTn id="24" fill="hold">
                            <p:stCondLst>
                              <p:cond delay="500"/>
                            </p:stCondLst>
                            <p:childTnLst>
                              <p:par>
                                <p:cTn id="25" presetID="18" presetClass="entr" presetSubtype="3" fill="hold" grpId="0" nodeType="afterEffect">
                                  <p:stCondLst>
                                    <p:cond delay="0"/>
                                  </p:stCondLst>
                                  <p:childTnLst>
                                    <p:set>
                                      <p:cBhvr>
                                        <p:cTn id="26" dur="1" fill="hold">
                                          <p:stCondLst>
                                            <p:cond delay="0"/>
                                          </p:stCondLst>
                                        </p:cTn>
                                        <p:tgtEl>
                                          <p:spTgt spid="11270">
                                            <p:txEl>
                                              <p:charRg st="70" end="108"/>
                                            </p:txEl>
                                          </p:spTgt>
                                        </p:tgtEl>
                                        <p:attrNameLst>
                                          <p:attrName>style.visibility</p:attrName>
                                        </p:attrNameLst>
                                      </p:cBhvr>
                                      <p:to>
                                        <p:strVal val="visible"/>
                                      </p:to>
                                    </p:set>
                                    <p:animEffect transition="in" filter="strips(upRight)">
                                      <p:cBhvr>
                                        <p:cTn id="27" dur="500"/>
                                        <p:tgtEl>
                                          <p:spTgt spid="11270">
                                            <p:txEl>
                                              <p:charRg st="70" end="10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11270">
                                            <p:txEl>
                                              <p:charRg st="108" end="184"/>
                                            </p:txEl>
                                          </p:spTgt>
                                        </p:tgtEl>
                                        <p:attrNameLst>
                                          <p:attrName>style.visibility</p:attrName>
                                        </p:attrNameLst>
                                      </p:cBhvr>
                                      <p:to>
                                        <p:strVal val="visible"/>
                                      </p:to>
                                    </p:set>
                                    <p:animEffect transition="in" filter="strips(upRight)">
                                      <p:cBhvr>
                                        <p:cTn id="32" dur="500"/>
                                        <p:tgtEl>
                                          <p:spTgt spid="11270">
                                            <p:txEl>
                                              <p:charRg st="108" end="184"/>
                                            </p:txEl>
                                          </p:spTgt>
                                        </p:tgtEl>
                                      </p:cBhvr>
                                    </p:animEffect>
                                  </p:childTnLst>
                                </p:cTn>
                              </p:par>
                            </p:childTnLst>
                          </p:cTn>
                        </p:par>
                        <p:par>
                          <p:cTn id="33" fill="hold">
                            <p:stCondLst>
                              <p:cond delay="500"/>
                            </p:stCondLst>
                            <p:childTnLst>
                              <p:par>
                                <p:cTn id="34" presetID="18" presetClass="entr" presetSubtype="3" fill="hold" grpId="0" nodeType="afterEffect">
                                  <p:stCondLst>
                                    <p:cond delay="0"/>
                                  </p:stCondLst>
                                  <p:childTnLst>
                                    <p:set>
                                      <p:cBhvr>
                                        <p:cTn id="35" dur="1" fill="hold">
                                          <p:stCondLst>
                                            <p:cond delay="0"/>
                                          </p:stCondLst>
                                        </p:cTn>
                                        <p:tgtEl>
                                          <p:spTgt spid="11270">
                                            <p:txEl>
                                              <p:charRg st="184" end="216"/>
                                            </p:txEl>
                                          </p:spTgt>
                                        </p:tgtEl>
                                        <p:attrNameLst>
                                          <p:attrName>style.visibility</p:attrName>
                                        </p:attrNameLst>
                                      </p:cBhvr>
                                      <p:to>
                                        <p:strVal val="visible"/>
                                      </p:to>
                                    </p:set>
                                    <p:animEffect transition="in" filter="strips(upRight)">
                                      <p:cBhvr>
                                        <p:cTn id="36" dur="500"/>
                                        <p:tgtEl>
                                          <p:spTgt spid="11270">
                                            <p:txEl>
                                              <p:charRg st="184" end="2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dvAuto="1000" build="p"/>
      <p:bldP spid="11270" grpId="0" build="p"/>
      <p:bldP spid="112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idx="4294967295"/>
          </p:nvPr>
        </p:nvSpPr>
        <p:spPr>
          <a:xfrm>
            <a:off x="814388" y="2060575"/>
            <a:ext cx="10361613" cy="609600"/>
          </a:xfrm>
        </p:spPr>
        <p:txBody>
          <a:bodyPr vert="horz" wrap="square" lIns="91428" tIns="45715" rIns="91428" bIns="45715" numCol="1" anchor="b" anchorCtr="0" compatLnSpc="1"/>
          <a:lstStyle/>
          <a:p>
            <a:pPr marL="0" marR="0" lvl="0" indent="0" algn="l" defTabSz="914400" rtl="0" eaLnBrk="1" fontAlgn="base" latinLnBrk="0" hangingPunct="1">
              <a:lnSpc>
                <a:spcPct val="85000"/>
              </a:lnSpc>
              <a:spcBef>
                <a:spcPct val="0"/>
              </a:spcBef>
              <a:spcAft>
                <a:spcPct val="0"/>
              </a:spcAft>
              <a:buClrTx/>
              <a:buSzTx/>
              <a:buFontTx/>
              <a:buNone/>
              <a:defRPr/>
            </a:pPr>
            <a:r>
              <a:rPr kumimoji="1" lang="zh-CN" altLang="en-US" sz="2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（二）固定液</a:t>
            </a:r>
            <a:endParaRPr kumimoji="1" lang="zh-CN" altLang="en-US" sz="2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12291" name="Rectangle 3"/>
          <p:cNvSpPr>
            <a:spLocks noGrp="1"/>
          </p:cNvSpPr>
          <p:nvPr>
            <p:ph type="body" sz="half"/>
          </p:nvPr>
        </p:nvSpPr>
        <p:spPr>
          <a:xfrm>
            <a:off x="1238250" y="2835275"/>
            <a:ext cx="10952163" cy="3689350"/>
          </a:xfrm>
          <a:ln/>
        </p:spPr>
        <p:txBody>
          <a:bodyPr vert="horz" wrap="square" lIns="91428" tIns="45715" rIns="91428" bIns="45715" anchor="t" anchorCtr="0"/>
          <a:lstStyle>
            <a:lvl1pPr lvl="0">
              <a:buClr>
                <a:schemeClr val="accent2"/>
              </a:buClr>
              <a:buSzTx/>
              <a:buFont typeface="Wingdings" panose="05000000000000000000" pitchFamily="2" charset="2"/>
              <a:defRPr sz="2800"/>
            </a:lvl1pPr>
            <a:lvl2pPr lvl="1">
              <a:buClr>
                <a:schemeClr val="accent2"/>
              </a:buClr>
              <a:buSzPct val="55000"/>
              <a:buFont typeface="Wingdings" panose="05000000000000000000" pitchFamily="2" charset="2"/>
              <a:defRPr sz="2400"/>
            </a:lvl2pPr>
            <a:lvl3pPr lvl="2">
              <a:buClr>
                <a:schemeClr val="accent2"/>
              </a:buClr>
              <a:buSzPct val="65000"/>
              <a:buFont typeface="Wingdings" panose="05000000000000000000" pitchFamily="2" charset="2"/>
              <a:defRPr sz="2000"/>
            </a:lvl3pPr>
            <a:lvl4pPr lvl="3">
              <a:buClr>
                <a:schemeClr val="accent2"/>
              </a:buClr>
              <a:buSzPct val="85000"/>
              <a:buFont typeface="Wingdings" panose="05000000000000000000" pitchFamily="2" charset="2"/>
              <a:defRPr sz="1800"/>
            </a:lvl4pPr>
            <a:lvl5pPr lvl="4">
              <a:buClr>
                <a:schemeClr val="accent2"/>
              </a:buClr>
              <a:buSzPct val="80000"/>
              <a:buFont typeface="Wingdings" panose="05000000000000000000" pitchFamily="2" charset="2"/>
              <a:defRPr sz="1800"/>
            </a:lvl5pPr>
          </a:lstStyle>
          <a:p>
            <a:pPr lvl="0" algn="just" eaLnBrk="1" hangingPunct="1">
              <a:lnSpc>
                <a:spcPct val="120000"/>
              </a:lnSpc>
              <a:buNone/>
            </a:pPr>
            <a:r>
              <a:rPr lang="en-US" altLang="zh-CN" sz="2800" b="1" dirty="0">
                <a:ea typeface="楷体_GB2312" panose="02010609030101010101" pitchFamily="49" charset="-122"/>
              </a:rPr>
              <a:t>1.</a:t>
            </a:r>
            <a:r>
              <a:rPr lang="zh-CN" altLang="en-US" sz="2800" b="1" dirty="0">
                <a:ea typeface="楷体_GB2312" panose="02010609030101010101" pitchFamily="49" charset="-122"/>
              </a:rPr>
              <a:t>要求：</a:t>
            </a:r>
            <a:endParaRPr lang="zh-CN" altLang="en-US" sz="2800" b="1" dirty="0">
              <a:ea typeface="楷体_GB2312" panose="02010609030101010101" pitchFamily="49" charset="-122"/>
            </a:endParaRPr>
          </a:p>
          <a:p>
            <a:pPr lvl="0" algn="just" eaLnBrk="1" hangingPunct="1">
              <a:lnSpc>
                <a:spcPct val="120000"/>
              </a:lnSpc>
              <a:buNone/>
            </a:pPr>
            <a:r>
              <a:rPr lang="zh-CN" altLang="en-US" sz="2400" b="1" dirty="0"/>
              <a:t>（</a:t>
            </a:r>
            <a:r>
              <a:rPr lang="en-US" altLang="zh-CN" sz="2400" b="1" dirty="0"/>
              <a:t>1</a:t>
            </a:r>
            <a:r>
              <a:rPr lang="zh-CN" altLang="en-US" sz="2400" b="1" dirty="0"/>
              <a:t>）操作柱温下固定液呈液态（易于形成均匀液膜）</a:t>
            </a:r>
            <a:endParaRPr lang="zh-CN" altLang="en-US" sz="2400" b="1" dirty="0"/>
          </a:p>
          <a:p>
            <a:pPr lvl="0" algn="just" eaLnBrk="1" hangingPunct="1">
              <a:lnSpc>
                <a:spcPct val="120000"/>
              </a:lnSpc>
              <a:buNone/>
            </a:pPr>
            <a:r>
              <a:rPr lang="zh-CN" altLang="en-US" sz="2400" b="1" dirty="0"/>
              <a:t>（</a:t>
            </a:r>
            <a:r>
              <a:rPr lang="en-US" altLang="zh-CN" sz="2400" b="1" dirty="0"/>
              <a:t>2</a:t>
            </a:r>
            <a:r>
              <a:rPr lang="zh-CN" altLang="en-US" sz="2400" b="1" dirty="0"/>
              <a:t>）固定液热稳定性好</a:t>
            </a:r>
            <a:r>
              <a:rPr lang="en-US" altLang="zh-CN" sz="2400" b="1" dirty="0"/>
              <a:t>,    </a:t>
            </a:r>
            <a:r>
              <a:rPr lang="zh-CN" altLang="en-US" sz="2400" b="1" dirty="0"/>
              <a:t>操作温度下不发生分解；</a:t>
            </a:r>
            <a:endParaRPr lang="zh-CN" altLang="en-US" sz="2400" b="1" dirty="0"/>
          </a:p>
          <a:p>
            <a:pPr lvl="0" algn="just" eaLnBrk="1" hangingPunct="1">
              <a:lnSpc>
                <a:spcPct val="120000"/>
              </a:lnSpc>
              <a:buNone/>
            </a:pPr>
            <a:r>
              <a:rPr lang="zh-CN" altLang="en-US" sz="2400" b="1" dirty="0"/>
              <a:t>（</a:t>
            </a:r>
            <a:r>
              <a:rPr lang="en-US" altLang="zh-CN" sz="2400" b="1" dirty="0"/>
              <a:t>3</a:t>
            </a:r>
            <a:r>
              <a:rPr lang="zh-CN" altLang="en-US" sz="2400" b="1" dirty="0"/>
              <a:t>）固定液的挥发性小</a:t>
            </a:r>
            <a:r>
              <a:rPr lang="en-US" altLang="zh-CN" sz="2400" b="1" dirty="0"/>
              <a:t>, </a:t>
            </a:r>
            <a:r>
              <a:rPr lang="zh-CN" altLang="en-US" sz="2400" b="1" dirty="0"/>
              <a:t>操作温度下有较低蒸气压，  以免流失（柱寿命长，检测本底低）</a:t>
            </a:r>
            <a:r>
              <a:rPr lang="en-US" altLang="zh-CN" sz="2400" b="1" dirty="0"/>
              <a:t>;</a:t>
            </a:r>
            <a:endParaRPr lang="en-US" altLang="zh-CN" sz="2400" b="1" dirty="0"/>
          </a:p>
          <a:p>
            <a:pPr lvl="0" algn="just" eaLnBrk="1" hangingPunct="1">
              <a:lnSpc>
                <a:spcPct val="120000"/>
              </a:lnSpc>
              <a:buNone/>
            </a:pPr>
            <a:r>
              <a:rPr lang="zh-CN" altLang="en-US" sz="2400" b="1" dirty="0"/>
              <a:t>（</a:t>
            </a:r>
            <a:r>
              <a:rPr lang="en-US" altLang="zh-CN" sz="2400" b="1" dirty="0"/>
              <a:t>4</a:t>
            </a:r>
            <a:r>
              <a:rPr lang="zh-CN" altLang="en-US" sz="2400" b="1" dirty="0"/>
              <a:t>）固定液对样品应有较好的溶解度及选择性</a:t>
            </a:r>
            <a:endParaRPr lang="zh-CN" altLang="en-US" sz="2400" b="1" dirty="0"/>
          </a:p>
          <a:p>
            <a:pPr lvl="0" eaLnBrk="1" hangingPunct="1">
              <a:lnSpc>
                <a:spcPct val="120000"/>
              </a:lnSpc>
              <a:buNone/>
            </a:pPr>
            <a:r>
              <a:rPr lang="zh-CN" altLang="en-US" sz="2400" b="1" dirty="0"/>
              <a:t>（</a:t>
            </a:r>
            <a:r>
              <a:rPr lang="en-US" altLang="zh-CN" sz="2400" b="1" dirty="0"/>
              <a:t>5</a:t>
            </a:r>
            <a:r>
              <a:rPr lang="zh-CN" altLang="en-US" sz="2400" b="1" dirty="0"/>
              <a:t>）化学稳定性好</a:t>
            </a:r>
            <a:r>
              <a:rPr lang="en-US" altLang="zh-CN" sz="2400" b="1" dirty="0"/>
              <a:t>, </a:t>
            </a:r>
            <a:r>
              <a:rPr lang="zh-CN" altLang="en-US" sz="2400" b="1" dirty="0"/>
              <a:t>不与被测物质起化学反应。</a:t>
            </a:r>
            <a:endParaRPr lang="en-US" altLang="zh-CN" sz="2800" dirty="0"/>
          </a:p>
        </p:txBody>
      </p:sp>
      <p:sp>
        <p:nvSpPr>
          <p:cNvPr id="14339" name="Rectangle 6"/>
          <p:cNvSpPr/>
          <p:nvPr/>
        </p:nvSpPr>
        <p:spPr>
          <a:xfrm>
            <a:off x="1008063" y="620713"/>
            <a:ext cx="11182350" cy="1055687"/>
          </a:xfrm>
          <a:prstGeom prst="rect">
            <a:avLst/>
          </a:prstGeom>
          <a:gradFill rotWithShape="1">
            <a:gsLst>
              <a:gs pos="0">
                <a:schemeClr val="tx1"/>
              </a:gs>
              <a:gs pos="100000">
                <a:srgbClr val="006699"/>
              </a:gs>
            </a:gsLst>
            <a:lin ang="5400000" scaled="1"/>
            <a:tileRect/>
          </a:gradFill>
          <a:ln w="9525">
            <a:noFill/>
          </a:ln>
        </p:spPr>
        <p:txBody>
          <a:bodyPr lIns="91428" tIns="45715" rIns="91428" bIns="45715" anchor="b" anchorCtr="0"/>
          <a:p>
            <a:pPr>
              <a:buClrTx/>
              <a:buFontTx/>
            </a:pPr>
            <a:r>
              <a:rPr lang="zh-CN" altLang="en-US" sz="3200" b="1" dirty="0">
                <a:solidFill>
                  <a:srgbClr val="FFFF00"/>
                </a:solidFill>
                <a:latin typeface="Times New Roman" panose="02020603050405020304" pitchFamily="18" charset="0"/>
                <a:ea typeface="宋体" panose="02010600030101010101" pitchFamily="2" charset="-122"/>
              </a:rPr>
              <a:t>一、气液色谱固定相</a:t>
            </a:r>
            <a:br>
              <a:rPr lang="zh-CN" altLang="en-US" sz="3200" b="1" dirty="0">
                <a:solidFill>
                  <a:srgbClr val="FFFF00"/>
                </a:solidFill>
                <a:latin typeface="Times New Roman" panose="02020603050405020304" pitchFamily="18" charset="0"/>
                <a:ea typeface="宋体" panose="02010600030101010101" pitchFamily="2" charset="-122"/>
              </a:rPr>
            </a:br>
            <a:r>
              <a:rPr lang="zh-CN" altLang="en-US" sz="3200" b="1" dirty="0">
                <a:solidFill>
                  <a:srgbClr val="FFFF00"/>
                </a:solidFill>
                <a:latin typeface="Times New Roman" panose="02020603050405020304" pitchFamily="18" charset="0"/>
                <a:ea typeface="宋体" panose="02010600030101010101" pitchFamily="2" charset="-122"/>
              </a:rPr>
              <a:t> </a:t>
            </a:r>
            <a:r>
              <a:rPr lang="en-US" altLang="en-US" sz="3200" b="1" dirty="0">
                <a:solidFill>
                  <a:srgbClr val="FFFF00"/>
                </a:solidFill>
                <a:latin typeface="Times New Roman" panose="02020603050405020304" pitchFamily="18" charset="0"/>
                <a:ea typeface="宋体" panose="02010600030101010101" pitchFamily="2" charset="-122"/>
              </a:rPr>
              <a:t>stationary phases in gas-liquid chromatograph</a:t>
            </a:r>
            <a:endParaRPr lang="en-US" altLang="zh-CN" sz="3200" b="1" dirty="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spd="slow">
    <p:checker dir="vert"/>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291">
                                            <p:txEl>
                                              <p:charRg st="0" end="6"/>
                                            </p:txEl>
                                          </p:spTgt>
                                        </p:tgtEl>
                                        <p:attrNameLst>
                                          <p:attrName>style.visibility</p:attrName>
                                        </p:attrNameLst>
                                      </p:cBhvr>
                                      <p:to>
                                        <p:strVal val="visible"/>
                                      </p:to>
                                    </p:set>
                                    <p:animEffect transition="in" filter="strips(upRight)">
                                      <p:cBhvr>
                                        <p:cTn id="7" dur="500"/>
                                        <p:tgtEl>
                                          <p:spTgt spid="12291">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2291">
                                            <p:txEl>
                                              <p:charRg st="6" end="31"/>
                                            </p:txEl>
                                          </p:spTgt>
                                        </p:tgtEl>
                                        <p:attrNameLst>
                                          <p:attrName>style.visibility</p:attrName>
                                        </p:attrNameLst>
                                      </p:cBhvr>
                                      <p:to>
                                        <p:strVal val="visible"/>
                                      </p:to>
                                    </p:set>
                                    <p:animEffect transition="in" filter="strips(upRight)">
                                      <p:cBhvr>
                                        <p:cTn id="12" dur="500"/>
                                        <p:tgtEl>
                                          <p:spTgt spid="12291">
                                            <p:txEl>
                                              <p:charRg st="6" end="3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2291">
                                            <p:txEl>
                                              <p:charRg st="31" end="59"/>
                                            </p:txEl>
                                          </p:spTgt>
                                        </p:tgtEl>
                                        <p:attrNameLst>
                                          <p:attrName>style.visibility</p:attrName>
                                        </p:attrNameLst>
                                      </p:cBhvr>
                                      <p:to>
                                        <p:strVal val="visible"/>
                                      </p:to>
                                    </p:set>
                                    <p:animEffect transition="in" filter="strips(upRight)">
                                      <p:cBhvr>
                                        <p:cTn id="17" dur="500"/>
                                        <p:tgtEl>
                                          <p:spTgt spid="12291">
                                            <p:txEl>
                                              <p:charRg st="31" end="5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2291">
                                            <p:txEl>
                                              <p:charRg st="59" end="104"/>
                                            </p:txEl>
                                          </p:spTgt>
                                        </p:tgtEl>
                                        <p:attrNameLst>
                                          <p:attrName>style.visibility</p:attrName>
                                        </p:attrNameLst>
                                      </p:cBhvr>
                                      <p:to>
                                        <p:strVal val="visible"/>
                                      </p:to>
                                    </p:set>
                                    <p:animEffect transition="in" filter="strips(upRight)">
                                      <p:cBhvr>
                                        <p:cTn id="22" dur="500"/>
                                        <p:tgtEl>
                                          <p:spTgt spid="12291">
                                            <p:txEl>
                                              <p:charRg st="59" end="10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2291">
                                            <p:txEl>
                                              <p:charRg st="104" end="126"/>
                                            </p:txEl>
                                          </p:spTgt>
                                        </p:tgtEl>
                                        <p:attrNameLst>
                                          <p:attrName>style.visibility</p:attrName>
                                        </p:attrNameLst>
                                      </p:cBhvr>
                                      <p:to>
                                        <p:strVal val="visible"/>
                                      </p:to>
                                    </p:set>
                                    <p:animEffect transition="in" filter="strips(upRight)">
                                      <p:cBhvr>
                                        <p:cTn id="27" dur="500"/>
                                        <p:tgtEl>
                                          <p:spTgt spid="12291">
                                            <p:txEl>
                                              <p:charRg st="104" end="12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12291">
                                            <p:txEl>
                                              <p:charRg st="126" end="150"/>
                                            </p:txEl>
                                          </p:spTgt>
                                        </p:tgtEl>
                                        <p:attrNameLst>
                                          <p:attrName>style.visibility</p:attrName>
                                        </p:attrNameLst>
                                      </p:cBhvr>
                                      <p:to>
                                        <p:strVal val="visible"/>
                                      </p:to>
                                    </p:set>
                                    <p:animEffect transition="in" filter="strips(upRight)">
                                      <p:cBhvr>
                                        <p:cTn id="32" dur="500"/>
                                        <p:tgtEl>
                                          <p:spTgt spid="12291">
                                            <p:txEl>
                                              <p:charRg st="126" end="1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68_1*i*1"/>
  <p:tag name="KSO_WM_TEMPLATE_CATEGORY" val="custom"/>
  <p:tag name="KSO_WM_TEMPLATE_INDEX" val="20234968"/>
  <p:tag name="KSO_WM_UNIT_LAYERLEVEL" val="1"/>
  <p:tag name="KSO_WM_TAG_VERSION" val="3.0"/>
  <p:tag name="KSO_WM_BEAUTIFY_FLAG" val="#wm#"/>
</p:tagLst>
</file>

<file path=ppt/tags/tag1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4968_1*a*1"/>
  <p:tag name="KSO_WM_TEMPLATE_CATEGORY" val="custom"/>
  <p:tag name="KSO_WM_TEMPLATE_INDEX" val="20234968"/>
  <p:tag name="KSO_WM_UNIT_LAYERLEVEL" val="1"/>
  <p:tag name="KSO_WM_TAG_VERSION" val="3.0"/>
  <p:tag name="KSO_WM_BEAUTIFY_FLAG" val="#wm#"/>
  <p:tag name="KSO_WM_UNIT_TEXT_TYPE" val="1"/>
  <p:tag name="KSO_WM_UNIT_PRESET_TEXT" val="单击此处添加标题"/>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6"/>
  <p:tag name="KSO_WM_UNIT_ID" val="custom20234968_1*i*16"/>
  <p:tag name="KSO_WM_TEMPLATE_CATEGORY" val="custom"/>
  <p:tag name="KSO_WM_TEMPLATE_INDEX" val="20234968"/>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68_1*i*5"/>
  <p:tag name="KSO_WM_TEMPLATE_CATEGORY" val="custom"/>
  <p:tag name="KSO_WM_TEMPLATE_INDEX" val="20234968"/>
  <p:tag name="KSO_WM_UNIT_LAYERLEVEL" val="1"/>
  <p:tag name="KSO_WM_TAG_VERSION" val="3.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7"/>
  <p:tag name="KSO_WM_UNIT_ID" val="custom20234968_1*i*17"/>
  <p:tag name="KSO_WM_TEMPLATE_CATEGORY" val="custom"/>
  <p:tag name="KSO_WM_TEMPLATE_INDEX" val="20234968"/>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custom20234968_1*i*10"/>
  <p:tag name="KSO_WM_TEMPLATE_CATEGORY" val="custom"/>
  <p:tag name="KSO_WM_TEMPLATE_INDEX" val="20234968"/>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custom20234968_1*i*11"/>
  <p:tag name="KSO_WM_TEMPLATE_CATEGORY" val="custom"/>
  <p:tag name="KSO_WM_TEMPLATE_INDEX" val="20234968"/>
  <p:tag name="KSO_WM_UNIT_LAYERLEVEL" val="1"/>
  <p:tag name="KSO_WM_TAG_VERSION" val="3.0"/>
  <p:tag name="KSO_WM_BEAUTIFY_FLAG" val="#wm#"/>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968_1*i*12"/>
  <p:tag name="KSO_WM_TEMPLATE_CATEGORY" val="custom"/>
  <p:tag name="KSO_WM_TEMPLATE_INDEX" val="20234968"/>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custom20234968_1*i*13"/>
  <p:tag name="KSO_WM_TEMPLATE_CATEGORY" val="custom"/>
  <p:tag name="KSO_WM_TEMPLATE_INDEX" val="20234968"/>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custom20234968_1*i*14"/>
  <p:tag name="KSO_WM_TEMPLATE_CATEGORY" val="custom"/>
  <p:tag name="KSO_WM_TEMPLATE_INDEX" val="20234968"/>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5"/>
  <p:tag name="KSO_WM_UNIT_ID" val="custom20234968_1*i*15"/>
  <p:tag name="KSO_WM_TEMPLATE_CATEGORY" val="custom"/>
  <p:tag name="KSO_WM_TEMPLATE_INDEX" val="20234968"/>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68_1*i*3"/>
  <p:tag name="KSO_WM_TEMPLATE_CATEGORY" val="custom"/>
  <p:tag name="KSO_WM_TEMPLATE_INDEX" val="20234968"/>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68_1*i*4"/>
  <p:tag name="KSO_WM_TEMPLATE_CATEGORY" val="custom"/>
  <p:tag name="KSO_WM_TEMPLATE_INDEX" val="20234968"/>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4968_1*i*6"/>
  <p:tag name="KSO_WM_TEMPLATE_CATEGORY" val="custom"/>
  <p:tag name="KSO_WM_TEMPLATE_INDEX" val="20234968"/>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34968_1*i*7"/>
  <p:tag name="KSO_WM_TEMPLATE_CATEGORY" val="custom"/>
  <p:tag name="KSO_WM_TEMPLATE_INDEX" val="20234968"/>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custom20234968_1*i*8"/>
  <p:tag name="KSO_WM_TEMPLATE_CATEGORY" val="custom"/>
  <p:tag name="KSO_WM_TEMPLATE_INDEX" val="20234968"/>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custom20234968_1*i*9"/>
  <p:tag name="KSO_WM_TEMPLATE_CATEGORY" val="custom"/>
  <p:tag name="KSO_WM_TEMPLATE_INDEX" val="20234968"/>
  <p:tag name="KSO_WM_UNIT_LAYERLEVEL" val="1"/>
  <p:tag name="KSO_WM_TAG_VERSION" val="3.0"/>
  <p:tag name="KSO_WM_BEAUTIFY_FLAG" val="#wm#"/>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8_1*f*1"/>
  <p:tag name="KSO_WM_TEMPLATE_CATEGORY" val="custom"/>
  <p:tag name="KSO_WM_TEMPLATE_INDEX" val="20234968"/>
  <p:tag name="KSO_WM_UNIT_LAYERLEVEL" val="1"/>
  <p:tag name="KSO_WM_TAG_VERSION" val="3.0"/>
  <p:tag name="KSO_WM_BEAUTIFY_FLAG" val="#wm#"/>
  <p:tag name="KSO_WM_UNIT_VALUE" val="360"/>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 name="KSO_WM_UNIT_TEXT_TYPE" val="1"/>
</p:tagLst>
</file>

<file path=ppt/tags/tag31.xml><?xml version="1.0" encoding="utf-8"?>
<p:tagLst xmlns:p="http://schemas.openxmlformats.org/presentationml/2006/main">
  <p:tag name="KSO_WM_SLIDE_ID" val="custom2023496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968"/>
  <p:tag name="KSO_WM_SLIDE_TYPE" val="text"/>
  <p:tag name="KSO_WM_SLIDE_SUBTYPE" val="picTxt"/>
  <p:tag name="KSO_WM_SLIDE_SIZE" val="860*468"/>
  <p:tag name="KSO_WM_SLIDE_POSITION" val="52*28"/>
  <p:tag name="KSO_WM_SLIDE_LAYOUT" val="a_f"/>
  <p:tag name="KSO_WM_SLIDE_LAYOUT_CNT" val="1_1"/>
  <p:tag name="KSO_WM_SPECIAL_SOURCE" val="bdnull"/>
</p:tagLst>
</file>

<file path=ppt/tags/tag32.xml><?xml version="1.0" encoding="utf-8"?>
<p:tagLst xmlns:p="http://schemas.openxmlformats.org/presentationml/2006/main">
  <p:tag name="commondata" val="eyJoZGlkIjoiZmE0ZGFhNTg2NGIxM2MwYzc0MGFhNjc1YjQzMGNlMWIifQ=="/>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0</TotalTime>
  <Words>9746</Words>
  <Application>WPS 演示</Application>
  <PresentationFormat>自定义</PresentationFormat>
  <Paragraphs>789</Paragraphs>
  <Slides>71</Slides>
  <Notes>1</Notes>
  <HiddenSlides>1</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77</vt:i4>
      </vt:variant>
      <vt:variant>
        <vt:lpstr>幻灯片标题</vt:lpstr>
      </vt:variant>
      <vt:variant>
        <vt:i4>71</vt:i4>
      </vt:variant>
    </vt:vector>
  </HeadingPairs>
  <TitlesOfParts>
    <vt:vector size="171" baseType="lpstr">
      <vt:lpstr>Arial</vt:lpstr>
      <vt:lpstr>宋体</vt:lpstr>
      <vt:lpstr>Wingdings</vt:lpstr>
      <vt:lpstr>Times New Roman</vt:lpstr>
      <vt:lpstr>等线</vt:lpstr>
      <vt:lpstr>Calibri</vt:lpstr>
      <vt:lpstr>方正正准黑简体</vt:lpstr>
      <vt:lpstr>黑体</vt:lpstr>
      <vt:lpstr>微软雅黑</vt:lpstr>
      <vt:lpstr>+mn-ea</vt:lpstr>
      <vt:lpstr>Segoe Print</vt:lpstr>
      <vt:lpstr>Symbol</vt:lpstr>
      <vt:lpstr>隶书</vt:lpstr>
      <vt:lpstr>Tahoma</vt:lpstr>
      <vt:lpstr>楷体_GB2312</vt:lpstr>
      <vt:lpstr>新宋体</vt:lpstr>
      <vt:lpstr>楷体</vt:lpstr>
      <vt:lpstr>Wingdings 3</vt:lpstr>
      <vt:lpstr>Symbol</vt:lpstr>
      <vt:lpstr>Arial Unicode MS</vt:lpstr>
      <vt:lpstr>Calibri</vt:lpstr>
      <vt:lpstr>Arial Unicode MS</vt:lpstr>
      <vt:lpstr>Straight Edge</vt:lpstr>
      <vt:lpstr>Paint.Picture</vt:lpstr>
      <vt:lpstr>Paint.Picture</vt:lpstr>
      <vt:lpstr>Paint.Picture</vt:lpstr>
      <vt:lpstr>Equation.3</vt:lpstr>
      <vt:lpstr>Equation.3</vt:lpstr>
      <vt:lpstr>Paint.Picture</vt:lpstr>
      <vt:lpstr>Paint.Picture</vt:lpstr>
      <vt:lpstr>Equation.3</vt:lpstr>
      <vt:lpstr>Equation.3</vt:lpstr>
      <vt:lpstr>Equation.3</vt:lpstr>
      <vt:lpstr>Equation.3</vt:lpstr>
      <vt:lpstr>Equation.3</vt:lpstr>
      <vt:lpstr>Equation.3</vt:lpstr>
      <vt:lpstr>Equation.3</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Paint.Picture</vt:lpstr>
      <vt:lpstr>Equation.3</vt:lpstr>
      <vt:lpstr>Equation.3</vt:lpstr>
      <vt:lpstr>Equation.3</vt:lpstr>
      <vt:lpstr>Equation.3</vt:lpstr>
      <vt:lpstr>Equation.3</vt:lpstr>
      <vt:lpstr>Equation.3</vt:lpstr>
      <vt:lpstr>Equation.3</vt:lpstr>
      <vt:lpstr>Photoshop.Image.5</vt:lpstr>
      <vt:lpstr>Equation.3</vt:lpstr>
      <vt:lpstr>Photoshop.Image.5</vt:lpstr>
      <vt:lpstr>Equation.3</vt:lpstr>
      <vt:lpstr>Equation.3</vt:lpstr>
      <vt:lpstr>Equation.3</vt:lpstr>
      <vt:lpstr>Equation.3</vt:lpstr>
      <vt:lpstr>Equation.DSMT4</vt:lpstr>
      <vt:lpstr>Paint.Picture</vt:lpstr>
      <vt:lpstr>Paint.Picture</vt:lpstr>
      <vt:lpstr>Equation.DSMT4</vt:lpstr>
      <vt:lpstr>Equation.DSMT4</vt:lpstr>
      <vt:lpstr>Paint.Picture</vt:lpstr>
      <vt:lpstr>Equation.DSMT4</vt:lpstr>
      <vt:lpstr>Equation.DSMT4</vt:lpstr>
      <vt:lpstr>Equation.DSMT4</vt:lpstr>
      <vt:lpstr>Equation.3</vt:lpstr>
      <vt:lpstr>Equation.3</vt:lpstr>
      <vt:lpstr>Equation.3</vt:lpstr>
      <vt:lpstr>Equation.DSMT4</vt:lpstr>
      <vt:lpstr>Equation.DSMT4</vt:lpstr>
      <vt:lpstr>Equation.DSMT4</vt:lpstr>
      <vt:lpstr>Equation.3</vt:lpstr>
      <vt:lpstr>Equation.DSMT4</vt:lpstr>
      <vt:lpstr>Equation.DSMT4</vt:lpstr>
      <vt:lpstr>Equation.3</vt:lpstr>
      <vt:lpstr>Equation.3</vt:lpstr>
      <vt:lpstr>Equation.DSMT4</vt:lpstr>
      <vt:lpstr>Photoshop.Image.5</vt:lpstr>
      <vt:lpstr>Equation.3</vt:lpstr>
      <vt:lpstr>Equation.3</vt:lpstr>
      <vt:lpstr>Equation.3</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Equation.3</vt:lpstr>
      <vt:lpstr>PowerPoint 演示文稿</vt:lpstr>
      <vt:lpstr>PowerPoint 演示文稿</vt:lpstr>
      <vt:lpstr>单击此处添加标题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wfd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第十八章 色谱分析法概论</dc:title>
  <dc:creator>d</dc:creator>
  <cp:lastModifiedBy>依</cp:lastModifiedBy>
  <cp:revision>492</cp:revision>
  <dcterms:created xsi:type="dcterms:W3CDTF">2003-09-23T01:45:56Z</dcterms:created>
  <dcterms:modified xsi:type="dcterms:W3CDTF">2024-12-12T03:01:20Z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EE8B85BF9E6E4553826742E9BA45D5D0_13</vt:lpwstr>
  </property>
  <property fmtid="{D5CDD505-2E9C-101B-9397-08002B2CF9AE}" pid="3" name="KSOProductBuildVer">
    <vt:lpwstr>2052-12.1.0.19302</vt:lpwstr>
  </property>
</Properties>
</file>