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56" r:id="rId3"/>
    <p:sldId id="301" r:id="rId5"/>
    <p:sldId id="312" r:id="rId6"/>
    <p:sldId id="318" r:id="rId7"/>
    <p:sldId id="362" r:id="rId8"/>
    <p:sldId id="302" r:id="rId9"/>
    <p:sldId id="320" r:id="rId10"/>
    <p:sldId id="321" r:id="rId11"/>
    <p:sldId id="363" r:id="rId12"/>
    <p:sldId id="323" r:id="rId13"/>
    <p:sldId id="324" r:id="rId14"/>
    <p:sldId id="325" r:id="rId15"/>
    <p:sldId id="326" r:id="rId16"/>
    <p:sldId id="327" r:id="rId17"/>
    <p:sldId id="364" r:id="rId18"/>
    <p:sldId id="330" r:id="rId19"/>
    <p:sldId id="332" r:id="rId20"/>
    <p:sldId id="333" r:id="rId21"/>
    <p:sldId id="331" r:id="rId22"/>
    <p:sldId id="334" r:id="rId23"/>
    <p:sldId id="340" r:id="rId24"/>
    <p:sldId id="339" r:id="rId25"/>
    <p:sldId id="338" r:id="rId26"/>
    <p:sldId id="335" r:id="rId27"/>
    <p:sldId id="337" r:id="rId28"/>
    <p:sldId id="365" r:id="rId29"/>
    <p:sldId id="342" r:id="rId30"/>
    <p:sldId id="343" r:id="rId31"/>
    <p:sldId id="344" r:id="rId32"/>
    <p:sldId id="345" r:id="rId33"/>
    <p:sldId id="346" r:id="rId34"/>
    <p:sldId id="347" r:id="rId35"/>
    <p:sldId id="348" r:id="rId36"/>
    <p:sldId id="349" r:id="rId37"/>
    <p:sldId id="350" r:id="rId38"/>
    <p:sldId id="366" r:id="rId39"/>
    <p:sldId id="353" r:id="rId40"/>
    <p:sldId id="354" r:id="rId41"/>
    <p:sldId id="355" r:id="rId42"/>
    <p:sldId id="356" r:id="rId43"/>
    <p:sldId id="358" r:id="rId44"/>
    <p:sldId id="357" r:id="rId45"/>
    <p:sldId id="359" r:id="rId46"/>
    <p:sldId id="360" r:id="rId47"/>
    <p:sldId id="361" r:id="rId48"/>
    <p:sldId id="405" r:id="rId49"/>
  </p:sldIdLst>
  <p:sldSz cx="12195175" cy="6858000"/>
  <p:notesSz cx="6858000" cy="9144000"/>
  <p:custDataLst>
    <p:tags r:id="rId5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9" userDrawn="1">
          <p15:clr>
            <a:srgbClr val="A4A3A4"/>
          </p15:clr>
        </p15:guide>
        <p15:guide id="2" pos="2480" userDrawn="1">
          <p15:clr>
            <a:srgbClr val="A4A3A4"/>
          </p15:clr>
        </p15:guide>
        <p15:guide id="3" pos="24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00153E"/>
    <a:srgbClr val="F7D1D1"/>
    <a:srgbClr val="3333CC"/>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varScale="1">
        <p:scale>
          <a:sx n="93" d="100"/>
          <a:sy n="93" d="100"/>
        </p:scale>
        <p:origin x="-486" y="-90"/>
      </p:cViewPr>
      <p:guideLst>
        <p:guide orient="horz" pos="1709"/>
        <p:guide pos="2480"/>
        <p:guide pos="24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3" Type="http://schemas.openxmlformats.org/officeDocument/2006/relationships/tags" Target="tags/tag56.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6C99D0-ADD1-4845-AA08-3E267B8485C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1D7F5D-4814-4A6E-BC59-7E828A123DB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t>星辉http://www.rastarchem.cn/company/aboutus.html</a:t>
            </a:r>
            <a:r>
              <a:rPr lang="en-US" altLang="zh-CN"/>
              <a:t>   </a:t>
            </a:r>
            <a:r>
              <a:rPr lang="zh-CN" altLang="en-US"/>
              <a:t>楷洽</a:t>
            </a:r>
            <a:r>
              <a:rPr lang="en-US" altLang="zh-CN"/>
              <a:t> http://www.stkqhg.com/</a:t>
            </a:r>
            <a:endParaRPr lang="en-US" altLang="zh-CN"/>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1981200"/>
            <a:ext cx="10365899" cy="1876428"/>
          </a:xfrm>
        </p:spPr>
        <p:txBody>
          <a:bodyPr anchor="b">
            <a:sp3d contourW="8890">
              <a:contourClr>
                <a:schemeClr val="accent3">
                  <a:shade val="55000"/>
                </a:schemeClr>
              </a:contourClr>
            </a:sp3d>
          </a:bodyPr>
          <a:lstStyle>
            <a:lvl1pPr algn="ctr">
              <a:defRPr sz="4400" dirty="0">
                <a:ln w="15875" cmpd="sng">
                  <a:solidFill>
                    <a:srgbClr val="FFFFFF"/>
                  </a:solidFill>
                  <a:prstDash val="solid"/>
                </a:ln>
                <a:solidFill>
                  <a:srgbClr val="FFFFFF"/>
                </a:solidFill>
                <a:effectLst>
                  <a:outerShdw blurRad="31750" dir="3600000" algn="tl" rotWithShape="0">
                    <a:srgbClr val="000000">
                      <a:alpha val="60000"/>
                    </a:srgbClr>
                  </a:outerShdw>
                </a:effectLst>
              </a:defRPr>
            </a:lvl1pPr>
          </a:lstStyle>
          <a:p>
            <a:r>
              <a:rPr kumimoji="0" lang="zh-CN" altLang="en-US"/>
              <a:t>单击此处编辑母版标题样式</a:t>
            </a:r>
            <a:endParaRPr kumimoji="0" lang="en-US"/>
          </a:p>
        </p:txBody>
      </p:sp>
      <p:sp>
        <p:nvSpPr>
          <p:cNvPr id="3" name="副标题 2"/>
          <p:cNvSpPr>
            <a:spLocks noGrp="1"/>
          </p:cNvSpPr>
          <p:nvPr>
            <p:ph type="subTitle" idx="1"/>
          </p:nvPr>
        </p:nvSpPr>
        <p:spPr>
          <a:xfrm>
            <a:off x="1829276" y="3857628"/>
            <a:ext cx="8536623" cy="1753200"/>
          </a:xfrm>
        </p:spPr>
        <p:txBody>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a:t>单击此处编辑母版副标题样式</a:t>
            </a:r>
            <a:endParaRPr kumimoji="0" lang="en-US"/>
          </a:p>
        </p:txBody>
      </p:sp>
      <p:sp>
        <p:nvSpPr>
          <p:cNvPr id="4" name="日期占位符 3"/>
          <p:cNvSpPr>
            <a:spLocks noGrp="1"/>
          </p:cNvSpPr>
          <p:nvPr>
            <p:ph type="dt" sz="half" idx="10"/>
          </p:nvPr>
        </p:nvSpPr>
        <p:spPr/>
        <p:txBody>
          <a:bodyPr/>
          <a:lstStyle/>
          <a:p>
            <a:fld id="{DD158F2A-BAA2-49FA-8BD1-A987B1CACB9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926298-8A57-44CF-95B1-21076B7DF7B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DD158F2A-BAA2-49FA-8BD1-A987B1CACB9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926298-8A57-44CF-95B1-21076B7DF7B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718055" y="274641"/>
            <a:ext cx="1867361" cy="5851525"/>
          </a:xfrm>
        </p:spPr>
        <p:txBody>
          <a:bodyPr vert="eaVert"/>
          <a:lstStyle>
            <a:lvl1pPr>
              <a:defRPr lang="zh-CN" altLang="en-US" dirty="0">
                <a:ln w="15875" cmpd="sng">
                  <a:solidFill>
                    <a:srgbClr val="FFFFFF"/>
                  </a:solidFill>
                  <a:prstDash val="solid"/>
                </a:ln>
                <a:solidFill>
                  <a:srgbClr val="FFFFFF"/>
                </a:solidFill>
                <a:effectLst>
                  <a:outerShdw blurRad="31750" dir="3600000" algn="tl" rotWithShape="0">
                    <a:srgbClr val="000000">
                      <a:alpha val="60000"/>
                    </a:srgbClr>
                  </a:outerShdw>
                </a:effectLst>
              </a:defRPr>
            </a:lvl1p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609759" y="274641"/>
            <a:ext cx="9108297" cy="5851525"/>
          </a:xfrm>
        </p:spPr>
        <p:txBody>
          <a:bodyPr vert="eaVert"/>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DD158F2A-BAA2-49FA-8BD1-A987B1CACB9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926298-8A57-44CF-95B1-21076B7DF7B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DD158F2A-BAA2-49FA-8BD1-A987B1CACB9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926298-8A57-44CF-95B1-21076B7DF7B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638" y="3854150"/>
            <a:ext cx="10365899" cy="1860850"/>
          </a:xfrm>
        </p:spPr>
        <p:txBody>
          <a:bodyPr anchor="t"/>
          <a:lstStyle>
            <a:lvl1pPr algn="l">
              <a:defRPr sz="4400" b="1" cap="all"/>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914638" y="2356428"/>
            <a:ext cx="10365899" cy="1501200"/>
          </a:xfrm>
        </p:spPr>
        <p:txBody>
          <a:bodyPr anchor="b"/>
          <a:lstStyle>
            <a:lvl1pPr marL="0" indent="0" algn="l">
              <a:buNone/>
              <a:defRPr sz="2000">
                <a:solidFill>
                  <a:schemeClr val="tx2"/>
                </a:solidFill>
              </a:defRPr>
            </a:lvl1pPr>
            <a:lvl2pPr marL="457200" indent="0" algn="l">
              <a:buNone/>
              <a:defRPr sz="1800">
                <a:solidFill>
                  <a:schemeClr val="tx2"/>
                </a:solidFill>
              </a:defRPr>
            </a:lvl2pPr>
            <a:lvl3pPr marL="914400" indent="0" algn="l">
              <a:buNone/>
              <a:defRPr sz="1600">
                <a:solidFill>
                  <a:schemeClr val="tx2"/>
                </a:solidFill>
              </a:defRPr>
            </a:lvl3pPr>
            <a:lvl4pPr marL="1371600" indent="0" algn="l">
              <a:buNone/>
              <a:defRPr sz="1400">
                <a:solidFill>
                  <a:schemeClr val="tx2"/>
                </a:solidFill>
              </a:defRPr>
            </a:lvl4pPr>
            <a:lvl5pPr marL="1828800" indent="0" algn="l">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DD158F2A-BAA2-49FA-8BD1-A987B1CACB9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926298-8A57-44CF-95B1-21076B7DF7BD}" type="slidenum">
              <a:rPr lang="zh-CN" altLang="en-US" smtClean="0"/>
            </a:fld>
            <a:endParaRPr lang="zh-CN" alt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sz="half" idx="1"/>
          </p:nvPr>
        </p:nvSpPr>
        <p:spPr>
          <a:xfrm>
            <a:off x="609759" y="1600201"/>
            <a:ext cx="538620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内容占位符 3"/>
          <p:cNvSpPr>
            <a:spLocks noGrp="1"/>
          </p:cNvSpPr>
          <p:nvPr>
            <p:ph sz="half" idx="2"/>
          </p:nvPr>
        </p:nvSpPr>
        <p:spPr>
          <a:xfrm>
            <a:off x="6199214" y="1600201"/>
            <a:ext cx="538620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DD158F2A-BAA2-49FA-8BD1-A987B1CACB9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B926298-8A57-44CF-95B1-21076B7DF7B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单击此处编辑母版文本样式</a:t>
            </a:r>
            <a:endParaRPr kumimoji="0" lang="zh-CN" altLang="en-US"/>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单击此处编辑母版文本样式</a:t>
            </a:r>
            <a:endParaRPr kumimoji="0" lang="zh-CN" altLang="en-US"/>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7" name="日期占位符 6"/>
          <p:cNvSpPr>
            <a:spLocks noGrp="1"/>
          </p:cNvSpPr>
          <p:nvPr>
            <p:ph type="dt" sz="half" idx="10"/>
          </p:nvPr>
        </p:nvSpPr>
        <p:spPr/>
        <p:txBody>
          <a:bodyPr/>
          <a:lstStyle/>
          <a:p>
            <a:fld id="{DD158F2A-BAA2-49FA-8BD1-A987B1CACB9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B926298-8A57-44CF-95B1-21076B7DF7BD}" type="slidenum">
              <a:rPr lang="zh-CN" altLang="en-US" smtClean="0"/>
            </a:fld>
            <a:endParaRPr lang="zh-CN" altLang="en-US"/>
          </a:p>
        </p:txBody>
      </p:sp>
      <p:sp>
        <p:nvSpPr>
          <p:cNvPr id="2" name="标题 1"/>
          <p:cNvSpPr>
            <a:spLocks noGrp="1"/>
          </p:cNvSpPr>
          <p:nvPr>
            <p:ph type="title"/>
          </p:nvPr>
        </p:nvSpPr>
        <p:spPr/>
        <p:txBody>
          <a:bodyPr/>
          <a:lstStyle>
            <a:lvl1pPr>
              <a:defRPr/>
            </a:lvl1pPr>
          </a:lstStyle>
          <a:p>
            <a:r>
              <a:rPr kumimoji="0" lang="zh-CN" altLang="en-US"/>
              <a:t>单击此处编辑母版标题样式</a:t>
            </a:r>
            <a:endParaRPr kumimoji="0" 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日期占位符 2"/>
          <p:cNvSpPr>
            <a:spLocks noGrp="1"/>
          </p:cNvSpPr>
          <p:nvPr>
            <p:ph type="dt" sz="half" idx="10"/>
          </p:nvPr>
        </p:nvSpPr>
        <p:spPr/>
        <p:txBody>
          <a:bodyPr/>
          <a:lstStyle/>
          <a:p>
            <a:fld id="{DD158F2A-BAA2-49FA-8BD1-A987B1CACB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B926298-8A57-44CF-95B1-21076B7DF7B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158F2A-BAA2-49FA-8BD1-A987B1CACB9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B926298-8A57-44CF-95B1-21076B7DF7BD}" type="slidenum">
              <a:rPr lang="zh-CN" altLang="en-US" smtClean="0"/>
            </a:fld>
            <a:endParaRPr lang="zh-CN" altLang="en-US"/>
          </a:p>
        </p:txBody>
      </p:sp>
      <p:pic>
        <p:nvPicPr>
          <p:cNvPr id="5" name="Picture 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1874"/>
            <a:ext cx="12189883" cy="69692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35124" y="381000"/>
            <a:ext cx="3556926" cy="1833554"/>
          </a:xfrm>
        </p:spPr>
        <p:txBody>
          <a:bodyPr anchor="ctr">
            <a:scene3d>
              <a:camera prst="orthographicFront"/>
              <a:lightRig rig="soft" dir="tl">
                <a:rot lat="0" lon="0" rev="0"/>
              </a:lightRig>
            </a:scene3d>
            <a:sp3d contourW="8890">
              <a:contourClr>
                <a:schemeClr val="accent3">
                  <a:shade val="55000"/>
                </a:schemeClr>
              </a:contourClr>
            </a:sp3d>
          </a:bodyPr>
          <a:lstStyle>
            <a:lvl1pPr algn="l">
              <a:defRPr sz="3200" b="1" kern="1200" cap="all" spc="50">
                <a:ln w="15875">
                  <a:noFill/>
                </a:ln>
                <a:solidFill>
                  <a:schemeClr val="tx2"/>
                </a:solidFill>
                <a:effectLst/>
                <a:latin typeface="+mj-lt"/>
                <a:ea typeface="+mj-ea"/>
                <a:cs typeface="+mj-cs"/>
              </a:defRPr>
            </a:lvl1pPr>
          </a:lstStyle>
          <a:p>
            <a:r>
              <a:rPr kumimoji="0" lang="zh-CN" altLang="en-US"/>
              <a:t>单击此处编辑母版标题样式</a:t>
            </a:r>
            <a:endParaRPr kumimoji="0" lang="en-US"/>
          </a:p>
        </p:txBody>
      </p:sp>
      <p:sp>
        <p:nvSpPr>
          <p:cNvPr id="3" name="内容占位符 2"/>
          <p:cNvSpPr>
            <a:spLocks noGrp="1"/>
          </p:cNvSpPr>
          <p:nvPr>
            <p:ph idx="1"/>
          </p:nvPr>
        </p:nvSpPr>
        <p:spPr>
          <a:xfrm>
            <a:off x="4471564" y="381000"/>
            <a:ext cx="7215479" cy="57451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文本占位符 3"/>
          <p:cNvSpPr>
            <a:spLocks noGrp="1"/>
          </p:cNvSpPr>
          <p:nvPr>
            <p:ph type="body" sz="half" idx="2"/>
          </p:nvPr>
        </p:nvSpPr>
        <p:spPr>
          <a:xfrm>
            <a:off x="435124" y="2214554"/>
            <a:ext cx="3556926" cy="39121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DD158F2A-BAA2-49FA-8BD1-A987B1CACB9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B926298-8A57-44CF-95B1-21076B7DF7B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grpSp>
        <p:nvGrpSpPr>
          <p:cNvPr id="8" name="组合 7"/>
          <p:cNvGrpSpPr/>
          <p:nvPr/>
        </p:nvGrpSpPr>
        <p:grpSpPr>
          <a:xfrm>
            <a:off x="2107847" y="553735"/>
            <a:ext cx="9801544" cy="4741531"/>
            <a:chOff x="428596" y="553734"/>
            <a:chExt cx="7349244" cy="4741531"/>
          </a:xfrm>
        </p:grpSpPr>
        <p:sp>
          <p:nvSpPr>
            <p:cNvPr id="16" name="矩形 15"/>
            <p:cNvSpPr/>
            <p:nvPr/>
          </p:nvSpPr>
          <p:spPr>
            <a:xfrm rot="21480000">
              <a:off x="428596" y="580356"/>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eaLnBrk="1" latinLnBrk="0" hangingPunct="1"/>
              <a:endParaRPr kumimoji="0" lang="zh-CN" altLang="en-US"/>
            </a:p>
          </p:txBody>
        </p:sp>
        <p:sp>
          <p:nvSpPr>
            <p:cNvPr id="17" name="矩形 16"/>
            <p:cNvSpPr/>
            <p:nvPr/>
          </p:nvSpPr>
          <p:spPr>
            <a:xfrm rot="21540000">
              <a:off x="437473" y="571479"/>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eaLnBrk="1" latinLnBrk="0" hangingPunct="1"/>
              <a:endParaRPr kumimoji="0" lang="zh-CN" altLang="en-US"/>
            </a:p>
          </p:txBody>
        </p:sp>
        <p:sp>
          <p:nvSpPr>
            <p:cNvPr id="18" name="矩形 17"/>
            <p:cNvSpPr/>
            <p:nvPr/>
          </p:nvSpPr>
          <p:spPr>
            <a:xfrm>
              <a:off x="437481" y="553734"/>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eaLnBrk="1" latinLnBrk="0" hangingPunct="1"/>
              <a:endParaRPr kumimoji="0" lang="zh-CN" altLang="en-US"/>
            </a:p>
          </p:txBody>
        </p:sp>
      </p:grpSp>
      <p:sp>
        <p:nvSpPr>
          <p:cNvPr id="3" name="图片占位符 2"/>
          <p:cNvSpPr>
            <a:spLocks noGrp="1"/>
          </p:cNvSpPr>
          <p:nvPr>
            <p:ph type="pic" idx="1"/>
          </p:nvPr>
        </p:nvSpPr>
        <p:spPr>
          <a:xfrm>
            <a:off x="2203123" y="612777"/>
            <a:ext cx="9622823" cy="4602175"/>
          </a:xfrm>
          <a:solidFill>
            <a:schemeClr val="bg2">
              <a:tint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a:t>单击图标添加图片</a:t>
            </a:r>
            <a:endParaRPr kumimoji="0" lang="en-US"/>
          </a:p>
        </p:txBody>
      </p:sp>
      <p:sp useBgFill="1">
        <p:nvSpPr>
          <p:cNvPr id="2" name="标题 1"/>
          <p:cNvSpPr>
            <a:spLocks noGrp="1"/>
          </p:cNvSpPr>
          <p:nvPr>
            <p:ph type="title"/>
          </p:nvPr>
        </p:nvSpPr>
        <p:spPr>
          <a:xfrm>
            <a:off x="0" y="595295"/>
            <a:ext cx="1810191" cy="5691227"/>
          </a:xfrm>
          <a:noFill/>
        </p:spPr>
        <p:txBody>
          <a:bodyPr vert="eaVert" anchor="ctr">
            <a:noAutofit/>
          </a:bodyPr>
          <a:lstStyle>
            <a:lvl1pPr algn="l">
              <a:defRPr lang="zh-CN" altLang="en-US" sz="3200" dirty="0">
                <a:ln w="15875" cmpd="sng">
                  <a:solidFill>
                    <a:srgbClr val="FFFFFF"/>
                  </a:solidFill>
                  <a:prstDash val="solid"/>
                </a:ln>
                <a:solidFill>
                  <a:srgbClr val="FFFFFF"/>
                </a:solidFill>
                <a:effectLst>
                  <a:outerShdw blurRad="31750" dir="3600000" algn="tl" rotWithShape="0">
                    <a:srgbClr val="000000">
                      <a:alpha val="60000"/>
                    </a:srgbClr>
                  </a:outerShdw>
                </a:effectLst>
                <a:latin typeface="+mj-lt"/>
              </a:defRPr>
            </a:lvl1pPr>
          </a:lstStyle>
          <a:p>
            <a:r>
              <a:rPr kumimoji="0" lang="zh-CN" altLang="en-US"/>
              <a:t>单击此处编辑母版标题样式</a:t>
            </a:r>
            <a:endParaRPr kumimoji="0" lang="en-US"/>
          </a:p>
        </p:txBody>
      </p:sp>
      <p:sp>
        <p:nvSpPr>
          <p:cNvPr id="4" name="文本占位符 3"/>
          <p:cNvSpPr>
            <a:spLocks noGrp="1"/>
          </p:cNvSpPr>
          <p:nvPr>
            <p:ph type="body" sz="half" idx="2"/>
          </p:nvPr>
        </p:nvSpPr>
        <p:spPr>
          <a:xfrm>
            <a:off x="2286568" y="5481658"/>
            <a:ext cx="9622823" cy="804862"/>
          </a:xfrm>
        </p:spPr>
        <p:txBody>
          <a:bodyPr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DD158F2A-BAA2-49FA-8BD1-A987B1CACB9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B926298-8A57-44CF-95B1-21076B7DF7B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rtlCol="0" anchor="ctr">
            <a:noAutofit/>
            <a:scene3d>
              <a:camera prst="orthographicFront"/>
              <a:lightRig rig="soft" dir="tl">
                <a:rot lat="0" lon="0" rev="0"/>
              </a:lightRig>
            </a:scene3d>
            <a:sp3d contourW="8890">
              <a:contourClr>
                <a:schemeClr val="accent3">
                  <a:shade val="55000"/>
                </a:schemeClr>
              </a:contourClr>
            </a:sp3d>
          </a:body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609759" y="1600200"/>
            <a:ext cx="10975658" cy="4724400"/>
          </a:xfrm>
          <a:prstGeom prst="rect">
            <a:avLst/>
          </a:prstGeom>
        </p:spPr>
        <p:txBody>
          <a:bodyPr vert="horz" rtlCol="0">
            <a:normAutofit/>
          </a:bodyPr>
          <a:lstStyle/>
          <a:p>
            <a:pPr lvl="0" eaLnBrk="1" latinLnBrk="0" hangingPunct="1"/>
            <a:r>
              <a:rPr kumimoji="0" lang="zh-CN" altLang="en-US"/>
              <a:t>单击此处编辑母版文本样式</a:t>
            </a:r>
            <a:endParaRPr kumimoji="0" lang="zh-CN" altLang="en-US"/>
          </a:p>
          <a:p>
            <a:pPr lvl="1" eaLnBrk="1" latinLnBrk="0" hangingPunct="1"/>
            <a:r>
              <a:rPr kumimoji="0" lang="zh-CN" altLang="en-US"/>
              <a:t>第二级</a:t>
            </a:r>
            <a:endParaRPr kumimoji="0" lang="zh-CN" altLang="en-US"/>
          </a:p>
          <a:p>
            <a:pPr lvl="2" eaLnBrk="1" latinLnBrk="0" hangingPunct="1"/>
            <a:r>
              <a:rPr kumimoji="0" lang="zh-CN" altLang="en-US"/>
              <a:t>第三级</a:t>
            </a:r>
            <a:endParaRPr kumimoji="0" lang="zh-CN" altLang="en-US"/>
          </a:p>
          <a:p>
            <a:pPr lvl="3" eaLnBrk="1" latinLnBrk="0" hangingPunct="1"/>
            <a:r>
              <a:rPr kumimoji="0" lang="zh-CN" altLang="en-US"/>
              <a:t>第四级</a:t>
            </a:r>
            <a:endParaRPr kumimoji="0" lang="zh-CN" altLang="en-US"/>
          </a:p>
          <a:p>
            <a:pPr lvl="4" eaLnBrk="1" latinLnBrk="0" hangingPunct="1"/>
            <a:r>
              <a:rPr kumimoji="0" lang="zh-CN" altLang="en-US"/>
              <a:t>第五级</a:t>
            </a:r>
            <a:endParaRPr kumimoji="0" lang="en-US"/>
          </a:p>
        </p:txBody>
      </p:sp>
      <p:sp>
        <p:nvSpPr>
          <p:cNvPr id="4" name="日期占位符 3"/>
          <p:cNvSpPr>
            <a:spLocks noGrp="1"/>
          </p:cNvSpPr>
          <p:nvPr>
            <p:ph type="dt" sz="half" idx="2"/>
          </p:nvPr>
        </p:nvSpPr>
        <p:spPr>
          <a:xfrm>
            <a:off x="11840" y="6483998"/>
            <a:ext cx="2845541"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DD158F2A-BAA2-49FA-8BD1-A987B1CACB97}" type="datetimeFigureOut">
              <a:rPr lang="zh-CN" altLang="en-US" smtClean="0"/>
            </a:fld>
            <a:endParaRPr lang="zh-CN" altLang="en-US"/>
          </a:p>
        </p:txBody>
      </p:sp>
      <p:sp>
        <p:nvSpPr>
          <p:cNvPr id="5" name="页脚占位符 4"/>
          <p:cNvSpPr>
            <a:spLocks noGrp="1"/>
          </p:cNvSpPr>
          <p:nvPr>
            <p:ph type="ftr" sz="quarter" idx="3"/>
          </p:nvPr>
        </p:nvSpPr>
        <p:spPr>
          <a:xfrm>
            <a:off x="4166685" y="6483998"/>
            <a:ext cx="3861805"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325953" y="6483998"/>
            <a:ext cx="2845541"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CB926298-8A57-44CF-95B1-21076B7DF7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xStyles>
    <p:titleStyle>
      <a:lvl1pPr algn="ctr" rtl="0" eaLnBrk="1" latinLnBrk="0" hangingPunct="1">
        <a:spcBef>
          <a:spcPct val="0"/>
        </a:spcBef>
        <a:buNone/>
        <a:defRPr kumimoji="0" sz="4000" b="1" kern="1200" cap="all" spc="50" dirty="0">
          <a:ln w="15875" cmpd="sng">
            <a:solidFill>
              <a:srgbClr val="FFFFFF"/>
            </a:solidFill>
            <a:prstDash val="solid"/>
          </a:ln>
          <a:solidFill>
            <a:srgbClr val="FFFFFF"/>
          </a:solidFill>
          <a:effectLst>
            <a:outerShdw blurRad="31750" dir="3600000" algn="tl" rotWithShape="0">
              <a:srgbClr val="000000">
                <a:alpha val="6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90000"/>
        <a:buFont typeface="Cambria" panose="02040503050406030204"/>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100000"/>
        <a:buFont typeface="Cambria" panose="02040503050406030204"/>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panose="05020102010507070707"/>
        <a:buChar char="Ï"/>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90000"/>
        <a:buFont typeface="Calibri" panose="020F0502020204030204"/>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100000"/>
        <a:buFont typeface="Cambria" panose="02040503050406030204"/>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6" Type="http://schemas.openxmlformats.org/officeDocument/2006/relationships/notesSlide" Target="../notesSlides/notesSlide10.xml"/><Relationship Id="rId15" Type="http://schemas.openxmlformats.org/officeDocument/2006/relationships/slideLayout" Target="../slideLayouts/slideLayout7.xml"/><Relationship Id="rId14" Type="http://schemas.openxmlformats.org/officeDocument/2006/relationships/tags" Target="../tags/tag20.xml"/><Relationship Id="rId13" Type="http://schemas.openxmlformats.org/officeDocument/2006/relationships/tags" Target="../tags/tag19.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tags" Target="../tags/tag22.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tags" Target="../tags/tag23.xml"/><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tags" Target="../tags/tag24.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tags" Target="../tags/tag25.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tags" Target="../tags/tag26.xml"/><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7.xml"/><Relationship Id="rId3" Type="http://schemas.openxmlformats.org/officeDocument/2006/relationships/tags" Target="../tags/tag28.xml"/><Relationship Id="rId2" Type="http://schemas.openxmlformats.org/officeDocument/2006/relationships/image" Target="../media/image13.jpeg"/><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tags" Target="../tags/tag29.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7.xml"/><Relationship Id="rId3" Type="http://schemas.openxmlformats.org/officeDocument/2006/relationships/tags" Target="../tags/tag31.xml"/><Relationship Id="rId2" Type="http://schemas.openxmlformats.org/officeDocument/2006/relationships/image" Target="../media/image16.jpeg"/><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7.xml"/><Relationship Id="rId2" Type="http://schemas.openxmlformats.org/officeDocument/2006/relationships/tags" Target="../tags/tag36.xml"/><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7.xml"/><Relationship Id="rId2" Type="http://schemas.openxmlformats.org/officeDocument/2006/relationships/tags" Target="../tags/tag37.xml"/><Relationship Id="rId1"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7.xml"/><Relationship Id="rId2" Type="http://schemas.openxmlformats.org/officeDocument/2006/relationships/tags" Target="../tags/tag41.xml"/><Relationship Id="rId1" Type="http://schemas.openxmlformats.org/officeDocument/2006/relationships/image" Target="../media/image18.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7.xml"/><Relationship Id="rId2" Type="http://schemas.openxmlformats.org/officeDocument/2006/relationships/tags" Target="../tags/tag42.xml"/><Relationship Id="rId1" Type="http://schemas.openxmlformats.org/officeDocument/2006/relationships/image" Target="../media/image19.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7.xml"/><Relationship Id="rId2" Type="http://schemas.openxmlformats.org/officeDocument/2006/relationships/tags" Target="../tags/tag43.xml"/><Relationship Id="rId1" Type="http://schemas.openxmlformats.org/officeDocument/2006/relationships/image" Target="../media/image20.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7.xml"/><Relationship Id="rId2" Type="http://schemas.openxmlformats.org/officeDocument/2006/relationships/tags" Target="../tags/tag44.xml"/><Relationship Id="rId1" Type="http://schemas.openxmlformats.org/officeDocument/2006/relationships/image" Target="../media/image21.jpe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7.xml"/><Relationship Id="rId2" Type="http://schemas.openxmlformats.org/officeDocument/2006/relationships/tags" Target="../tags/tag45.xml"/><Relationship Id="rId1" Type="http://schemas.openxmlformats.org/officeDocument/2006/relationships/image" Target="../media/image22.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7.xml"/><Relationship Id="rId2" Type="http://schemas.openxmlformats.org/officeDocument/2006/relationships/tags" Target="../tags/tag46.xml"/><Relationship Id="rId1" Type="http://schemas.openxmlformats.org/officeDocument/2006/relationships/image" Target="../media/image3.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7.xml"/><Relationship Id="rId2" Type="http://schemas.openxmlformats.org/officeDocument/2006/relationships/tags" Target="../tags/tag47.xml"/><Relationship Id="rId1" Type="http://schemas.openxmlformats.org/officeDocument/2006/relationships/image" Target="../media/image23.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7.xml"/><Relationship Id="rId2" Type="http://schemas.openxmlformats.org/officeDocument/2006/relationships/tags" Target="../tags/tag48.xml"/><Relationship Id="rId1"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52.xml"/></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7.xml"/><Relationship Id="rId2" Type="http://schemas.openxmlformats.org/officeDocument/2006/relationships/tags" Target="../tags/tag53.xml"/><Relationship Id="rId1" Type="http://schemas.openxmlformats.org/officeDocument/2006/relationships/image" Target="../media/image24.jpe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7.xml"/><Relationship Id="rId2" Type="http://schemas.openxmlformats.org/officeDocument/2006/relationships/tags" Target="../tags/tag54.xml"/><Relationship Id="rId1" Type="http://schemas.openxmlformats.org/officeDocument/2006/relationships/image" Target="../media/image25.jpe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7.xml"/><Relationship Id="rId2" Type="http://schemas.openxmlformats.org/officeDocument/2006/relationships/tags" Target="../tags/tag55.xml"/><Relationship Id="rId1" Type="http://schemas.openxmlformats.org/officeDocument/2006/relationships/image" Target="../media/image3.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6"/>
          <p:cNvSpPr txBox="1"/>
          <p:nvPr/>
        </p:nvSpPr>
        <p:spPr>
          <a:xfrm>
            <a:off x="4081157" y="2996269"/>
            <a:ext cx="3877985" cy="1200329"/>
          </a:xfrm>
          <a:prstGeom prst="rect">
            <a:avLst/>
          </a:prstGeom>
          <a:noFill/>
          <a:scene3d>
            <a:camera prst="orthographicFront"/>
            <a:lightRig rig="threePt" dir="t"/>
          </a:scene3d>
          <a:sp3d>
            <a:bevelT w="190500"/>
          </a:sp3d>
        </p:spPr>
        <p:txBody>
          <a:bodyPr wrap="none" rtlCol="0">
            <a:spAutoFit/>
          </a:bodyPr>
          <a:lstStyle/>
          <a:p>
            <a:pPr algn="ctr"/>
            <a:r>
              <a:rPr lang="zh-CN" altLang="en-US" sz="7200" b="1" dirty="0">
                <a:solidFill>
                  <a:srgbClr val="C00000"/>
                </a:solidFill>
                <a:latin typeface="微软雅黑" panose="020B0503020204020204" pitchFamily="34" charset="-122"/>
                <a:ea typeface="微软雅黑" panose="020B0503020204020204" pitchFamily="34" charset="-122"/>
              </a:rPr>
              <a:t>安全生产</a:t>
            </a:r>
            <a:endParaRPr lang="zh-CN" altLang="en-US" sz="7200" b="1" dirty="0">
              <a:solidFill>
                <a:srgbClr val="C00000"/>
              </a:solidFill>
              <a:latin typeface="微软雅黑" panose="020B0503020204020204" pitchFamily="34" charset="-122"/>
              <a:ea typeface="微软雅黑" panose="020B0503020204020204" pitchFamily="34" charset="-122"/>
            </a:endParaRPr>
          </a:p>
        </p:txBody>
      </p:sp>
      <p:sp>
        <p:nvSpPr>
          <p:cNvPr id="10" name="矩形 9"/>
          <p:cNvSpPr/>
          <p:nvPr/>
        </p:nvSpPr>
        <p:spPr>
          <a:xfrm>
            <a:off x="3553711" y="4581130"/>
            <a:ext cx="5097176" cy="460375"/>
          </a:xfrm>
          <a:prstGeom prst="rect">
            <a:avLst/>
          </a:prstGeom>
        </p:spPr>
        <p:txBody>
          <a:bodyPr wrap="square">
            <a:spAutoFit/>
          </a:bodyPr>
          <a:lstStyle/>
          <a:p>
            <a:pPr algn="ctr"/>
            <a:r>
              <a:rPr lang="en-US" sz="2400" dirty="0">
                <a:solidFill>
                  <a:schemeClr val="bg1">
                    <a:lumMod val="50000"/>
                  </a:schemeClr>
                </a:solidFill>
                <a:latin typeface="微软雅黑" panose="020B0503020204020204" pitchFamily="34" charset="-122"/>
                <a:ea typeface="微软雅黑" panose="020B0503020204020204" pitchFamily="34" charset="-122"/>
              </a:rPr>
              <a:t>2022</a:t>
            </a:r>
            <a:r>
              <a:rPr lang="zh-CN" altLang="en-US" sz="2400" dirty="0">
                <a:solidFill>
                  <a:schemeClr val="bg1">
                    <a:lumMod val="50000"/>
                  </a:schemeClr>
                </a:solidFill>
                <a:latin typeface="微软雅黑" panose="020B0503020204020204" pitchFamily="34" charset="-122"/>
                <a:ea typeface="微软雅黑" panose="020B0503020204020204" pitchFamily="34" charset="-122"/>
              </a:rPr>
              <a:t>年</a:t>
            </a:r>
            <a:r>
              <a:rPr lang="en-US" altLang="zh-CN" sz="2400" dirty="0">
                <a:solidFill>
                  <a:schemeClr val="bg1">
                    <a:lumMod val="50000"/>
                  </a:schemeClr>
                </a:solidFill>
                <a:latin typeface="微软雅黑" panose="020B0503020204020204" pitchFamily="34" charset="-122"/>
                <a:ea typeface="微软雅黑" panose="020B0503020204020204" pitchFamily="34" charset="-122"/>
              </a:rPr>
              <a:t>8</a:t>
            </a:r>
            <a:r>
              <a:rPr lang="zh-CN" altLang="en-US" sz="2400" dirty="0">
                <a:solidFill>
                  <a:schemeClr val="bg1">
                    <a:lumMod val="50000"/>
                  </a:schemeClr>
                </a:solidFill>
                <a:latin typeface="微软雅黑" panose="020B0503020204020204" pitchFamily="34" charset="-122"/>
                <a:ea typeface="微软雅黑" panose="020B0503020204020204" pitchFamily="34" charset="-122"/>
              </a:rPr>
              <a:t>月</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 name="椭圆 1"/>
          <p:cNvSpPr/>
          <p:nvPr/>
        </p:nvSpPr>
        <p:spPr>
          <a:xfrm>
            <a:off x="1201044" y="0"/>
            <a:ext cx="1008112" cy="908720"/>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 name="椭圆 2"/>
          <p:cNvSpPr/>
          <p:nvPr/>
        </p:nvSpPr>
        <p:spPr>
          <a:xfrm>
            <a:off x="8650887" y="1484784"/>
            <a:ext cx="327020" cy="360040"/>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5" name="椭圆 4"/>
          <p:cNvSpPr/>
          <p:nvPr/>
        </p:nvSpPr>
        <p:spPr>
          <a:xfrm>
            <a:off x="4441403" y="5589240"/>
            <a:ext cx="432048" cy="432048"/>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6" name="椭圆 5"/>
          <p:cNvSpPr/>
          <p:nvPr/>
        </p:nvSpPr>
        <p:spPr>
          <a:xfrm>
            <a:off x="2209156" y="454360"/>
            <a:ext cx="454360" cy="454360"/>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8" y="5013016"/>
            <a:ext cx="12230923" cy="2336766"/>
          </a:xfrm>
          <a:prstGeom prst="rect">
            <a:avLst/>
          </a:prstGeom>
        </p:spPr>
      </p:pic>
      <p:sp>
        <p:nvSpPr>
          <p:cNvPr id="4" name="文本框 3"/>
          <p:cNvSpPr txBox="1"/>
          <p:nvPr/>
        </p:nvSpPr>
        <p:spPr>
          <a:xfrm>
            <a:off x="1721485" y="1196340"/>
            <a:ext cx="8761095" cy="1445260"/>
          </a:xfrm>
          <a:prstGeom prst="rect">
            <a:avLst/>
          </a:prstGeom>
          <a:noFill/>
        </p:spPr>
        <p:txBody>
          <a:bodyPr wrap="square" rtlCol="0">
            <a:spAutoFit/>
          </a:bodyPr>
          <a:p>
            <a:pPr algn="ctr"/>
            <a:r>
              <a:rPr lang="zh-CN" altLang="en-US" sz="4400">
                <a:gradFill>
                  <a:gsLst>
                    <a:gs pos="0">
                      <a:srgbClr val="E30000"/>
                    </a:gs>
                    <a:gs pos="100000">
                      <a:srgbClr val="760303"/>
                    </a:gs>
                  </a:gsLst>
                  <a:lin scaled="0"/>
                </a:gradFill>
                <a:latin typeface="微软雅黑" panose="020B0503020204020204" pitchFamily="34" charset="-122"/>
                <a:ea typeface="微软雅黑" panose="020B0503020204020204" pitchFamily="34" charset="-122"/>
              </a:rPr>
              <a:t>汕头市精细化工产业人才振兴计划</a:t>
            </a:r>
            <a:endParaRPr lang="zh-CN" altLang="en-US" sz="4400">
              <a:gradFill>
                <a:gsLst>
                  <a:gs pos="0">
                    <a:srgbClr val="E30000"/>
                  </a:gs>
                  <a:gs pos="100000">
                    <a:srgbClr val="760303"/>
                  </a:gs>
                </a:gsLst>
                <a:lin scaled="0"/>
              </a:gradFill>
              <a:latin typeface="微软雅黑" panose="020B0503020204020204" pitchFamily="34" charset="-122"/>
              <a:ea typeface="微软雅黑" panose="020B0503020204020204" pitchFamily="34" charset="-122"/>
            </a:endParaRPr>
          </a:p>
          <a:p>
            <a:pPr algn="ctr"/>
            <a:r>
              <a:rPr lang="zh-CN" altLang="en-US" sz="4400">
                <a:gradFill>
                  <a:gsLst>
                    <a:gs pos="0">
                      <a:srgbClr val="E30000"/>
                    </a:gs>
                    <a:gs pos="100000">
                      <a:srgbClr val="760303"/>
                    </a:gs>
                  </a:gsLst>
                  <a:lin scaled="0"/>
                </a:gradFill>
                <a:latin typeface="微软雅黑" panose="020B0503020204020204" pitchFamily="34" charset="-122"/>
                <a:ea typeface="微软雅黑" panose="020B0503020204020204" pitchFamily="34" charset="-122"/>
              </a:rPr>
              <a:t>广东柏亚化妆品有限公司</a:t>
            </a:r>
            <a:endParaRPr lang="zh-CN" altLang="en-US" sz="4400">
              <a:gradFill>
                <a:gsLst>
                  <a:gs pos="0">
                    <a:srgbClr val="E30000"/>
                  </a:gs>
                  <a:gs pos="100000">
                    <a:srgbClr val="760303"/>
                  </a:gs>
                </a:gsLst>
                <a:lin scaled="0"/>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81" y="4122922"/>
            <a:ext cx="5176404" cy="2827113"/>
          </a:xfrm>
          <a:prstGeom prst="rect">
            <a:avLst/>
          </a:prstGeom>
        </p:spPr>
      </p:pic>
      <p:sp>
        <p:nvSpPr>
          <p:cNvPr id="49" name="矩形 48"/>
          <p:cNvSpPr/>
          <p:nvPr/>
        </p:nvSpPr>
        <p:spPr>
          <a:xfrm>
            <a:off x="264938" y="116632"/>
            <a:ext cx="288032" cy="504056"/>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8" name="矩形 57"/>
          <p:cNvSpPr/>
          <p:nvPr/>
        </p:nvSpPr>
        <p:spPr>
          <a:xfrm>
            <a:off x="624979" y="116632"/>
            <a:ext cx="72008" cy="504056"/>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0" name="TextBox 49"/>
          <p:cNvSpPr txBox="1"/>
          <p:nvPr/>
        </p:nvSpPr>
        <p:spPr>
          <a:xfrm>
            <a:off x="841003" y="183994"/>
            <a:ext cx="2492990" cy="369332"/>
          </a:xfrm>
          <a:prstGeom prst="rect">
            <a:avLst/>
          </a:prstGeom>
          <a:noFill/>
        </p:spPr>
        <p:txBody>
          <a:bodyPr wrap="none" rtlCol="0">
            <a:spAutoFit/>
          </a:bodyPr>
          <a:lstStyle/>
          <a:p>
            <a:r>
              <a:rPr lang="zh-CN" altLang="en-US" b="1" dirty="0">
                <a:solidFill>
                  <a:srgbClr val="00153E"/>
                </a:solidFill>
                <a:latin typeface="微软雅黑" panose="020B0503020204020204" pitchFamily="34" charset="-122"/>
                <a:ea typeface="微软雅黑" panose="020B0503020204020204" pitchFamily="34" charset="-122"/>
              </a:rPr>
              <a:t>为什么要进行安全培训</a:t>
            </a:r>
            <a:endParaRPr lang="zh-CN" altLang="en-US" b="1" dirty="0">
              <a:solidFill>
                <a:srgbClr val="00153E"/>
              </a:solidFill>
              <a:latin typeface="微软雅黑" panose="020B0503020204020204" pitchFamily="34" charset="-122"/>
              <a:ea typeface="微软雅黑" panose="020B0503020204020204" pitchFamily="34" charset="-122"/>
            </a:endParaRPr>
          </a:p>
        </p:txBody>
      </p:sp>
      <p:sp>
        <p:nvSpPr>
          <p:cNvPr id="51" name="矩形 50"/>
          <p:cNvSpPr/>
          <p:nvPr/>
        </p:nvSpPr>
        <p:spPr>
          <a:xfrm flipV="1">
            <a:off x="0" y="764701"/>
            <a:ext cx="12195175" cy="45719"/>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cxnSp>
        <p:nvCxnSpPr>
          <p:cNvPr id="32" name="MH_Other_1"/>
          <p:cNvCxnSpPr/>
          <p:nvPr>
            <p:custDataLst>
              <p:tags r:id="rId2"/>
            </p:custDataLst>
          </p:nvPr>
        </p:nvCxnSpPr>
        <p:spPr>
          <a:xfrm flipH="1">
            <a:off x="5916319" y="1317299"/>
            <a:ext cx="0" cy="4800000"/>
          </a:xfrm>
          <a:prstGeom prst="line">
            <a:avLst/>
          </a:prstGeom>
          <a:ln w="12700">
            <a:solidFill>
              <a:srgbClr val="C0C0C0"/>
            </a:solidFill>
            <a:prstDash val="sysDash"/>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5316788" y="1462751"/>
            <a:ext cx="1189387" cy="1189387"/>
            <a:chOff x="3820856" y="1419622"/>
            <a:chExt cx="648000" cy="648000"/>
          </a:xfrm>
        </p:grpSpPr>
        <p:sp>
          <p:nvSpPr>
            <p:cNvPr id="34" name="MH_Other_3"/>
            <p:cNvSpPr/>
            <p:nvPr>
              <p:custDataLst>
                <p:tags r:id="rId3"/>
              </p:custDataLst>
            </p:nvPr>
          </p:nvSpPr>
          <p:spPr>
            <a:xfrm>
              <a:off x="3820856" y="1419622"/>
              <a:ext cx="648000" cy="648000"/>
            </a:xfrm>
            <a:prstGeom prst="ellipse">
              <a:avLst/>
            </a:pr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5" name="MH_Other_4"/>
            <p:cNvSpPr/>
            <p:nvPr>
              <p:custDataLst>
                <p:tags r:id="rId4"/>
              </p:custDataLst>
            </p:nvPr>
          </p:nvSpPr>
          <p:spPr>
            <a:xfrm>
              <a:off x="3946582" y="1544085"/>
              <a:ext cx="398769" cy="398769"/>
            </a:xfrm>
            <a:prstGeom prst="ellipse">
              <a:avLst/>
            </a:prstGeom>
            <a:solidFill>
              <a:srgbClr val="C00000"/>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r>
                <a:rPr lang="zh-CN" altLang="en-US" sz="1600" dirty="0">
                  <a:solidFill>
                    <a:srgbClr val="F0F8FB"/>
                  </a:solidFill>
                  <a:latin typeface="微软雅黑" panose="020B0503020204020204" pitchFamily="34" charset="-122"/>
                  <a:ea typeface="微软雅黑" panose="020B0503020204020204" pitchFamily="34" charset="-122"/>
                </a:rPr>
                <a:t>原因</a:t>
              </a:r>
              <a:r>
                <a:rPr lang="en-US" altLang="zh-CN" sz="1600" dirty="0">
                  <a:solidFill>
                    <a:srgbClr val="F0F8FB"/>
                  </a:solidFill>
                  <a:latin typeface="微软雅黑" panose="020B0503020204020204" pitchFamily="34" charset="-122"/>
                  <a:ea typeface="微软雅黑" panose="020B0503020204020204" pitchFamily="34" charset="-122"/>
                </a:rPr>
                <a:t>1</a:t>
              </a:r>
              <a:endParaRPr lang="en-US" altLang="zh-CN" sz="1600" dirty="0">
                <a:solidFill>
                  <a:srgbClr val="F0F8FB"/>
                </a:solidFill>
                <a:latin typeface="微软雅黑" panose="020B0503020204020204" pitchFamily="34" charset="-122"/>
                <a:ea typeface="微软雅黑" panose="020B0503020204020204" pitchFamily="34" charset="-122"/>
              </a:endParaRPr>
            </a:p>
          </p:txBody>
        </p:sp>
      </p:grpSp>
      <p:sp>
        <p:nvSpPr>
          <p:cNvPr id="42" name="MH_Text_1"/>
          <p:cNvSpPr txBox="1">
            <a:spLocks noChangeArrowheads="1"/>
          </p:cNvSpPr>
          <p:nvPr>
            <p:custDataLst>
              <p:tags r:id="rId5"/>
            </p:custDataLst>
          </p:nvPr>
        </p:nvSpPr>
        <p:spPr bwMode="auto">
          <a:xfrm>
            <a:off x="6673651" y="1741785"/>
            <a:ext cx="4060695" cy="63075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对员工进行安全教育是国家法律法规的要求</a:t>
            </a:r>
            <a:endParaRPr lang="en-US" altLang="zh-CN" dirty="0">
              <a:solidFill>
                <a:prstClr val="white">
                  <a:lumMod val="50000"/>
                </a:prstClr>
              </a:solidFill>
              <a:latin typeface="微软雅黑" panose="020B0503020204020204" pitchFamily="34" charset="-122"/>
              <a:ea typeface="微软雅黑" panose="020B0503020204020204" pitchFamily="34" charset="-122"/>
              <a:cs typeface="+mn-ea"/>
              <a:sym typeface="+mn-lt"/>
            </a:endParaRPr>
          </a:p>
        </p:txBody>
      </p:sp>
      <p:sp>
        <p:nvSpPr>
          <p:cNvPr id="45" name="MH_Other_2"/>
          <p:cNvSpPr/>
          <p:nvPr>
            <p:custDataLst>
              <p:tags r:id="rId6"/>
            </p:custDataLst>
          </p:nvPr>
        </p:nvSpPr>
        <p:spPr>
          <a:xfrm>
            <a:off x="2034045" y="2400820"/>
            <a:ext cx="2640001" cy="2640000"/>
          </a:xfrm>
          <a:prstGeom prst="ellipse">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46" name="MH_Title_1"/>
          <p:cNvSpPr/>
          <p:nvPr>
            <p:custDataLst>
              <p:tags r:id="rId7"/>
            </p:custDataLst>
          </p:nvPr>
        </p:nvSpPr>
        <p:spPr>
          <a:xfrm>
            <a:off x="2297628" y="2661517"/>
            <a:ext cx="2104952" cy="2103051"/>
          </a:xfrm>
          <a:prstGeom prst="ellipse">
            <a:avLst/>
          </a:prstGeom>
          <a:solidFill>
            <a:srgbClr val="C00000"/>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3200" dirty="0">
                <a:solidFill>
                  <a:prstClr val="white"/>
                </a:solidFill>
                <a:latin typeface="微软雅黑" panose="020B0503020204020204" pitchFamily="34" charset="-122"/>
                <a:ea typeface="微软雅黑" panose="020B0503020204020204" pitchFamily="34" charset="-122"/>
              </a:rPr>
              <a:t>安全</a:t>
            </a:r>
            <a:endParaRPr lang="en-US" altLang="zh-CN" sz="3200" dirty="0">
              <a:solidFill>
                <a:prstClr val="white"/>
              </a:solidFill>
              <a:latin typeface="微软雅黑" panose="020B0503020204020204" pitchFamily="34" charset="-122"/>
              <a:ea typeface="微软雅黑" panose="020B0503020204020204" pitchFamily="34" charset="-122"/>
            </a:endParaRPr>
          </a:p>
          <a:p>
            <a:pPr algn="ctr"/>
            <a:r>
              <a:rPr lang="zh-CN" altLang="en-US" sz="3200" dirty="0">
                <a:solidFill>
                  <a:prstClr val="white"/>
                </a:solidFill>
                <a:latin typeface="微软雅黑" panose="020B0503020204020204" pitchFamily="34" charset="-122"/>
                <a:ea typeface="微软雅黑" panose="020B0503020204020204" pitchFamily="34" charset="-122"/>
              </a:rPr>
              <a:t>培训</a:t>
            </a:r>
            <a:endParaRPr lang="en-US" altLang="zh-CN" sz="3200" dirty="0">
              <a:solidFill>
                <a:prstClr val="white"/>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5316788" y="3093949"/>
            <a:ext cx="1189387" cy="1189387"/>
            <a:chOff x="3820856" y="1419622"/>
            <a:chExt cx="648000" cy="648000"/>
          </a:xfrm>
        </p:grpSpPr>
        <p:sp>
          <p:nvSpPr>
            <p:cNvPr id="48" name="MH_Other_3"/>
            <p:cNvSpPr/>
            <p:nvPr>
              <p:custDataLst>
                <p:tags r:id="rId8"/>
              </p:custDataLst>
            </p:nvPr>
          </p:nvSpPr>
          <p:spPr>
            <a:xfrm>
              <a:off x="3820856" y="1419622"/>
              <a:ext cx="648000" cy="648000"/>
            </a:xfrm>
            <a:prstGeom prst="ellipse">
              <a:avLst/>
            </a:pr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52" name="MH_Other_4"/>
            <p:cNvSpPr/>
            <p:nvPr>
              <p:custDataLst>
                <p:tags r:id="rId9"/>
              </p:custDataLst>
            </p:nvPr>
          </p:nvSpPr>
          <p:spPr>
            <a:xfrm>
              <a:off x="3946582" y="1544085"/>
              <a:ext cx="398769" cy="398769"/>
            </a:xfrm>
            <a:prstGeom prst="ellipse">
              <a:avLst/>
            </a:prstGeom>
            <a:solidFill>
              <a:srgbClr val="C00000"/>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r>
                <a:rPr lang="zh-CN" altLang="en-US" sz="1600" dirty="0">
                  <a:solidFill>
                    <a:srgbClr val="F0F8FB"/>
                  </a:solidFill>
                  <a:latin typeface="微软雅黑" panose="020B0503020204020204" pitchFamily="34" charset="-122"/>
                  <a:ea typeface="微软雅黑" panose="020B0503020204020204" pitchFamily="34" charset="-122"/>
                </a:rPr>
                <a:t>原因</a:t>
              </a:r>
              <a:r>
                <a:rPr lang="en-US" altLang="zh-CN" sz="1600" dirty="0">
                  <a:solidFill>
                    <a:srgbClr val="F0F8FB"/>
                  </a:solidFill>
                  <a:latin typeface="微软雅黑" panose="020B0503020204020204" pitchFamily="34" charset="-122"/>
                  <a:ea typeface="微软雅黑" panose="020B0503020204020204" pitchFamily="34" charset="-122"/>
                </a:rPr>
                <a:t>2</a:t>
              </a:r>
              <a:endParaRPr lang="en-US" altLang="zh-CN" sz="1600" dirty="0">
                <a:solidFill>
                  <a:srgbClr val="F0F8FB"/>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5316788" y="4725146"/>
            <a:ext cx="1189387" cy="1189387"/>
            <a:chOff x="3820856" y="1419622"/>
            <a:chExt cx="648000" cy="648000"/>
          </a:xfrm>
        </p:grpSpPr>
        <p:sp>
          <p:nvSpPr>
            <p:cNvPr id="54" name="MH_Other_3"/>
            <p:cNvSpPr/>
            <p:nvPr>
              <p:custDataLst>
                <p:tags r:id="rId10"/>
              </p:custDataLst>
            </p:nvPr>
          </p:nvSpPr>
          <p:spPr>
            <a:xfrm>
              <a:off x="3820856" y="1419622"/>
              <a:ext cx="648000" cy="648000"/>
            </a:xfrm>
            <a:prstGeom prst="ellipse">
              <a:avLst/>
            </a:pr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55" name="MH_Other_4"/>
            <p:cNvSpPr/>
            <p:nvPr>
              <p:custDataLst>
                <p:tags r:id="rId11"/>
              </p:custDataLst>
            </p:nvPr>
          </p:nvSpPr>
          <p:spPr>
            <a:xfrm>
              <a:off x="3946582" y="1544085"/>
              <a:ext cx="398769" cy="398769"/>
            </a:xfrm>
            <a:prstGeom prst="ellipse">
              <a:avLst/>
            </a:prstGeom>
            <a:solidFill>
              <a:srgbClr val="C00000"/>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r>
                <a:rPr lang="zh-CN" altLang="en-US" sz="1600" dirty="0">
                  <a:solidFill>
                    <a:srgbClr val="F0F8FB"/>
                  </a:solidFill>
                  <a:latin typeface="微软雅黑" panose="020B0503020204020204" pitchFamily="34" charset="-122"/>
                  <a:ea typeface="微软雅黑" panose="020B0503020204020204" pitchFamily="34" charset="-122"/>
                </a:rPr>
                <a:t>原因</a:t>
              </a:r>
              <a:r>
                <a:rPr lang="en-US" altLang="zh-CN" sz="1600" dirty="0">
                  <a:solidFill>
                    <a:srgbClr val="F0F8FB"/>
                  </a:solidFill>
                  <a:latin typeface="微软雅黑" panose="020B0503020204020204" pitchFamily="34" charset="-122"/>
                  <a:ea typeface="微软雅黑" panose="020B0503020204020204" pitchFamily="34" charset="-122"/>
                </a:rPr>
                <a:t>3</a:t>
              </a:r>
              <a:endParaRPr lang="en-US" altLang="zh-CN" sz="1600" dirty="0">
                <a:solidFill>
                  <a:srgbClr val="F0F8FB"/>
                </a:solidFill>
                <a:latin typeface="微软雅黑" panose="020B0503020204020204" pitchFamily="34" charset="-122"/>
                <a:ea typeface="微软雅黑" panose="020B0503020204020204" pitchFamily="34" charset="-122"/>
              </a:endParaRPr>
            </a:p>
          </p:txBody>
        </p:sp>
      </p:grpSp>
      <p:sp>
        <p:nvSpPr>
          <p:cNvPr id="56" name="MH_Text_1"/>
          <p:cNvSpPr txBox="1">
            <a:spLocks noChangeArrowheads="1"/>
          </p:cNvSpPr>
          <p:nvPr>
            <p:custDataLst>
              <p:tags r:id="rId12"/>
            </p:custDataLst>
          </p:nvPr>
        </p:nvSpPr>
        <p:spPr bwMode="auto">
          <a:xfrm>
            <a:off x="6673651" y="3322396"/>
            <a:ext cx="4060695" cy="63075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对员工进行安全教育是企业生存发展的需求</a:t>
            </a:r>
            <a:endParaRPr lang="en-US" altLang="zh-CN" dirty="0">
              <a:solidFill>
                <a:prstClr val="white">
                  <a:lumMod val="50000"/>
                </a:prstClr>
              </a:solidFill>
              <a:latin typeface="微软雅黑" panose="020B0503020204020204" pitchFamily="34" charset="-122"/>
              <a:ea typeface="微软雅黑" panose="020B0503020204020204" pitchFamily="34" charset="-122"/>
              <a:cs typeface="+mn-ea"/>
              <a:sym typeface="+mn-lt"/>
            </a:endParaRPr>
          </a:p>
        </p:txBody>
      </p:sp>
      <p:sp>
        <p:nvSpPr>
          <p:cNvPr id="57" name="MH_Text_1"/>
          <p:cNvSpPr txBox="1">
            <a:spLocks noChangeArrowheads="1"/>
          </p:cNvSpPr>
          <p:nvPr>
            <p:custDataLst>
              <p:tags r:id="rId13"/>
            </p:custDataLst>
          </p:nvPr>
        </p:nvSpPr>
        <p:spPr bwMode="auto">
          <a:xfrm>
            <a:off x="6673651" y="5004458"/>
            <a:ext cx="4060695" cy="63075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对员工进行安全教育是员工自我保护的需要</a:t>
            </a:r>
            <a:endParaRPr lang="en-US" altLang="zh-CN" dirty="0">
              <a:solidFill>
                <a:prstClr val="white">
                  <a:lumMod val="50000"/>
                </a:prstClr>
              </a:solidFill>
              <a:latin typeface="微软雅黑" panose="020B0503020204020204" pitchFamily="34" charset="-122"/>
              <a:ea typeface="微软雅黑" panose="020B0503020204020204" pitchFamily="34" charset="-122"/>
              <a:cs typeface="+mn-ea"/>
              <a:sym typeface="+mn-lt"/>
            </a:endParaRPr>
          </a:p>
        </p:txBody>
      </p:sp>
    </p:spTree>
    <p:custDataLst>
      <p:tags r:id="rId1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42" grpId="0"/>
      <p:bldP spid="45" grpId="0" animBg="1"/>
      <p:bldP spid="46" grpId="0" animBg="1"/>
      <p:bldP spid="46" grpId="1" animBg="1"/>
      <p:bldP spid="56" grpId="0"/>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938" y="116632"/>
            <a:ext cx="288032" cy="504056"/>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8" name="矩形 57"/>
          <p:cNvSpPr/>
          <p:nvPr/>
        </p:nvSpPr>
        <p:spPr>
          <a:xfrm>
            <a:off x="624979" y="116632"/>
            <a:ext cx="72008" cy="504056"/>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0" name="TextBox 49"/>
          <p:cNvSpPr txBox="1"/>
          <p:nvPr/>
        </p:nvSpPr>
        <p:spPr>
          <a:xfrm>
            <a:off x="841003" y="183994"/>
            <a:ext cx="2492990" cy="369332"/>
          </a:xfrm>
          <a:prstGeom prst="rect">
            <a:avLst/>
          </a:prstGeom>
          <a:noFill/>
        </p:spPr>
        <p:txBody>
          <a:bodyPr wrap="none" rtlCol="0">
            <a:spAutoFit/>
          </a:bodyPr>
          <a:lstStyle/>
          <a:p>
            <a:r>
              <a:rPr lang="zh-CN" altLang="en-US" b="1" dirty="0">
                <a:solidFill>
                  <a:srgbClr val="00153E"/>
                </a:solidFill>
                <a:latin typeface="微软雅黑" panose="020B0503020204020204" pitchFamily="34" charset="-122"/>
                <a:ea typeface="微软雅黑" panose="020B0503020204020204" pitchFamily="34" charset="-122"/>
              </a:rPr>
              <a:t>为什么要进行安全培训</a:t>
            </a:r>
            <a:endParaRPr lang="zh-CN" altLang="en-US" b="1" dirty="0">
              <a:solidFill>
                <a:srgbClr val="00153E"/>
              </a:solidFill>
              <a:latin typeface="微软雅黑" panose="020B0503020204020204" pitchFamily="34" charset="-122"/>
              <a:ea typeface="微软雅黑" panose="020B0503020204020204" pitchFamily="34" charset="-122"/>
            </a:endParaRPr>
          </a:p>
        </p:txBody>
      </p:sp>
      <p:sp>
        <p:nvSpPr>
          <p:cNvPr id="51" name="矩形 50"/>
          <p:cNvSpPr/>
          <p:nvPr/>
        </p:nvSpPr>
        <p:spPr>
          <a:xfrm flipV="1">
            <a:off x="0" y="764701"/>
            <a:ext cx="12195175" cy="45719"/>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grpSp>
        <p:nvGrpSpPr>
          <p:cNvPr id="21" name="组合 20"/>
          <p:cNvGrpSpPr/>
          <p:nvPr/>
        </p:nvGrpSpPr>
        <p:grpSpPr>
          <a:xfrm>
            <a:off x="3769851" y="1289647"/>
            <a:ext cx="4655473" cy="915219"/>
            <a:chOff x="2013773" y="2804100"/>
            <a:chExt cx="3479325" cy="684000"/>
          </a:xfrm>
        </p:grpSpPr>
        <p:sp>
          <p:nvSpPr>
            <p:cNvPr id="22" name="圆角矩形 21"/>
            <p:cNvSpPr/>
            <p:nvPr/>
          </p:nvSpPr>
          <p:spPr>
            <a:xfrm flipV="1">
              <a:off x="2013773" y="2804100"/>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15"/>
            <p:cNvSpPr txBox="1"/>
            <p:nvPr/>
          </p:nvSpPr>
          <p:spPr>
            <a:xfrm>
              <a:off x="2598219" y="2950582"/>
              <a:ext cx="2310433" cy="391035"/>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安全生产有关法规</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sp>
        <p:nvSpPr>
          <p:cNvPr id="2" name="TextBox 1"/>
          <p:cNvSpPr txBox="1"/>
          <p:nvPr/>
        </p:nvSpPr>
        <p:spPr>
          <a:xfrm>
            <a:off x="4402952" y="3212976"/>
            <a:ext cx="3262432" cy="400110"/>
          </a:xfrm>
          <a:prstGeom prst="rect">
            <a:avLst/>
          </a:prstGeom>
          <a:noFill/>
        </p:spPr>
        <p:txBody>
          <a:bodyPr wrap="none" rtlCol="0">
            <a:spAutoFit/>
          </a:bodyPr>
          <a:lstStyle/>
          <a:p>
            <a:r>
              <a:rPr lang="en-US" altLang="zh-CN" sz="2000" b="1" dirty="0">
                <a:solidFill>
                  <a:srgbClr val="C00000"/>
                </a:solidFill>
                <a:latin typeface="微软雅黑" panose="020B0503020204020204" pitchFamily="34" charset="-122"/>
                <a:ea typeface="微软雅黑" panose="020B0503020204020204" pitchFamily="34" charset="-122"/>
              </a:rPr>
              <a:t>《</a:t>
            </a:r>
            <a:r>
              <a:rPr lang="zh-CN" altLang="en-US" sz="2000" b="1" dirty="0">
                <a:solidFill>
                  <a:srgbClr val="C00000"/>
                </a:solidFill>
                <a:latin typeface="微软雅黑" panose="020B0503020204020204" pitchFamily="34" charset="-122"/>
                <a:ea typeface="微软雅黑" panose="020B0503020204020204" pitchFamily="34" charset="-122"/>
              </a:rPr>
              <a:t>中华人民共和国劳动法</a:t>
            </a:r>
            <a:r>
              <a:rPr lang="en-US" altLang="zh-CN" sz="2000" b="1" dirty="0">
                <a:solidFill>
                  <a:srgbClr val="C00000"/>
                </a:solidFill>
                <a:latin typeface="微软雅黑" panose="020B0503020204020204" pitchFamily="34" charset="-122"/>
                <a:ea typeface="微软雅黑" panose="020B0503020204020204" pitchFamily="34" charset="-122"/>
              </a:rPr>
              <a:t>》</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4585420" y="3855493"/>
            <a:ext cx="6408713" cy="1477328"/>
          </a:xfrm>
          <a:prstGeom prst="rect">
            <a:avLst/>
          </a:prstGeom>
          <a:noFill/>
        </p:spPr>
        <p:txBody>
          <a:bodyPr wrap="square" rtlCol="0">
            <a:spAutoFit/>
          </a:bodyPr>
          <a:lstStyle/>
          <a:p>
            <a:pPr>
              <a:lnSpc>
                <a:spcPts val="2700"/>
              </a:lnSpc>
            </a:pPr>
            <a:r>
              <a:rPr lang="en-US" altLang="zh-CN" spc="300" dirty="0">
                <a:latin typeface="微软雅黑" panose="020B0503020204020204" pitchFamily="34" charset="-122"/>
                <a:ea typeface="微软雅黑" panose="020B0503020204020204" pitchFamily="34" charset="-122"/>
              </a:rPr>
              <a:t>1995</a:t>
            </a:r>
            <a:r>
              <a:rPr lang="zh-CN" altLang="en-US" spc="300" dirty="0">
                <a:latin typeface="微软雅黑" panose="020B0503020204020204" pitchFamily="34" charset="-122"/>
                <a:ea typeface="微软雅黑" panose="020B0503020204020204" pitchFamily="34" charset="-122"/>
              </a:rPr>
              <a:t>年</a:t>
            </a:r>
            <a:r>
              <a:rPr lang="en-US" altLang="zh-CN" spc="300" dirty="0">
                <a:latin typeface="微软雅黑" panose="020B0503020204020204" pitchFamily="34" charset="-122"/>
                <a:ea typeface="微软雅黑" panose="020B0503020204020204" pitchFamily="34" charset="-122"/>
              </a:rPr>
              <a:t>1</a:t>
            </a:r>
            <a:r>
              <a:rPr lang="zh-CN" altLang="en-US" spc="300" dirty="0">
                <a:latin typeface="微软雅黑" panose="020B0503020204020204" pitchFamily="34" charset="-122"/>
                <a:ea typeface="微软雅黑" panose="020B0503020204020204" pitchFamily="34" charset="-122"/>
              </a:rPr>
              <a:t>月</a:t>
            </a:r>
            <a:r>
              <a:rPr lang="en-US" altLang="zh-CN" spc="300" dirty="0">
                <a:latin typeface="微软雅黑" panose="020B0503020204020204" pitchFamily="34" charset="-122"/>
                <a:ea typeface="微软雅黑" panose="020B0503020204020204" pitchFamily="34" charset="-122"/>
              </a:rPr>
              <a:t>1</a:t>
            </a:r>
            <a:r>
              <a:rPr lang="zh-CN" altLang="en-US" spc="300" dirty="0">
                <a:latin typeface="微软雅黑" panose="020B0503020204020204" pitchFamily="34" charset="-122"/>
                <a:ea typeface="微软雅黑" panose="020B0503020204020204" pitchFamily="34" charset="-122"/>
              </a:rPr>
              <a:t>日施行，目的保障为了保护劳动者的合法权益，调整劳动关系，建立和维护适应社会主义市场经济的劳动制度，促进经济发展和社会进步，明确了从业人员享有的劳动权利和应履行的劳动义务</a:t>
            </a:r>
            <a:endParaRPr lang="zh-CN" altLang="en-US" spc="3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16681" r="19423"/>
          <a:stretch>
            <a:fillRect/>
          </a:stretch>
        </p:blipFill>
        <p:spPr>
          <a:xfrm>
            <a:off x="1794190" y="2708922"/>
            <a:ext cx="1975661" cy="3091999"/>
          </a:xfrm>
          <a:prstGeom prst="rect">
            <a:avLst/>
          </a:prstGeom>
        </p:spPr>
        <p:style>
          <a:lnRef idx="1">
            <a:schemeClr val="accent4"/>
          </a:lnRef>
          <a:fillRef idx="2">
            <a:schemeClr val="accent4"/>
          </a:fillRef>
          <a:effectRef idx="1">
            <a:schemeClr val="accent4"/>
          </a:effectRef>
          <a:fontRef idx="minor">
            <a:schemeClr val="dk1"/>
          </a:fontRef>
        </p:style>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938" y="116632"/>
            <a:ext cx="288032" cy="504056"/>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8" name="矩形 57"/>
          <p:cNvSpPr/>
          <p:nvPr/>
        </p:nvSpPr>
        <p:spPr>
          <a:xfrm>
            <a:off x="624979" y="116632"/>
            <a:ext cx="72008" cy="504056"/>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0" name="TextBox 49"/>
          <p:cNvSpPr txBox="1"/>
          <p:nvPr/>
        </p:nvSpPr>
        <p:spPr>
          <a:xfrm>
            <a:off x="841003" y="183994"/>
            <a:ext cx="2492990" cy="369332"/>
          </a:xfrm>
          <a:prstGeom prst="rect">
            <a:avLst/>
          </a:prstGeom>
          <a:noFill/>
        </p:spPr>
        <p:txBody>
          <a:bodyPr wrap="none" rtlCol="0">
            <a:spAutoFit/>
          </a:bodyPr>
          <a:lstStyle/>
          <a:p>
            <a:r>
              <a:rPr lang="zh-CN" altLang="en-US" b="1" dirty="0">
                <a:solidFill>
                  <a:srgbClr val="00153E"/>
                </a:solidFill>
                <a:latin typeface="微软雅黑" panose="020B0503020204020204" pitchFamily="34" charset="-122"/>
                <a:ea typeface="微软雅黑" panose="020B0503020204020204" pitchFamily="34" charset="-122"/>
              </a:rPr>
              <a:t>为什么要进行安全培训</a:t>
            </a:r>
            <a:endParaRPr lang="zh-CN" altLang="en-US" b="1" dirty="0">
              <a:solidFill>
                <a:srgbClr val="00153E"/>
              </a:solidFill>
              <a:latin typeface="微软雅黑" panose="020B0503020204020204" pitchFamily="34" charset="-122"/>
              <a:ea typeface="微软雅黑" panose="020B0503020204020204" pitchFamily="34" charset="-122"/>
            </a:endParaRPr>
          </a:p>
        </p:txBody>
      </p:sp>
      <p:sp>
        <p:nvSpPr>
          <p:cNvPr id="51" name="矩形 50"/>
          <p:cNvSpPr/>
          <p:nvPr/>
        </p:nvSpPr>
        <p:spPr>
          <a:xfrm flipV="1">
            <a:off x="0" y="764701"/>
            <a:ext cx="12195175" cy="45719"/>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grpSp>
        <p:nvGrpSpPr>
          <p:cNvPr id="21" name="组合 20"/>
          <p:cNvGrpSpPr/>
          <p:nvPr/>
        </p:nvGrpSpPr>
        <p:grpSpPr>
          <a:xfrm>
            <a:off x="3769851" y="1289647"/>
            <a:ext cx="4655473" cy="915219"/>
            <a:chOff x="2013773" y="2804100"/>
            <a:chExt cx="3479325" cy="684000"/>
          </a:xfrm>
        </p:grpSpPr>
        <p:sp>
          <p:nvSpPr>
            <p:cNvPr id="22" name="圆角矩形 21"/>
            <p:cNvSpPr/>
            <p:nvPr/>
          </p:nvSpPr>
          <p:spPr>
            <a:xfrm flipV="1">
              <a:off x="2013773" y="2804100"/>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15"/>
            <p:cNvSpPr txBox="1"/>
            <p:nvPr/>
          </p:nvSpPr>
          <p:spPr>
            <a:xfrm>
              <a:off x="2598219" y="2950582"/>
              <a:ext cx="2310433" cy="391035"/>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安全生产有关法规</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sp>
        <p:nvSpPr>
          <p:cNvPr id="2" name="TextBox 1"/>
          <p:cNvSpPr txBox="1"/>
          <p:nvPr/>
        </p:nvSpPr>
        <p:spPr>
          <a:xfrm>
            <a:off x="4402952" y="3212976"/>
            <a:ext cx="3775393" cy="400110"/>
          </a:xfrm>
          <a:prstGeom prst="rect">
            <a:avLst/>
          </a:prstGeom>
          <a:noFill/>
        </p:spPr>
        <p:txBody>
          <a:bodyPr wrap="none" rtlCol="0">
            <a:spAutoFit/>
          </a:bodyPr>
          <a:lstStyle/>
          <a:p>
            <a:r>
              <a:rPr lang="en-US" altLang="zh-CN" sz="2000" b="1" dirty="0">
                <a:solidFill>
                  <a:srgbClr val="C00000"/>
                </a:solidFill>
                <a:latin typeface="微软雅黑" panose="020B0503020204020204" pitchFamily="34" charset="-122"/>
                <a:ea typeface="微软雅黑" panose="020B0503020204020204" pitchFamily="34" charset="-122"/>
              </a:rPr>
              <a:t>《</a:t>
            </a:r>
            <a:r>
              <a:rPr lang="zh-CN" altLang="en-US" sz="2000" b="1" dirty="0">
                <a:solidFill>
                  <a:srgbClr val="C00000"/>
                </a:solidFill>
                <a:latin typeface="微软雅黑" panose="020B0503020204020204" pitchFamily="34" charset="-122"/>
                <a:ea typeface="微软雅黑" panose="020B0503020204020204" pitchFamily="34" charset="-122"/>
              </a:rPr>
              <a:t>中华人民共和国安全生产法</a:t>
            </a:r>
            <a:r>
              <a:rPr lang="en-US" altLang="zh-CN" sz="2000" b="1" dirty="0">
                <a:solidFill>
                  <a:srgbClr val="C00000"/>
                </a:solidFill>
                <a:latin typeface="微软雅黑" panose="020B0503020204020204" pitchFamily="34" charset="-122"/>
                <a:ea typeface="微软雅黑" panose="020B0503020204020204" pitchFamily="34" charset="-122"/>
              </a:rPr>
              <a:t>》</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4585420" y="3855492"/>
            <a:ext cx="6408713" cy="1129665"/>
          </a:xfrm>
          <a:prstGeom prst="rect">
            <a:avLst/>
          </a:prstGeom>
          <a:noFill/>
        </p:spPr>
        <p:txBody>
          <a:bodyPr wrap="square" rtlCol="0">
            <a:spAutoFit/>
          </a:bodyPr>
          <a:lstStyle/>
          <a:p>
            <a:pPr>
              <a:lnSpc>
                <a:spcPts val="2700"/>
              </a:lnSpc>
            </a:pP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mn-ea"/>
              </a:rPr>
              <a:t>2021</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mn-ea"/>
              </a:rPr>
              <a:t>年</a:t>
            </a: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mn-ea"/>
              </a:rPr>
              <a:t>6</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mn-ea"/>
              </a:rPr>
              <a:t>月</a:t>
            </a: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mn-ea"/>
              </a:rPr>
              <a:t>10</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mn-ea"/>
              </a:rPr>
              <a:t>日，十三届全国人大常委会第二十九次会议表决通过了关于修改安全生产法的决定。修改后的</a:t>
            </a: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mn-ea"/>
              </a:rPr>
              <a:t>《</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mn-ea"/>
              </a:rPr>
              <a:t>安全生产法</a:t>
            </a: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mn-ea"/>
              </a:rPr>
              <a:t>》</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mn-ea"/>
              </a:rPr>
              <a:t>于</a:t>
            </a: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mn-ea"/>
              </a:rPr>
              <a:t>2021</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mn-ea"/>
              </a:rPr>
              <a:t>年</a:t>
            </a: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mn-ea"/>
              </a:rPr>
              <a:t>9</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mn-ea"/>
              </a:rPr>
              <a:t>月</a:t>
            </a:r>
            <a:r>
              <a:rPr lang="en-US" altLang="zh-CN" dirty="0">
                <a:solidFill>
                  <a:schemeClr val="tx1">
                    <a:lumMod val="75000"/>
                    <a:lumOff val="25000"/>
                  </a:schemeClr>
                </a:solidFill>
                <a:latin typeface="思源黑体" panose="020B0500000000000000" pitchFamily="34" charset="-122"/>
                <a:ea typeface="思源黑体" panose="020B0500000000000000" pitchFamily="34" charset="-122"/>
                <a:sym typeface="+mn-ea"/>
              </a:rPr>
              <a:t>1</a:t>
            </a: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mn-ea"/>
              </a:rPr>
              <a:t>日起施行。</a:t>
            </a:r>
            <a:endParaRPr lang="zh-CN" altLang="en-US" spc="3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15050" r="13701"/>
          <a:stretch>
            <a:fillRect/>
          </a:stretch>
        </p:blipFill>
        <p:spPr>
          <a:xfrm>
            <a:off x="1478281" y="2780930"/>
            <a:ext cx="2171035" cy="3047067"/>
          </a:xfrm>
          <a:prstGeom prst="rect">
            <a:avLst/>
          </a:prstGeom>
        </p:spPr>
        <p:style>
          <a:lnRef idx="1">
            <a:schemeClr val="accent4"/>
          </a:lnRef>
          <a:fillRef idx="2">
            <a:schemeClr val="accent4"/>
          </a:fillRef>
          <a:effectRef idx="1">
            <a:schemeClr val="accent4"/>
          </a:effectRef>
          <a:fontRef idx="minor">
            <a:schemeClr val="dk1"/>
          </a:fontRef>
        </p:style>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938" y="116632"/>
            <a:ext cx="288032" cy="504056"/>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8" name="矩形 57"/>
          <p:cNvSpPr/>
          <p:nvPr/>
        </p:nvSpPr>
        <p:spPr>
          <a:xfrm>
            <a:off x="624979" y="116632"/>
            <a:ext cx="72008" cy="504056"/>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0" name="TextBox 49"/>
          <p:cNvSpPr txBox="1"/>
          <p:nvPr/>
        </p:nvSpPr>
        <p:spPr>
          <a:xfrm>
            <a:off x="841003" y="183994"/>
            <a:ext cx="2492990" cy="369332"/>
          </a:xfrm>
          <a:prstGeom prst="rect">
            <a:avLst/>
          </a:prstGeom>
          <a:noFill/>
        </p:spPr>
        <p:txBody>
          <a:bodyPr wrap="none" rtlCol="0">
            <a:spAutoFit/>
          </a:bodyPr>
          <a:lstStyle/>
          <a:p>
            <a:r>
              <a:rPr lang="zh-CN" altLang="en-US" b="1" dirty="0">
                <a:solidFill>
                  <a:srgbClr val="00153E"/>
                </a:solidFill>
                <a:latin typeface="微软雅黑" panose="020B0503020204020204" pitchFamily="34" charset="-122"/>
                <a:ea typeface="微软雅黑" panose="020B0503020204020204" pitchFamily="34" charset="-122"/>
              </a:rPr>
              <a:t>为什么要进行安全培训</a:t>
            </a:r>
            <a:endParaRPr lang="zh-CN" altLang="en-US" b="1" dirty="0">
              <a:solidFill>
                <a:srgbClr val="00153E"/>
              </a:solidFill>
              <a:latin typeface="微软雅黑" panose="020B0503020204020204" pitchFamily="34" charset="-122"/>
              <a:ea typeface="微软雅黑" panose="020B0503020204020204" pitchFamily="34" charset="-122"/>
            </a:endParaRPr>
          </a:p>
        </p:txBody>
      </p:sp>
      <p:sp>
        <p:nvSpPr>
          <p:cNvPr id="51" name="矩形 50"/>
          <p:cNvSpPr/>
          <p:nvPr/>
        </p:nvSpPr>
        <p:spPr>
          <a:xfrm flipV="1">
            <a:off x="0" y="764701"/>
            <a:ext cx="12195175" cy="45719"/>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grpSp>
        <p:nvGrpSpPr>
          <p:cNvPr id="21" name="组合 20"/>
          <p:cNvGrpSpPr/>
          <p:nvPr/>
        </p:nvGrpSpPr>
        <p:grpSpPr>
          <a:xfrm>
            <a:off x="3769851" y="1289647"/>
            <a:ext cx="4655473" cy="915219"/>
            <a:chOff x="2013773" y="2804100"/>
            <a:chExt cx="3479325" cy="684000"/>
          </a:xfrm>
        </p:grpSpPr>
        <p:sp>
          <p:nvSpPr>
            <p:cNvPr id="22" name="圆角矩形 21"/>
            <p:cNvSpPr/>
            <p:nvPr/>
          </p:nvSpPr>
          <p:spPr>
            <a:xfrm flipV="1">
              <a:off x="2013773" y="2804100"/>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15"/>
            <p:cNvSpPr txBox="1"/>
            <p:nvPr/>
          </p:nvSpPr>
          <p:spPr>
            <a:xfrm>
              <a:off x="2598219" y="2950582"/>
              <a:ext cx="2310433" cy="391035"/>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安全生产有关法规</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sp>
        <p:nvSpPr>
          <p:cNvPr id="2" name="TextBox 1"/>
          <p:cNvSpPr txBox="1"/>
          <p:nvPr/>
        </p:nvSpPr>
        <p:spPr>
          <a:xfrm>
            <a:off x="4402952" y="3212976"/>
            <a:ext cx="3262432" cy="400110"/>
          </a:xfrm>
          <a:prstGeom prst="rect">
            <a:avLst/>
          </a:prstGeom>
          <a:noFill/>
        </p:spPr>
        <p:txBody>
          <a:bodyPr wrap="none" rtlCol="0">
            <a:spAutoFit/>
          </a:bodyPr>
          <a:lstStyle/>
          <a:p>
            <a:r>
              <a:rPr lang="en-US" altLang="zh-CN" sz="2000" b="1" dirty="0">
                <a:solidFill>
                  <a:srgbClr val="C00000"/>
                </a:solidFill>
                <a:latin typeface="微软雅黑" panose="020B0503020204020204" pitchFamily="34" charset="-122"/>
                <a:ea typeface="微软雅黑" panose="020B0503020204020204" pitchFamily="34" charset="-122"/>
              </a:rPr>
              <a:t>《</a:t>
            </a:r>
            <a:r>
              <a:rPr lang="zh-CN" altLang="en-US" sz="2000" b="1" dirty="0">
                <a:solidFill>
                  <a:srgbClr val="C00000"/>
                </a:solidFill>
                <a:latin typeface="微软雅黑" panose="020B0503020204020204" pitchFamily="34" charset="-122"/>
                <a:ea typeface="微软雅黑" panose="020B0503020204020204" pitchFamily="34" charset="-122"/>
              </a:rPr>
              <a:t>中华人民共和国消防法</a:t>
            </a:r>
            <a:r>
              <a:rPr lang="en-US" altLang="zh-CN" sz="2000" b="1" dirty="0">
                <a:solidFill>
                  <a:srgbClr val="C00000"/>
                </a:solidFill>
                <a:latin typeface="微软雅黑" panose="020B0503020204020204" pitchFamily="34" charset="-122"/>
                <a:ea typeface="微软雅黑" panose="020B0503020204020204" pitchFamily="34" charset="-122"/>
              </a:rPr>
              <a:t>》</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4585420" y="3855493"/>
            <a:ext cx="6408713" cy="1823576"/>
          </a:xfrm>
          <a:prstGeom prst="rect">
            <a:avLst/>
          </a:prstGeom>
          <a:noFill/>
        </p:spPr>
        <p:txBody>
          <a:bodyPr wrap="square" rtlCol="0">
            <a:spAutoFit/>
          </a:bodyPr>
          <a:lstStyle/>
          <a:p>
            <a:pPr>
              <a:lnSpc>
                <a:spcPts val="2700"/>
              </a:lnSpc>
            </a:pPr>
            <a:r>
              <a:rPr lang="en-US" altLang="zh-CN" spc="300" dirty="0">
                <a:latin typeface="微软雅黑" panose="020B0503020204020204" pitchFamily="34" charset="-122"/>
                <a:ea typeface="微软雅黑" panose="020B0503020204020204" pitchFamily="34" charset="-122"/>
              </a:rPr>
              <a:t>1998</a:t>
            </a:r>
            <a:r>
              <a:rPr lang="zh-CN" altLang="en-US" spc="300" dirty="0">
                <a:latin typeface="微软雅黑" panose="020B0503020204020204" pitchFamily="34" charset="-122"/>
                <a:ea typeface="微软雅黑" panose="020B0503020204020204" pitchFamily="34" charset="-122"/>
              </a:rPr>
              <a:t>年</a:t>
            </a:r>
            <a:r>
              <a:rPr lang="en-US" altLang="zh-CN" spc="300" dirty="0">
                <a:latin typeface="微软雅黑" panose="020B0503020204020204" pitchFamily="34" charset="-122"/>
                <a:ea typeface="微软雅黑" panose="020B0503020204020204" pitchFamily="34" charset="-122"/>
              </a:rPr>
              <a:t>9</a:t>
            </a:r>
            <a:r>
              <a:rPr lang="zh-CN" altLang="en-US" spc="300" dirty="0">
                <a:latin typeface="微软雅黑" panose="020B0503020204020204" pitchFamily="34" charset="-122"/>
                <a:ea typeface="微软雅黑" panose="020B0503020204020204" pitchFamily="34" charset="-122"/>
              </a:rPr>
              <a:t>月</a:t>
            </a:r>
            <a:r>
              <a:rPr lang="en-US" altLang="zh-CN" spc="300" dirty="0">
                <a:latin typeface="微软雅黑" panose="020B0503020204020204" pitchFamily="34" charset="-122"/>
                <a:ea typeface="微软雅黑" panose="020B0503020204020204" pitchFamily="34" charset="-122"/>
              </a:rPr>
              <a:t>1</a:t>
            </a:r>
            <a:r>
              <a:rPr lang="zh-CN" altLang="en-US" spc="300" dirty="0">
                <a:latin typeface="微软雅黑" panose="020B0503020204020204" pitchFamily="34" charset="-122"/>
                <a:ea typeface="微软雅黑" panose="020B0503020204020204" pitchFamily="34" charset="-122"/>
              </a:rPr>
              <a:t>日施行，目的为了预防火灾和减少火灾危害，保护公民人身、公共财产和公民财产的安全，维护公共安全，保障社会主义现代化建设的顺利进行，明确规定了任何单位、成年公民都有参加有组织的灭火工作的义务</a:t>
            </a:r>
            <a:endParaRPr lang="zh-CN" altLang="en-US" spc="3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99554" y="2815208"/>
            <a:ext cx="1948691" cy="2968508"/>
          </a:xfrm>
          <a:prstGeom prst="rect">
            <a:avLst/>
          </a:prstGeom>
        </p:spPr>
        <p:style>
          <a:lnRef idx="1">
            <a:schemeClr val="accent5"/>
          </a:lnRef>
          <a:fillRef idx="2">
            <a:schemeClr val="accent5"/>
          </a:fillRef>
          <a:effectRef idx="1">
            <a:schemeClr val="accent5"/>
          </a:effectRef>
          <a:fontRef idx="minor">
            <a:schemeClr val="dk1"/>
          </a:fontRef>
        </p:style>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938" y="116632"/>
            <a:ext cx="288032" cy="504056"/>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8" name="矩形 57"/>
          <p:cNvSpPr/>
          <p:nvPr/>
        </p:nvSpPr>
        <p:spPr>
          <a:xfrm>
            <a:off x="624979" y="116632"/>
            <a:ext cx="72008" cy="504056"/>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0" name="TextBox 49"/>
          <p:cNvSpPr txBox="1"/>
          <p:nvPr/>
        </p:nvSpPr>
        <p:spPr>
          <a:xfrm>
            <a:off x="841003" y="183994"/>
            <a:ext cx="2492990" cy="369332"/>
          </a:xfrm>
          <a:prstGeom prst="rect">
            <a:avLst/>
          </a:prstGeom>
          <a:noFill/>
        </p:spPr>
        <p:txBody>
          <a:bodyPr wrap="none" rtlCol="0">
            <a:spAutoFit/>
          </a:bodyPr>
          <a:lstStyle/>
          <a:p>
            <a:r>
              <a:rPr lang="zh-CN" altLang="en-US" b="1" dirty="0">
                <a:solidFill>
                  <a:srgbClr val="00153E"/>
                </a:solidFill>
                <a:latin typeface="微软雅黑" panose="020B0503020204020204" pitchFamily="34" charset="-122"/>
                <a:ea typeface="微软雅黑" panose="020B0503020204020204" pitchFamily="34" charset="-122"/>
              </a:rPr>
              <a:t>为什么要进行安全培训</a:t>
            </a:r>
            <a:endParaRPr lang="zh-CN" altLang="en-US" b="1" dirty="0">
              <a:solidFill>
                <a:srgbClr val="00153E"/>
              </a:solidFill>
              <a:latin typeface="微软雅黑" panose="020B0503020204020204" pitchFamily="34" charset="-122"/>
              <a:ea typeface="微软雅黑" panose="020B0503020204020204" pitchFamily="34" charset="-122"/>
            </a:endParaRPr>
          </a:p>
        </p:txBody>
      </p:sp>
      <p:sp>
        <p:nvSpPr>
          <p:cNvPr id="51" name="矩形 50"/>
          <p:cNvSpPr/>
          <p:nvPr/>
        </p:nvSpPr>
        <p:spPr>
          <a:xfrm flipV="1">
            <a:off x="0" y="764701"/>
            <a:ext cx="12195175" cy="45719"/>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grpSp>
        <p:nvGrpSpPr>
          <p:cNvPr id="21" name="组合 20"/>
          <p:cNvGrpSpPr/>
          <p:nvPr/>
        </p:nvGrpSpPr>
        <p:grpSpPr>
          <a:xfrm>
            <a:off x="3769851" y="1289647"/>
            <a:ext cx="4655473" cy="915219"/>
            <a:chOff x="2013773" y="2804100"/>
            <a:chExt cx="3479325" cy="684000"/>
          </a:xfrm>
        </p:grpSpPr>
        <p:sp>
          <p:nvSpPr>
            <p:cNvPr id="22" name="圆角矩形 21"/>
            <p:cNvSpPr/>
            <p:nvPr/>
          </p:nvSpPr>
          <p:spPr>
            <a:xfrm flipV="1">
              <a:off x="2013773" y="2804100"/>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15"/>
            <p:cNvSpPr txBox="1"/>
            <p:nvPr/>
          </p:nvSpPr>
          <p:spPr>
            <a:xfrm>
              <a:off x="2598219" y="2950582"/>
              <a:ext cx="2310433" cy="391035"/>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安全生产有关法规</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sp>
        <p:nvSpPr>
          <p:cNvPr id="2" name="TextBox 1"/>
          <p:cNvSpPr txBox="1"/>
          <p:nvPr/>
        </p:nvSpPr>
        <p:spPr>
          <a:xfrm>
            <a:off x="4402953" y="3212976"/>
            <a:ext cx="4031873" cy="400110"/>
          </a:xfrm>
          <a:prstGeom prst="rect">
            <a:avLst/>
          </a:prstGeom>
          <a:noFill/>
        </p:spPr>
        <p:txBody>
          <a:bodyPr wrap="none" rtlCol="0">
            <a:spAutoFit/>
          </a:bodyPr>
          <a:lstStyle/>
          <a:p>
            <a:r>
              <a:rPr lang="en-US" altLang="zh-CN" sz="2000" b="1" dirty="0">
                <a:solidFill>
                  <a:srgbClr val="C00000"/>
                </a:solidFill>
                <a:latin typeface="微软雅黑" panose="020B0503020204020204" pitchFamily="34" charset="-122"/>
                <a:ea typeface="微软雅黑" panose="020B0503020204020204" pitchFamily="34" charset="-122"/>
              </a:rPr>
              <a:t>《</a:t>
            </a:r>
            <a:r>
              <a:rPr lang="zh-CN" altLang="en-US" sz="2000" b="1" dirty="0">
                <a:solidFill>
                  <a:srgbClr val="C00000"/>
                </a:solidFill>
                <a:latin typeface="微软雅黑" panose="020B0503020204020204" pitchFamily="34" charset="-122"/>
                <a:ea typeface="微软雅黑" panose="020B0503020204020204" pitchFamily="34" charset="-122"/>
              </a:rPr>
              <a:t>中华人民共和国职业病防治法</a:t>
            </a:r>
            <a:r>
              <a:rPr lang="en-US" altLang="zh-CN" sz="2000" b="1" dirty="0">
                <a:solidFill>
                  <a:srgbClr val="C00000"/>
                </a:solidFill>
                <a:latin typeface="微软雅黑" panose="020B0503020204020204" pitchFamily="34" charset="-122"/>
                <a:ea typeface="微软雅黑" panose="020B0503020204020204" pitchFamily="34" charset="-122"/>
              </a:rPr>
              <a:t>》</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4585420" y="3855492"/>
            <a:ext cx="6408713" cy="1131079"/>
          </a:xfrm>
          <a:prstGeom prst="rect">
            <a:avLst/>
          </a:prstGeom>
          <a:noFill/>
        </p:spPr>
        <p:txBody>
          <a:bodyPr wrap="square" rtlCol="0">
            <a:spAutoFit/>
          </a:bodyPr>
          <a:lstStyle/>
          <a:p>
            <a:pPr>
              <a:lnSpc>
                <a:spcPts val="2700"/>
              </a:lnSpc>
            </a:pPr>
            <a:r>
              <a:rPr lang="zh-CN" altLang="en-US" spc="300" dirty="0">
                <a:latin typeface="微软雅黑" panose="020B0503020204020204" pitchFamily="34" charset="-122"/>
                <a:ea typeface="微软雅黑" panose="020B0503020204020204" pitchFamily="34" charset="-122"/>
              </a:rPr>
              <a:t> </a:t>
            </a:r>
            <a:r>
              <a:rPr lang="en-US" altLang="zh-CN" spc="300" dirty="0">
                <a:latin typeface="微软雅黑" panose="020B0503020204020204" pitchFamily="34" charset="-122"/>
                <a:ea typeface="微软雅黑" panose="020B0503020204020204" pitchFamily="34" charset="-122"/>
              </a:rPr>
              <a:t>2002</a:t>
            </a:r>
            <a:r>
              <a:rPr lang="zh-CN" altLang="en-US" spc="300" dirty="0">
                <a:latin typeface="微软雅黑" panose="020B0503020204020204" pitchFamily="34" charset="-122"/>
                <a:ea typeface="微软雅黑" panose="020B0503020204020204" pitchFamily="34" charset="-122"/>
              </a:rPr>
              <a:t>年</a:t>
            </a:r>
            <a:r>
              <a:rPr lang="en-US" altLang="zh-CN" spc="300" dirty="0">
                <a:latin typeface="微软雅黑" panose="020B0503020204020204" pitchFamily="34" charset="-122"/>
                <a:ea typeface="微软雅黑" panose="020B0503020204020204" pitchFamily="34" charset="-122"/>
              </a:rPr>
              <a:t>5</a:t>
            </a:r>
            <a:r>
              <a:rPr lang="zh-CN" altLang="en-US" spc="300" dirty="0">
                <a:latin typeface="微软雅黑" panose="020B0503020204020204" pitchFamily="34" charset="-122"/>
                <a:ea typeface="微软雅黑" panose="020B0503020204020204" pitchFamily="34" charset="-122"/>
              </a:rPr>
              <a:t>月</a:t>
            </a:r>
            <a:r>
              <a:rPr lang="en-US" altLang="zh-CN" spc="300" dirty="0">
                <a:latin typeface="微软雅黑" panose="020B0503020204020204" pitchFamily="34" charset="-122"/>
                <a:ea typeface="微软雅黑" panose="020B0503020204020204" pitchFamily="34" charset="-122"/>
              </a:rPr>
              <a:t>1</a:t>
            </a:r>
            <a:r>
              <a:rPr lang="zh-CN" altLang="en-US" spc="300" dirty="0">
                <a:latin typeface="微软雅黑" panose="020B0503020204020204" pitchFamily="34" charset="-122"/>
                <a:ea typeface="微软雅黑" panose="020B0503020204020204" pitchFamily="34" charset="-122"/>
              </a:rPr>
              <a:t>日施行，目的为了预防、控制和消除职业病危害，防治职业病，保护劳动者健康及其相关权益。</a:t>
            </a:r>
            <a:endParaRPr lang="zh-CN" altLang="en-US" spc="3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35018" y="2743110"/>
            <a:ext cx="2134833" cy="3145320"/>
          </a:xfrm>
          <a:prstGeom prst="rect">
            <a:avLst/>
          </a:prstGeom>
        </p:spPr>
        <p:style>
          <a:lnRef idx="1">
            <a:schemeClr val="accent4"/>
          </a:lnRef>
          <a:fillRef idx="2">
            <a:schemeClr val="accent4"/>
          </a:fillRef>
          <a:effectRef idx="1">
            <a:schemeClr val="accent4"/>
          </a:effectRef>
          <a:fontRef idx="minor">
            <a:schemeClr val="dk1"/>
          </a:fontRef>
        </p:style>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 y="1998562"/>
            <a:ext cx="12195174" cy="2675825"/>
          </a:xfrm>
          <a:prstGeom prst="rect">
            <a:avLst/>
          </a:prstGeom>
          <a:solidFill>
            <a:schemeClr val="accent1">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nvGrpSpPr>
          <p:cNvPr id="3" name="组合 2"/>
          <p:cNvGrpSpPr/>
          <p:nvPr/>
        </p:nvGrpSpPr>
        <p:grpSpPr>
          <a:xfrm>
            <a:off x="3001245" y="2276872"/>
            <a:ext cx="8077907" cy="2111642"/>
            <a:chOff x="2157098" y="2276872"/>
            <a:chExt cx="8077907" cy="2111642"/>
          </a:xfrm>
        </p:grpSpPr>
        <p:grpSp>
          <p:nvGrpSpPr>
            <p:cNvPr id="17" name="组合 16"/>
            <p:cNvGrpSpPr/>
            <p:nvPr/>
          </p:nvGrpSpPr>
          <p:grpSpPr>
            <a:xfrm>
              <a:off x="2157098" y="2276872"/>
              <a:ext cx="2111642" cy="2111642"/>
              <a:chOff x="1677608" y="2996952"/>
              <a:chExt cx="1395643" cy="1395643"/>
            </a:xfrm>
          </p:grpSpPr>
          <p:sp>
            <p:nvSpPr>
              <p:cNvPr id="18" name="Oval 60"/>
              <p:cNvSpPr>
                <a:spLocks noChangeAspect="1"/>
              </p:cNvSpPr>
              <p:nvPr/>
            </p:nvSpPr>
            <p:spPr>
              <a:xfrm>
                <a:off x="1677608" y="2996952"/>
                <a:ext cx="1395643" cy="1395643"/>
              </a:xfrm>
              <a:prstGeom prst="ellipse">
                <a:avLst/>
              </a:prstGeom>
              <a:solidFill>
                <a:srgbClr val="C00000"/>
              </a:soli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prstClr val="white"/>
                  </a:solidFill>
                  <a:latin typeface="微软雅黑" panose="020B0503020204020204" pitchFamily="34" charset="-122"/>
                  <a:ea typeface="微软雅黑" panose="020B0503020204020204" pitchFamily="34" charset="-122"/>
                </a:endParaRPr>
              </a:p>
            </p:txBody>
          </p:sp>
          <p:sp>
            <p:nvSpPr>
              <p:cNvPr id="19"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sz="21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0" name="文本框 20"/>
            <p:cNvSpPr txBox="1">
              <a:spLocks noChangeArrowheads="1"/>
            </p:cNvSpPr>
            <p:nvPr/>
          </p:nvSpPr>
          <p:spPr bwMode="auto">
            <a:xfrm>
              <a:off x="2206820" y="2845385"/>
              <a:ext cx="206192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6000" b="1" dirty="0">
                  <a:solidFill>
                    <a:schemeClr val="bg1"/>
                  </a:solidFill>
                </a:rPr>
                <a:t>04</a:t>
              </a:r>
              <a:endParaRPr lang="zh-CN" altLang="en-US" sz="6000" b="1" dirty="0">
                <a:solidFill>
                  <a:schemeClr val="bg1"/>
                </a:solidFill>
              </a:endParaRPr>
            </a:p>
          </p:txBody>
        </p:sp>
        <p:sp>
          <p:nvSpPr>
            <p:cNvPr id="34" name="矩形 33"/>
            <p:cNvSpPr/>
            <p:nvPr/>
          </p:nvSpPr>
          <p:spPr>
            <a:xfrm>
              <a:off x="4513410" y="3024861"/>
              <a:ext cx="5721595" cy="623223"/>
            </a:xfrm>
            <a:prstGeom prst="rect">
              <a:avLst/>
            </a:prstGeom>
          </p:spPr>
          <p:txBody>
            <a:bodyPr wrap="square" lIns="68555" tIns="34278" rIns="68555" bIns="34278">
              <a:spAutoFit/>
            </a:bodyPr>
            <a:lstStyle/>
            <a:p>
              <a:pPr>
                <a:spcBef>
                  <a:spcPct val="0"/>
                </a:spcBef>
                <a:buFont typeface="Arial" panose="020B0604020202020204" pitchFamily="34" charset="0"/>
                <a:buNone/>
              </a:pPr>
              <a:r>
                <a:rPr lang="zh-CN" altLang="en-US" sz="3600" b="1" dirty="0">
                  <a:solidFill>
                    <a:srgbClr val="00153E"/>
                  </a:solidFill>
                  <a:latin typeface="微软雅黑" panose="020B0503020204020204" pitchFamily="34" charset="-122"/>
                  <a:ea typeface="微软雅黑" panose="020B0503020204020204" pitchFamily="34" charset="-122"/>
                  <a:cs typeface="Arial" panose="020B0604020202020204" pitchFamily="34" charset="0"/>
                </a:rPr>
                <a:t>安全管理的基本概念</a:t>
              </a:r>
              <a:endParaRPr lang="zh-CN" altLang="en-US" sz="3600" b="1" dirty="0">
                <a:solidFill>
                  <a:srgbClr val="00153E"/>
                </a:solidFill>
                <a:latin typeface="微软雅黑" panose="020B0503020204020204" pitchFamily="34" charset="-122"/>
                <a:ea typeface="微软雅黑" panose="020B0503020204020204" pitchFamily="34" charset="-122"/>
                <a:cs typeface="Arial" panose="020B0604020202020204" pitchFamily="34" charset="0"/>
              </a:endParaRPr>
            </a:p>
          </p:txBody>
        </p:sp>
      </p:gr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748" y="4670116"/>
            <a:ext cx="12230923" cy="2336766"/>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938" y="116632"/>
            <a:ext cx="288032" cy="504056"/>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8" name="矩形 57"/>
          <p:cNvSpPr/>
          <p:nvPr/>
        </p:nvSpPr>
        <p:spPr>
          <a:xfrm>
            <a:off x="624979" y="116632"/>
            <a:ext cx="72008" cy="504056"/>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0" name="TextBox 49"/>
          <p:cNvSpPr txBox="1"/>
          <p:nvPr/>
        </p:nvSpPr>
        <p:spPr>
          <a:xfrm>
            <a:off x="841004" y="183994"/>
            <a:ext cx="2262158" cy="369332"/>
          </a:xfrm>
          <a:prstGeom prst="rect">
            <a:avLst/>
          </a:prstGeom>
          <a:noFill/>
        </p:spPr>
        <p:txBody>
          <a:bodyPr wrap="none" rtlCol="0">
            <a:spAutoFit/>
          </a:bodyPr>
          <a:lstStyle/>
          <a:p>
            <a:r>
              <a:rPr lang="zh-CN" altLang="en-US" b="1" dirty="0">
                <a:solidFill>
                  <a:srgbClr val="00153E"/>
                </a:solidFill>
                <a:latin typeface="微软雅黑" panose="020B0503020204020204" pitchFamily="34" charset="-122"/>
                <a:ea typeface="微软雅黑" panose="020B0503020204020204" pitchFamily="34" charset="-122"/>
              </a:rPr>
              <a:t>安全管理的基本概念</a:t>
            </a:r>
            <a:endParaRPr lang="zh-CN" altLang="en-US" b="1" dirty="0">
              <a:solidFill>
                <a:srgbClr val="00153E"/>
              </a:solidFill>
              <a:latin typeface="微软雅黑" panose="020B0503020204020204" pitchFamily="34" charset="-122"/>
              <a:ea typeface="微软雅黑" panose="020B0503020204020204" pitchFamily="34" charset="-122"/>
            </a:endParaRPr>
          </a:p>
        </p:txBody>
      </p:sp>
      <p:sp>
        <p:nvSpPr>
          <p:cNvPr id="51" name="矩形 50"/>
          <p:cNvSpPr/>
          <p:nvPr/>
        </p:nvSpPr>
        <p:spPr>
          <a:xfrm flipV="1">
            <a:off x="0" y="764701"/>
            <a:ext cx="12195175" cy="45719"/>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grpSp>
        <p:nvGrpSpPr>
          <p:cNvPr id="13" name="组合 12"/>
          <p:cNvGrpSpPr/>
          <p:nvPr/>
        </p:nvGrpSpPr>
        <p:grpSpPr>
          <a:xfrm>
            <a:off x="2137148" y="2286202"/>
            <a:ext cx="2846358" cy="284635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4026110" y="1772816"/>
            <a:ext cx="868770" cy="868770"/>
            <a:chOff x="304800" y="673100"/>
            <a:chExt cx="4000500" cy="4000500"/>
          </a:xfrm>
          <a:effectLst>
            <a:outerShdw blurRad="317500" dist="1905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18" name="椭圆 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C00000"/>
                  </a:solidFill>
                  <a:latin typeface="微软雅黑" panose="020B0503020204020204" pitchFamily="34" charset="-122"/>
                  <a:ea typeface="微软雅黑" panose="020B0503020204020204" pitchFamily="34" charset="-122"/>
                </a:rPr>
                <a:t>1</a:t>
              </a:r>
              <a:endParaRPr lang="zh-CN" altLang="en-US" sz="2500" b="1" dirty="0">
                <a:solidFill>
                  <a:srgbClr val="C00000"/>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4609431" y="2996952"/>
            <a:ext cx="875052" cy="875052"/>
            <a:chOff x="304800" y="673100"/>
            <a:chExt cx="4000500" cy="4000500"/>
          </a:xfrm>
          <a:effectLst>
            <a:outerShdw blurRad="317500" dist="1905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C00000"/>
                  </a:solidFill>
                  <a:latin typeface="微软雅黑" panose="020B0503020204020204" pitchFamily="34" charset="-122"/>
                  <a:ea typeface="微软雅黑" panose="020B0503020204020204" pitchFamily="34" charset="-122"/>
                </a:rPr>
                <a:t>2</a:t>
              </a:r>
              <a:endParaRPr lang="zh-CN" altLang="en-US" sz="2500" b="1" dirty="0">
                <a:solidFill>
                  <a:srgbClr val="C00000"/>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4064383" y="4174774"/>
            <a:ext cx="895664" cy="895664"/>
            <a:chOff x="304800" y="673100"/>
            <a:chExt cx="4000500" cy="4000500"/>
          </a:xfrm>
          <a:effectLst>
            <a:outerShdw blurRad="317500" dist="1905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28" name="椭圆 2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C00000"/>
                  </a:solidFill>
                  <a:latin typeface="微软雅黑" panose="020B0503020204020204" pitchFamily="34" charset="-122"/>
                  <a:ea typeface="微软雅黑" panose="020B0503020204020204" pitchFamily="34" charset="-122"/>
                </a:rPr>
                <a:t>3</a:t>
              </a:r>
              <a:endParaRPr lang="zh-CN" altLang="en-US" sz="2500" b="1" dirty="0">
                <a:solidFill>
                  <a:srgbClr val="C00000"/>
                </a:solidFill>
                <a:latin typeface="微软雅黑" panose="020B0503020204020204" pitchFamily="34" charset="-122"/>
                <a:ea typeface="微软雅黑" panose="020B0503020204020204" pitchFamily="34" charset="-122"/>
              </a:endParaRPr>
            </a:p>
          </p:txBody>
        </p:sp>
      </p:grpSp>
      <p:sp>
        <p:nvSpPr>
          <p:cNvPr id="30" name="TextBox 29"/>
          <p:cNvSpPr txBox="1"/>
          <p:nvPr/>
        </p:nvSpPr>
        <p:spPr>
          <a:xfrm>
            <a:off x="5065882" y="2043710"/>
            <a:ext cx="2200588" cy="192360"/>
          </a:xfrm>
          <a:prstGeom prst="rect">
            <a:avLst/>
          </a:prstGeom>
          <a:noFill/>
        </p:spPr>
        <p:txBody>
          <a:bodyPr wrap="square" lIns="0" tIns="0" rIns="0" bIns="0" rtlCol="0">
            <a:spAutoFit/>
          </a:bodyPr>
          <a:lstStyle/>
          <a:p>
            <a:pPr algn="just">
              <a:lnSpc>
                <a:spcPts val="1500"/>
              </a:lnSpc>
            </a:pPr>
            <a:r>
              <a:rPr lang="zh-CN" altLang="en-US" sz="2000" dirty="0">
                <a:latin typeface="微软雅黑" panose="020B0503020204020204" pitchFamily="34" charset="-122"/>
                <a:ea typeface="微软雅黑" panose="020B0503020204020204" pitchFamily="34" charset="-122"/>
              </a:rPr>
              <a:t>安全第一</a:t>
            </a:r>
            <a:endParaRPr lang="en-US" altLang="zh-CN" sz="2000" dirty="0">
              <a:latin typeface="微软雅黑" panose="020B0503020204020204" pitchFamily="34" charset="-122"/>
              <a:ea typeface="微软雅黑" panose="020B0503020204020204" pitchFamily="34" charset="-122"/>
            </a:endParaRPr>
          </a:p>
        </p:txBody>
      </p:sp>
      <p:sp>
        <p:nvSpPr>
          <p:cNvPr id="31" name="TextBox 30"/>
          <p:cNvSpPr txBox="1"/>
          <p:nvPr/>
        </p:nvSpPr>
        <p:spPr>
          <a:xfrm>
            <a:off x="5682295" y="3273670"/>
            <a:ext cx="2200588" cy="192360"/>
          </a:xfrm>
          <a:prstGeom prst="rect">
            <a:avLst/>
          </a:prstGeom>
          <a:noFill/>
        </p:spPr>
        <p:txBody>
          <a:bodyPr wrap="square" lIns="0" tIns="0" rIns="0" bIns="0" rtlCol="0">
            <a:spAutoFit/>
          </a:bodyPr>
          <a:lstStyle/>
          <a:p>
            <a:pPr algn="just">
              <a:lnSpc>
                <a:spcPts val="1500"/>
              </a:lnSpc>
            </a:pPr>
            <a:r>
              <a:rPr lang="zh-CN" altLang="en-US" sz="2000" dirty="0">
                <a:latin typeface="微软雅黑" panose="020B0503020204020204" pitchFamily="34" charset="-122"/>
                <a:ea typeface="微软雅黑" panose="020B0503020204020204" pitchFamily="34" charset="-122"/>
              </a:rPr>
              <a:t>预防为主</a:t>
            </a:r>
            <a:endParaRPr lang="en-US" altLang="zh-CN" sz="2000" dirty="0">
              <a:latin typeface="微软雅黑" panose="020B0503020204020204" pitchFamily="34" charset="-122"/>
              <a:ea typeface="微软雅黑" panose="020B0503020204020204" pitchFamily="34" charset="-122"/>
            </a:endParaRPr>
          </a:p>
        </p:txBody>
      </p:sp>
      <p:sp>
        <p:nvSpPr>
          <p:cNvPr id="32" name="TextBox 31"/>
          <p:cNvSpPr txBox="1"/>
          <p:nvPr/>
        </p:nvSpPr>
        <p:spPr>
          <a:xfrm>
            <a:off x="5178239" y="4497825"/>
            <a:ext cx="2200588" cy="192360"/>
          </a:xfrm>
          <a:prstGeom prst="rect">
            <a:avLst/>
          </a:prstGeom>
          <a:noFill/>
        </p:spPr>
        <p:txBody>
          <a:bodyPr wrap="square" lIns="0" tIns="0" rIns="0" bIns="0" rtlCol="0">
            <a:spAutoFit/>
          </a:bodyPr>
          <a:lstStyle/>
          <a:p>
            <a:pPr algn="just">
              <a:lnSpc>
                <a:spcPts val="1500"/>
              </a:lnSpc>
            </a:pPr>
            <a:r>
              <a:rPr lang="zh-CN" altLang="en-US" sz="2000" dirty="0">
                <a:latin typeface="微软雅黑" panose="020B0503020204020204" pitchFamily="34" charset="-122"/>
                <a:ea typeface="微软雅黑" panose="020B0503020204020204" pitchFamily="34" charset="-122"/>
              </a:rPr>
              <a:t>综合治理</a:t>
            </a:r>
            <a:endParaRPr lang="en-US" altLang="zh-CN" sz="2000" dirty="0">
              <a:latin typeface="微软雅黑" panose="020B0503020204020204" pitchFamily="34" charset="-122"/>
              <a:ea typeface="微软雅黑" panose="020B0503020204020204" pitchFamily="34" charset="-122"/>
            </a:endParaRPr>
          </a:p>
        </p:txBody>
      </p:sp>
      <p:sp>
        <p:nvSpPr>
          <p:cNvPr id="33" name="TextBox 32"/>
          <p:cNvSpPr txBox="1"/>
          <p:nvPr/>
        </p:nvSpPr>
        <p:spPr>
          <a:xfrm>
            <a:off x="2830472" y="3123038"/>
            <a:ext cx="1459709" cy="1120307"/>
          </a:xfrm>
          <a:prstGeom prst="rect">
            <a:avLst/>
          </a:prstGeom>
          <a:noFill/>
        </p:spPr>
        <p:txBody>
          <a:bodyPr wrap="square" lIns="0" tIns="0" rIns="0" bIns="0" rtlCol="0">
            <a:spAutoFit/>
          </a:bodyPr>
          <a:lstStyle/>
          <a:p>
            <a:pPr algn="just">
              <a:lnSpc>
                <a:spcPct val="130000"/>
              </a:lnSpc>
            </a:pPr>
            <a:r>
              <a:rPr lang="zh-CN" altLang="en-US" sz="2800" b="1" spc="-150" dirty="0">
                <a:solidFill>
                  <a:srgbClr val="C00000"/>
                </a:solidFill>
                <a:latin typeface="微软雅黑" panose="020B0503020204020204" pitchFamily="34" charset="-122"/>
                <a:ea typeface="微软雅黑" panose="020B0503020204020204" pitchFamily="34" charset="-122"/>
              </a:rPr>
              <a:t>安全生产</a:t>
            </a:r>
            <a:endParaRPr lang="en-US" altLang="zh-CN" sz="2800" b="1" spc="-150" dirty="0">
              <a:solidFill>
                <a:srgbClr val="C00000"/>
              </a:solidFill>
              <a:latin typeface="微软雅黑" panose="020B0503020204020204" pitchFamily="34" charset="-122"/>
              <a:ea typeface="微软雅黑" panose="020B0503020204020204" pitchFamily="34" charset="-122"/>
            </a:endParaRPr>
          </a:p>
          <a:p>
            <a:pPr algn="just">
              <a:lnSpc>
                <a:spcPct val="130000"/>
              </a:lnSpc>
            </a:pPr>
            <a:r>
              <a:rPr lang="zh-CN" altLang="en-US" sz="2800" b="1" dirty="0">
                <a:solidFill>
                  <a:srgbClr val="C00000"/>
                </a:solidFill>
                <a:latin typeface="微软雅黑" panose="020B0503020204020204" pitchFamily="34" charset="-122"/>
                <a:ea typeface="微软雅黑" panose="020B0503020204020204" pitchFamily="34" charset="-122"/>
              </a:rPr>
              <a:t>基本方针</a:t>
            </a:r>
            <a:endParaRPr lang="en-US" altLang="zh-CN" sz="2800" b="1" dirty="0">
              <a:solidFill>
                <a:srgbClr val="C000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3587" t="2755" r="4225" b="17326"/>
          <a:stretch>
            <a:fillRect/>
          </a:stretch>
        </p:blipFill>
        <p:spPr>
          <a:xfrm>
            <a:off x="7897749" y="2614151"/>
            <a:ext cx="3318519" cy="4309161"/>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938" y="116632"/>
            <a:ext cx="288032" cy="504056"/>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8" name="矩形 57"/>
          <p:cNvSpPr/>
          <p:nvPr/>
        </p:nvSpPr>
        <p:spPr>
          <a:xfrm>
            <a:off x="624979" y="116632"/>
            <a:ext cx="72008" cy="504056"/>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0" name="TextBox 49"/>
          <p:cNvSpPr txBox="1"/>
          <p:nvPr/>
        </p:nvSpPr>
        <p:spPr>
          <a:xfrm>
            <a:off x="841004" y="183994"/>
            <a:ext cx="2262158" cy="369332"/>
          </a:xfrm>
          <a:prstGeom prst="rect">
            <a:avLst/>
          </a:prstGeom>
          <a:noFill/>
        </p:spPr>
        <p:txBody>
          <a:bodyPr wrap="none" rtlCol="0">
            <a:spAutoFit/>
          </a:bodyPr>
          <a:lstStyle/>
          <a:p>
            <a:r>
              <a:rPr lang="zh-CN" altLang="en-US" b="1" dirty="0">
                <a:solidFill>
                  <a:srgbClr val="00153E"/>
                </a:solidFill>
                <a:latin typeface="微软雅黑" panose="020B0503020204020204" pitchFamily="34" charset="-122"/>
                <a:ea typeface="微软雅黑" panose="020B0503020204020204" pitchFamily="34" charset="-122"/>
              </a:rPr>
              <a:t>安全管理的基本概念</a:t>
            </a:r>
            <a:endParaRPr lang="zh-CN" altLang="en-US" b="1" dirty="0">
              <a:solidFill>
                <a:srgbClr val="00153E"/>
              </a:solidFill>
              <a:latin typeface="微软雅黑" panose="020B0503020204020204" pitchFamily="34" charset="-122"/>
              <a:ea typeface="微软雅黑" panose="020B0503020204020204" pitchFamily="34" charset="-122"/>
            </a:endParaRPr>
          </a:p>
        </p:txBody>
      </p:sp>
      <p:sp>
        <p:nvSpPr>
          <p:cNvPr id="51" name="矩形 50"/>
          <p:cNvSpPr/>
          <p:nvPr/>
        </p:nvSpPr>
        <p:spPr>
          <a:xfrm flipV="1">
            <a:off x="0" y="764701"/>
            <a:ext cx="12195175" cy="45719"/>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70" name="Freeform 12"/>
          <p:cNvSpPr/>
          <p:nvPr/>
        </p:nvSpPr>
        <p:spPr bwMode="auto">
          <a:xfrm>
            <a:off x="3819797" y="1787542"/>
            <a:ext cx="417091" cy="417310"/>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7F7F7F">
              <a:lumMod val="75000"/>
            </a:srgbClr>
          </a:solidFill>
          <a:ln>
            <a:noFill/>
          </a:ln>
        </p:spPr>
        <p:txBody>
          <a:bodyPr vert="horz" wrap="square" lIns="91400" tIns="45699" rIns="91400" bIns="4569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F7F7F">
                  <a:lumMod val="50000"/>
                </a:srgbClr>
              </a:solidFill>
              <a:effectLst/>
              <a:uLnTx/>
              <a:uFillTx/>
              <a:latin typeface="Calibri" panose="020F0502020204030204"/>
              <a:ea typeface="微软雅黑" panose="020B0503020204020204" pitchFamily="34" charset="-122"/>
              <a:cs typeface="+mn-ea"/>
              <a:sym typeface="+mn-lt"/>
            </a:endParaRPr>
          </a:p>
        </p:txBody>
      </p:sp>
      <p:sp>
        <p:nvSpPr>
          <p:cNvPr id="71" name="Freeform 13"/>
          <p:cNvSpPr/>
          <p:nvPr/>
        </p:nvSpPr>
        <p:spPr bwMode="auto">
          <a:xfrm>
            <a:off x="7768728" y="1787542"/>
            <a:ext cx="417091" cy="417310"/>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7F7F7F">
              <a:lumMod val="75000"/>
            </a:srgbClr>
          </a:solidFill>
          <a:ln>
            <a:noFill/>
          </a:ln>
        </p:spPr>
        <p:txBody>
          <a:bodyPr vert="horz" wrap="square" lIns="91400" tIns="45699" rIns="91400" bIns="4569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F7F7F">
                  <a:lumMod val="50000"/>
                </a:srgbClr>
              </a:solidFill>
              <a:effectLst/>
              <a:uLnTx/>
              <a:uFillTx/>
              <a:latin typeface="Calibri" panose="020F0502020204030204"/>
              <a:ea typeface="微软雅黑" panose="020B0503020204020204" pitchFamily="34" charset="-122"/>
              <a:cs typeface="+mn-ea"/>
              <a:sym typeface="+mn-lt"/>
            </a:endParaRPr>
          </a:p>
        </p:txBody>
      </p:sp>
      <p:sp>
        <p:nvSpPr>
          <p:cNvPr id="72" name="TextBox 84"/>
          <p:cNvSpPr txBox="1">
            <a:spLocks noChangeArrowheads="1"/>
          </p:cNvSpPr>
          <p:nvPr/>
        </p:nvSpPr>
        <p:spPr bwMode="auto">
          <a:xfrm>
            <a:off x="768997" y="3137235"/>
            <a:ext cx="3159443" cy="50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0" tIns="45699" rIns="91400" bIns="4569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dirty="0">
                <a:solidFill>
                  <a:srgbClr val="595959"/>
                </a:solidFill>
                <a:latin typeface="微软雅黑" panose="020B0503020204020204" pitchFamily="34" charset="-122"/>
                <a:ea typeface="微软雅黑" panose="020B0503020204020204" pitchFamily="34" charset="-122"/>
                <a:cs typeface="+mn-ea"/>
                <a:sym typeface="+mn-lt"/>
              </a:rPr>
              <a:t>安全意识在先  安全投入在先</a:t>
            </a:r>
            <a:endParaRPr lang="zh-CN" altLang="en-US" b="0"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73" name="TextBox 84"/>
          <p:cNvSpPr txBox="1">
            <a:spLocks noChangeArrowheads="1"/>
          </p:cNvSpPr>
          <p:nvPr/>
        </p:nvSpPr>
        <p:spPr bwMode="auto">
          <a:xfrm>
            <a:off x="4581562" y="3137235"/>
            <a:ext cx="3103251" cy="50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0" tIns="45699" rIns="91400" bIns="4569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dirty="0">
                <a:solidFill>
                  <a:srgbClr val="595959"/>
                </a:solidFill>
                <a:latin typeface="微软雅黑" panose="020B0503020204020204" pitchFamily="34" charset="-122"/>
                <a:ea typeface="微软雅黑" panose="020B0503020204020204" pitchFamily="34" charset="-122"/>
                <a:cs typeface="+mn-ea"/>
                <a:sym typeface="+mn-lt"/>
              </a:rPr>
              <a:t>安全责任在先  建章立制在先</a:t>
            </a:r>
            <a:endParaRPr lang="zh-CN" altLang="en-US" b="0" dirty="0">
              <a:solidFill>
                <a:srgbClr val="595959"/>
              </a:solidFill>
              <a:latin typeface="微软雅黑" panose="020B0503020204020204" pitchFamily="34" charset="-122"/>
              <a:ea typeface="微软雅黑" panose="020B0503020204020204" pitchFamily="34" charset="-122"/>
              <a:cs typeface="+mn-ea"/>
              <a:sym typeface="+mn-lt"/>
            </a:endParaRPr>
          </a:p>
        </p:txBody>
      </p:sp>
      <p:sp>
        <p:nvSpPr>
          <p:cNvPr id="74" name="TextBox 84"/>
          <p:cNvSpPr txBox="1">
            <a:spLocks noChangeArrowheads="1"/>
          </p:cNvSpPr>
          <p:nvPr/>
        </p:nvSpPr>
        <p:spPr bwMode="auto">
          <a:xfrm>
            <a:off x="8185819" y="3137235"/>
            <a:ext cx="3179809" cy="50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0" tIns="45699" rIns="91400" bIns="4569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dirty="0">
                <a:solidFill>
                  <a:srgbClr val="595959"/>
                </a:solidFill>
                <a:latin typeface="微软雅黑" panose="020B0503020204020204" pitchFamily="34" charset="-122"/>
                <a:ea typeface="微软雅黑" panose="020B0503020204020204" pitchFamily="34" charset="-122"/>
                <a:cs typeface="+mn-ea"/>
                <a:sym typeface="+mn-lt"/>
              </a:rPr>
              <a:t>延缓预防在先  监督执法在先</a:t>
            </a:r>
            <a:endParaRPr lang="zh-CN" altLang="en-US" b="0" dirty="0">
              <a:solidFill>
                <a:srgbClr val="595959"/>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26493" y="4221088"/>
            <a:ext cx="5789936" cy="2800858"/>
          </a:xfrm>
          <a:prstGeom prst="rect">
            <a:avLst/>
          </a:prstGeom>
        </p:spPr>
      </p:pic>
      <p:grpSp>
        <p:nvGrpSpPr>
          <p:cNvPr id="27" name="组合 26"/>
          <p:cNvGrpSpPr/>
          <p:nvPr/>
        </p:nvGrpSpPr>
        <p:grpSpPr>
          <a:xfrm>
            <a:off x="5025708" y="1121011"/>
            <a:ext cx="1701386" cy="1926159"/>
            <a:chOff x="979059" y="1658144"/>
            <a:chExt cx="1536335" cy="1739302"/>
          </a:xfrm>
        </p:grpSpPr>
        <p:grpSp>
          <p:nvGrpSpPr>
            <p:cNvPr id="28" name="组合 27"/>
            <p:cNvGrpSpPr/>
            <p:nvPr/>
          </p:nvGrpSpPr>
          <p:grpSpPr>
            <a:xfrm>
              <a:off x="979059" y="1658144"/>
              <a:ext cx="1506022" cy="1739302"/>
              <a:chOff x="4966840" y="32547"/>
              <a:chExt cx="1506022" cy="1739302"/>
            </a:xfrm>
          </p:grpSpPr>
          <p:sp>
            <p:nvSpPr>
              <p:cNvPr id="30" name="Freeform 27"/>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FFFFFF">
                  <a:lumMod val="85000"/>
                </a:srgbClr>
              </a:solidFill>
              <a:ln w="28575" cap="flat">
                <a:solidFill>
                  <a:srgbClr val="FFFFFF">
                    <a:lumMod val="75000"/>
                  </a:srgbClr>
                </a:solidFill>
                <a:prstDash val="solid"/>
                <a:miter lim="800000"/>
              </a:ln>
              <a:effectLst>
                <a:outerShdw blurRad="152400" dist="76200" dir="2700000" sx="102000" sy="102000" algn="tl" rotWithShape="0">
                  <a:prstClr val="black">
                    <a:alpha val="28000"/>
                  </a:prstClr>
                </a:outerShdw>
              </a:effectLst>
            </p:spPr>
            <p:txBody>
              <a:bodyPr vert="horz" wrap="square" lIns="121882" tIns="60941" rIns="121882" bIns="6094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panose="020B0503020204020204" pitchFamily="34" charset="-122"/>
                  <a:cs typeface="+mn-ea"/>
                  <a:sym typeface="+mn-lt"/>
                </a:endParaRPr>
              </a:p>
            </p:txBody>
          </p:sp>
          <p:sp>
            <p:nvSpPr>
              <p:cNvPr id="31" name="Freeform 27"/>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ea"/>
                  <a:sym typeface="+mn-lt"/>
                </a:endParaRPr>
              </a:p>
            </p:txBody>
          </p:sp>
        </p:grpSp>
        <p:sp>
          <p:nvSpPr>
            <p:cNvPr id="29" name="TextBox 66"/>
            <p:cNvSpPr txBox="1"/>
            <p:nvPr/>
          </p:nvSpPr>
          <p:spPr>
            <a:xfrm>
              <a:off x="1012631" y="2262272"/>
              <a:ext cx="1502763" cy="639176"/>
            </a:xfrm>
            <a:prstGeom prst="rect">
              <a:avLst/>
            </a:prstGeom>
            <a:noFill/>
          </p:spPr>
          <p:txBody>
            <a:bodyPr wrap="square" lIns="91400" tIns="45699" rIns="91400" bIns="45699"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02</a:t>
              </a:r>
              <a:endParaRPr kumimoji="0" lang="zh-CN" altLang="en-US" sz="4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32" name="组合 31"/>
          <p:cNvGrpSpPr/>
          <p:nvPr/>
        </p:nvGrpSpPr>
        <p:grpSpPr>
          <a:xfrm>
            <a:off x="8925030" y="1121011"/>
            <a:ext cx="1701386" cy="1926159"/>
            <a:chOff x="979059" y="1658144"/>
            <a:chExt cx="1536335" cy="1739302"/>
          </a:xfrm>
        </p:grpSpPr>
        <p:grpSp>
          <p:nvGrpSpPr>
            <p:cNvPr id="33" name="组合 32"/>
            <p:cNvGrpSpPr/>
            <p:nvPr/>
          </p:nvGrpSpPr>
          <p:grpSpPr>
            <a:xfrm>
              <a:off x="979059" y="1658144"/>
              <a:ext cx="1506022" cy="1739302"/>
              <a:chOff x="4966840" y="32547"/>
              <a:chExt cx="1506022" cy="1739302"/>
            </a:xfrm>
          </p:grpSpPr>
          <p:sp>
            <p:nvSpPr>
              <p:cNvPr id="35" name="Freeform 27"/>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FFFFFF">
                  <a:lumMod val="85000"/>
                </a:srgbClr>
              </a:solidFill>
              <a:ln w="28575" cap="flat">
                <a:solidFill>
                  <a:srgbClr val="FFFFFF">
                    <a:lumMod val="75000"/>
                  </a:srgbClr>
                </a:solidFill>
                <a:prstDash val="solid"/>
                <a:miter lim="800000"/>
              </a:ln>
              <a:effectLst>
                <a:outerShdw blurRad="152400" dist="76200" dir="2700000" sx="102000" sy="102000" algn="tl" rotWithShape="0">
                  <a:prstClr val="black">
                    <a:alpha val="28000"/>
                  </a:prstClr>
                </a:outerShdw>
              </a:effectLst>
            </p:spPr>
            <p:txBody>
              <a:bodyPr vert="horz" wrap="square" lIns="121882" tIns="60941" rIns="121882" bIns="6094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panose="020B0503020204020204" pitchFamily="34" charset="-122"/>
                  <a:cs typeface="+mn-ea"/>
                  <a:sym typeface="+mn-lt"/>
                </a:endParaRPr>
              </a:p>
            </p:txBody>
          </p:sp>
          <p:sp>
            <p:nvSpPr>
              <p:cNvPr id="36" name="Freeform 27"/>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ea"/>
                  <a:sym typeface="+mn-lt"/>
                </a:endParaRPr>
              </a:p>
            </p:txBody>
          </p:sp>
        </p:grpSp>
        <p:sp>
          <p:nvSpPr>
            <p:cNvPr id="34" name="TextBox 66"/>
            <p:cNvSpPr txBox="1"/>
            <p:nvPr/>
          </p:nvSpPr>
          <p:spPr>
            <a:xfrm>
              <a:off x="1012631" y="2262272"/>
              <a:ext cx="1502763" cy="639176"/>
            </a:xfrm>
            <a:prstGeom prst="rect">
              <a:avLst/>
            </a:prstGeom>
            <a:noFill/>
          </p:spPr>
          <p:txBody>
            <a:bodyPr wrap="square" lIns="91400" tIns="45699" rIns="91400" bIns="45699"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03</a:t>
              </a:r>
              <a:endParaRPr kumimoji="0" lang="zh-CN" altLang="en-US" sz="4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37" name="组合 36"/>
          <p:cNvGrpSpPr/>
          <p:nvPr/>
        </p:nvGrpSpPr>
        <p:grpSpPr>
          <a:xfrm>
            <a:off x="1498025" y="1121011"/>
            <a:ext cx="1701386" cy="1926159"/>
            <a:chOff x="979059" y="1658144"/>
            <a:chExt cx="1536335" cy="1739302"/>
          </a:xfrm>
        </p:grpSpPr>
        <p:grpSp>
          <p:nvGrpSpPr>
            <p:cNvPr id="38" name="组合 37"/>
            <p:cNvGrpSpPr/>
            <p:nvPr/>
          </p:nvGrpSpPr>
          <p:grpSpPr>
            <a:xfrm>
              <a:off x="979059" y="1658144"/>
              <a:ext cx="1506022" cy="1739302"/>
              <a:chOff x="4966840" y="32547"/>
              <a:chExt cx="1506022" cy="1739302"/>
            </a:xfrm>
          </p:grpSpPr>
          <p:sp>
            <p:nvSpPr>
              <p:cNvPr id="40" name="Freeform 27"/>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FFFFFF">
                  <a:lumMod val="85000"/>
                </a:srgbClr>
              </a:solidFill>
              <a:ln w="28575" cap="flat">
                <a:solidFill>
                  <a:srgbClr val="FFFFFF">
                    <a:lumMod val="75000"/>
                  </a:srgbClr>
                </a:solidFill>
                <a:prstDash val="solid"/>
                <a:miter lim="800000"/>
              </a:ln>
              <a:effectLst>
                <a:outerShdw blurRad="152400" dist="76200" dir="2700000" sx="102000" sy="102000" algn="tl" rotWithShape="0">
                  <a:prstClr val="black">
                    <a:alpha val="28000"/>
                  </a:prstClr>
                </a:outerShdw>
              </a:effectLst>
            </p:spPr>
            <p:txBody>
              <a:bodyPr vert="horz" wrap="square" lIns="121882" tIns="60941" rIns="121882" bIns="6094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panose="020B0503020204020204" pitchFamily="34" charset="-122"/>
                  <a:cs typeface="+mn-ea"/>
                  <a:sym typeface="+mn-lt"/>
                </a:endParaRPr>
              </a:p>
            </p:txBody>
          </p:sp>
          <p:sp>
            <p:nvSpPr>
              <p:cNvPr id="41" name="Freeform 27"/>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ea"/>
                  <a:sym typeface="+mn-lt"/>
                </a:endParaRPr>
              </a:p>
            </p:txBody>
          </p:sp>
        </p:grpSp>
        <p:sp>
          <p:nvSpPr>
            <p:cNvPr id="39" name="TextBox 66"/>
            <p:cNvSpPr txBox="1"/>
            <p:nvPr/>
          </p:nvSpPr>
          <p:spPr>
            <a:xfrm>
              <a:off x="1012631" y="2262272"/>
              <a:ext cx="1502763" cy="639176"/>
            </a:xfrm>
            <a:prstGeom prst="rect">
              <a:avLst/>
            </a:prstGeom>
            <a:noFill/>
          </p:spPr>
          <p:txBody>
            <a:bodyPr wrap="square" lIns="91400" tIns="45699" rIns="91400" bIns="45699"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01</a:t>
              </a:r>
              <a:endParaRPr kumimoji="0" lang="zh-CN" altLang="en-US" sz="4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938" y="116632"/>
            <a:ext cx="288032" cy="504056"/>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8" name="矩形 57"/>
          <p:cNvSpPr/>
          <p:nvPr/>
        </p:nvSpPr>
        <p:spPr>
          <a:xfrm>
            <a:off x="624979" y="116632"/>
            <a:ext cx="72008" cy="504056"/>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0" name="TextBox 49"/>
          <p:cNvSpPr txBox="1"/>
          <p:nvPr/>
        </p:nvSpPr>
        <p:spPr>
          <a:xfrm>
            <a:off x="841004" y="183994"/>
            <a:ext cx="2262158" cy="369332"/>
          </a:xfrm>
          <a:prstGeom prst="rect">
            <a:avLst/>
          </a:prstGeom>
          <a:noFill/>
        </p:spPr>
        <p:txBody>
          <a:bodyPr wrap="none" rtlCol="0">
            <a:spAutoFit/>
          </a:bodyPr>
          <a:lstStyle/>
          <a:p>
            <a:r>
              <a:rPr lang="zh-CN" altLang="en-US" b="1" dirty="0">
                <a:solidFill>
                  <a:srgbClr val="00153E"/>
                </a:solidFill>
                <a:latin typeface="微软雅黑" panose="020B0503020204020204" pitchFamily="34" charset="-122"/>
                <a:ea typeface="微软雅黑" panose="020B0503020204020204" pitchFamily="34" charset="-122"/>
              </a:rPr>
              <a:t>安全管理的基本概念</a:t>
            </a:r>
            <a:endParaRPr lang="zh-CN" altLang="en-US" b="1" dirty="0">
              <a:solidFill>
                <a:srgbClr val="00153E"/>
              </a:solidFill>
              <a:latin typeface="微软雅黑" panose="020B0503020204020204" pitchFamily="34" charset="-122"/>
              <a:ea typeface="微软雅黑" panose="020B0503020204020204" pitchFamily="34" charset="-122"/>
            </a:endParaRPr>
          </a:p>
        </p:txBody>
      </p:sp>
      <p:sp>
        <p:nvSpPr>
          <p:cNvPr id="51" name="矩形 50"/>
          <p:cNvSpPr/>
          <p:nvPr/>
        </p:nvSpPr>
        <p:spPr>
          <a:xfrm flipV="1">
            <a:off x="0" y="764701"/>
            <a:ext cx="12195175" cy="45719"/>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grpSp>
        <p:nvGrpSpPr>
          <p:cNvPr id="31" name="组合 30"/>
          <p:cNvGrpSpPr/>
          <p:nvPr/>
        </p:nvGrpSpPr>
        <p:grpSpPr>
          <a:xfrm>
            <a:off x="5418239" y="1571047"/>
            <a:ext cx="1700013" cy="1700010"/>
            <a:chOff x="680580" y="1491630"/>
            <a:chExt cx="1479184" cy="1479182"/>
          </a:xfrm>
        </p:grpSpPr>
        <p:grpSp>
          <p:nvGrpSpPr>
            <p:cNvPr id="33" name="组合 32"/>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椭圆 35"/>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C00000"/>
                    </a:solidFill>
                    <a:latin typeface="微软雅黑" panose="020B0503020204020204" pitchFamily="34" charset="-122"/>
                    <a:ea typeface="微软雅黑" panose="020B0503020204020204" pitchFamily="34" charset="-122"/>
                  </a:rPr>
                  <a:t>安全</a:t>
                </a:r>
                <a:endParaRPr lang="en-US" altLang="zh-CN" sz="2400" b="1" dirty="0">
                  <a:solidFill>
                    <a:srgbClr val="C00000"/>
                  </a:solidFill>
                  <a:latin typeface="微软雅黑" panose="020B0503020204020204" pitchFamily="34" charset="-122"/>
                  <a:ea typeface="微软雅黑" panose="020B0503020204020204" pitchFamily="34" charset="-122"/>
                </a:endParaRPr>
              </a:p>
              <a:p>
                <a:pPr algn="ctr"/>
                <a:r>
                  <a:rPr lang="zh-CN" altLang="en-US" sz="2400" b="1" dirty="0">
                    <a:solidFill>
                      <a:srgbClr val="C00000"/>
                    </a:solidFill>
                    <a:latin typeface="微软雅黑" panose="020B0503020204020204" pitchFamily="34" charset="-122"/>
                    <a:ea typeface="微软雅黑" panose="020B0503020204020204" pitchFamily="34" charset="-122"/>
                  </a:rPr>
                  <a:t>生产</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sp>
          <p:nvSpPr>
            <p:cNvPr id="34" name="Rectangle 273"/>
            <p:cNvSpPr>
              <a:spLocks noChangeArrowheads="1"/>
            </p:cNvSpPr>
            <p:nvPr/>
          </p:nvSpPr>
          <p:spPr bwMode="auto">
            <a:xfrm>
              <a:off x="1717555" y="2327320"/>
              <a:ext cx="1680" cy="168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5420871" y="3963797"/>
            <a:ext cx="1700013" cy="1700010"/>
            <a:chOff x="680580" y="1491630"/>
            <a:chExt cx="1479184" cy="1479182"/>
          </a:xfrm>
        </p:grpSpPr>
        <p:grpSp>
          <p:nvGrpSpPr>
            <p:cNvPr id="40" name="组合 39"/>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椭圆 42"/>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Rectangle 273"/>
            <p:cNvSpPr>
              <a:spLocks noChangeArrowheads="1"/>
            </p:cNvSpPr>
            <p:nvPr/>
          </p:nvSpPr>
          <p:spPr bwMode="auto">
            <a:xfrm>
              <a:off x="1717555" y="2327320"/>
              <a:ext cx="1680" cy="168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44" name="TextBox 43"/>
          <p:cNvSpPr txBox="1"/>
          <p:nvPr/>
        </p:nvSpPr>
        <p:spPr>
          <a:xfrm>
            <a:off x="7393732" y="1412776"/>
            <a:ext cx="3696989" cy="2308324"/>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是指为了使劳动过程在符合安全要求的物质条件和工作秩序下进行，防止伤亡事故、设备事故及各种灾害的发生，保障劳动者的安全健康和生产作业过程的正常进行而采取的各种措施和从事的一切活动</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7393731" y="4163596"/>
            <a:ext cx="3960440" cy="1569660"/>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是以国家法律、法规、规定和技术标准为依据，采取各种手段，对生产经营单位的生产经营活动的安全状况，实施有效制约的一切手段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46"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1557007" y="1412776"/>
            <a:ext cx="3087700" cy="205947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89695" y="3943932"/>
            <a:ext cx="3223999" cy="201884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8" name="椭圆 47"/>
          <p:cNvSpPr/>
          <p:nvPr/>
        </p:nvSpPr>
        <p:spPr>
          <a:xfrm>
            <a:off x="5462026" y="4013253"/>
            <a:ext cx="1612438" cy="161243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C00000"/>
                </a:solidFill>
                <a:latin typeface="微软雅黑" panose="020B0503020204020204" pitchFamily="34" charset="-122"/>
                <a:ea typeface="微软雅黑" panose="020B0503020204020204" pitchFamily="34" charset="-122"/>
              </a:rPr>
              <a:t>安全</a:t>
            </a:r>
            <a:endParaRPr lang="en-US" altLang="zh-CN" sz="2400" b="1" dirty="0">
              <a:solidFill>
                <a:srgbClr val="C00000"/>
              </a:solidFill>
              <a:latin typeface="微软雅黑" panose="020B0503020204020204" pitchFamily="34" charset="-122"/>
              <a:ea typeface="微软雅黑" panose="020B0503020204020204" pitchFamily="34" charset="-122"/>
            </a:endParaRPr>
          </a:p>
          <a:p>
            <a:pPr algn="ctr"/>
            <a:r>
              <a:rPr lang="zh-CN" altLang="en-US" sz="2400" b="1" dirty="0">
                <a:solidFill>
                  <a:srgbClr val="C00000"/>
                </a:solidFill>
                <a:latin typeface="微软雅黑" panose="020B0503020204020204" pitchFamily="34" charset="-122"/>
                <a:ea typeface="微软雅黑" panose="020B0503020204020204" pitchFamily="34" charset="-122"/>
              </a:rPr>
              <a:t>管理</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938" y="116632"/>
            <a:ext cx="288032" cy="504056"/>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8" name="矩形 57"/>
          <p:cNvSpPr/>
          <p:nvPr/>
        </p:nvSpPr>
        <p:spPr>
          <a:xfrm>
            <a:off x="624979" y="116632"/>
            <a:ext cx="72008" cy="504056"/>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0" name="TextBox 49"/>
          <p:cNvSpPr txBox="1"/>
          <p:nvPr/>
        </p:nvSpPr>
        <p:spPr>
          <a:xfrm>
            <a:off x="841004" y="183994"/>
            <a:ext cx="2262158" cy="369332"/>
          </a:xfrm>
          <a:prstGeom prst="rect">
            <a:avLst/>
          </a:prstGeom>
          <a:noFill/>
        </p:spPr>
        <p:txBody>
          <a:bodyPr wrap="none" rtlCol="0">
            <a:spAutoFit/>
          </a:bodyPr>
          <a:lstStyle/>
          <a:p>
            <a:r>
              <a:rPr lang="zh-CN" altLang="en-US" b="1" dirty="0">
                <a:solidFill>
                  <a:srgbClr val="00153E"/>
                </a:solidFill>
                <a:latin typeface="微软雅黑" panose="020B0503020204020204" pitchFamily="34" charset="-122"/>
                <a:ea typeface="微软雅黑" panose="020B0503020204020204" pitchFamily="34" charset="-122"/>
              </a:rPr>
              <a:t>安全管理的基本概念</a:t>
            </a:r>
            <a:endParaRPr lang="zh-CN" altLang="en-US" b="1" dirty="0">
              <a:solidFill>
                <a:srgbClr val="00153E"/>
              </a:solidFill>
              <a:latin typeface="微软雅黑" panose="020B0503020204020204" pitchFamily="34" charset="-122"/>
              <a:ea typeface="微软雅黑" panose="020B0503020204020204" pitchFamily="34" charset="-122"/>
            </a:endParaRPr>
          </a:p>
        </p:txBody>
      </p:sp>
      <p:sp>
        <p:nvSpPr>
          <p:cNvPr id="51" name="矩形 50"/>
          <p:cNvSpPr/>
          <p:nvPr/>
        </p:nvSpPr>
        <p:spPr>
          <a:xfrm flipV="1">
            <a:off x="0" y="764701"/>
            <a:ext cx="12195175" cy="45719"/>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22" name="圆角矩形 21"/>
          <p:cNvSpPr/>
          <p:nvPr/>
        </p:nvSpPr>
        <p:spPr>
          <a:xfrm>
            <a:off x="2574791" y="4728483"/>
            <a:ext cx="6619346" cy="1040378"/>
          </a:xfrm>
          <a:prstGeom prst="roundRect">
            <a:avLst>
              <a:gd name="adj" fmla="val 10215"/>
            </a:avLst>
          </a:prstGeom>
          <a:gradFill flip="none" rotWithShape="1">
            <a:gsLst>
              <a:gs pos="100000">
                <a:sysClr val="window" lastClr="FFFFFF">
                  <a:lumMod val="85000"/>
                </a:sysClr>
              </a:gs>
              <a:gs pos="0">
                <a:sysClr val="window" lastClr="FFFFFF"/>
              </a:gs>
            </a:gsLst>
            <a:lin ang="0" scaled="1"/>
            <a:tileRect/>
          </a:gradFill>
          <a:ln w="25400" cap="flat" cmpd="sng" algn="ctr">
            <a:gradFill>
              <a:gsLst>
                <a:gs pos="100000">
                  <a:sysClr val="window" lastClr="FFFFFF">
                    <a:lumMod val="85000"/>
                  </a:sysClr>
                </a:gs>
                <a:gs pos="0">
                  <a:sysClr val="window" lastClr="FFFFFF"/>
                </a:gs>
              </a:gsLst>
              <a:lin ang="5400000" scaled="0"/>
            </a:gradFill>
            <a:prstDash val="solid"/>
          </a:ln>
          <a:effectLst>
            <a:outerShdw blurRad="342900" dist="241300" dir="2700000" algn="tl" rotWithShape="0">
              <a:prstClr val="black">
                <a:alpha val="40000"/>
              </a:prstClr>
            </a:outerShdw>
          </a:effectLst>
        </p:spPr>
        <p:txBody>
          <a:bodyPr lIns="91424" tIns="45713" rIns="91424" bIns="45713"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23" name="圆角矩形 22"/>
          <p:cNvSpPr/>
          <p:nvPr/>
        </p:nvSpPr>
        <p:spPr>
          <a:xfrm>
            <a:off x="2698865" y="4756337"/>
            <a:ext cx="1553953" cy="1040378"/>
          </a:xfrm>
          <a:prstGeom prst="roundRect">
            <a:avLst>
              <a:gd name="adj" fmla="val 10215"/>
            </a:avLst>
          </a:prstGeom>
          <a:solidFill>
            <a:srgbClr val="C00000"/>
          </a:solidFill>
          <a:ln w="25400" cap="flat" cmpd="sng" algn="ctr">
            <a:noFill/>
            <a:prstDash val="solid"/>
          </a:ln>
          <a:effectLst/>
        </p:spPr>
        <p:txBody>
          <a:bodyPr lIns="91424" tIns="45713" rIns="91424" bIns="45713"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nvGrpSpPr>
          <p:cNvPr id="24" name="组合 19"/>
          <p:cNvGrpSpPr/>
          <p:nvPr/>
        </p:nvGrpSpPr>
        <p:grpSpPr bwMode="auto">
          <a:xfrm>
            <a:off x="2584874" y="4356918"/>
            <a:ext cx="1783268" cy="1783508"/>
            <a:chOff x="3733576" y="3930057"/>
            <a:chExt cx="1800000" cy="1800000"/>
          </a:xfrm>
        </p:grpSpPr>
        <p:sp>
          <p:nvSpPr>
            <p:cNvPr id="29" name="椭圆 28"/>
            <p:cNvSpPr/>
            <p:nvPr/>
          </p:nvSpPr>
          <p:spPr>
            <a:xfrm>
              <a:off x="4003576" y="4200057"/>
              <a:ext cx="1260000" cy="1260000"/>
            </a:xfrm>
            <a:prstGeom prst="ellipse">
              <a:avLst/>
            </a:prstGeom>
            <a:noFill/>
            <a:ln w="25400" cap="flat" cmpd="sng" algn="ctr">
              <a:gradFill flip="none" rotWithShape="1">
                <a:gsLst>
                  <a:gs pos="100000">
                    <a:sysClr val="window" lastClr="FFFFFF"/>
                  </a:gs>
                  <a:gs pos="0">
                    <a:sysClr val="window" lastClr="FFFFFF">
                      <a:lumMod val="75000"/>
                    </a:sysClr>
                  </a:gs>
                </a:gsLst>
                <a:lin ang="2700000" scaled="1"/>
                <a:tileRect/>
              </a:gradFill>
              <a:prstDash val="solid"/>
            </a:ln>
            <a:effectLst/>
          </p:spPr>
          <p:txBody>
            <a:bodyPr anchor="ctr"/>
            <a:lstStyle/>
            <a:p>
              <a:pPr algn="ctr" defTabSz="1218565">
                <a:defRPr/>
              </a:pPr>
              <a:endParaRPr lang="zh-CN" altLang="en-US" sz="2400" kern="0">
                <a:solidFill>
                  <a:prstClr val="white"/>
                </a:solidFill>
                <a:latin typeface="微软雅黑" panose="020B0503020204020204" pitchFamily="34" charset="-122"/>
                <a:ea typeface="微软雅黑" panose="020B0503020204020204" pitchFamily="34" charset="-122"/>
              </a:endParaRPr>
            </a:p>
          </p:txBody>
        </p:sp>
        <p:sp>
          <p:nvSpPr>
            <p:cNvPr id="34" name="任意多边形 33"/>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ysClr val="window" lastClr="FFFFFF"/>
                </a:gs>
                <a:gs pos="100000">
                  <a:srgbClr val="DBDBDB"/>
                </a:gs>
              </a:gsLst>
              <a:lin ang="2700000" scaled="1"/>
            </a:gradFill>
            <a:ln w="25400" cap="flat" cmpd="sng" algn="ctr">
              <a:noFill/>
              <a:prstDash val="solid"/>
            </a:ln>
            <a:effectLst>
              <a:outerShdw blurRad="88900" dist="63500" dir="2700000" algn="tl" rotWithShape="0">
                <a:prstClr val="black">
                  <a:alpha val="40000"/>
                </a:prstClr>
              </a:outerShdw>
            </a:effectLst>
          </p:spPr>
          <p:txBody>
            <a:bodyPr anchor="ctr"/>
            <a:lstStyle/>
            <a:p>
              <a:pPr algn="ctr" defTabSz="1218565">
                <a:defRPr/>
              </a:pPr>
              <a:endParaRPr lang="zh-CN" altLang="en-US" sz="2400" kern="0">
                <a:solidFill>
                  <a:prstClr val="white"/>
                </a:solidFill>
                <a:latin typeface="微软雅黑" panose="020B0503020204020204" pitchFamily="34" charset="-122"/>
                <a:ea typeface="微软雅黑" panose="020B0503020204020204" pitchFamily="34" charset="-122"/>
              </a:endParaRPr>
            </a:p>
          </p:txBody>
        </p:sp>
        <p:sp>
          <p:nvSpPr>
            <p:cNvPr id="35" name="椭圆 34"/>
            <p:cNvSpPr/>
            <p:nvPr/>
          </p:nvSpPr>
          <p:spPr>
            <a:xfrm>
              <a:off x="3733576" y="3930057"/>
              <a:ext cx="1800000" cy="1800000"/>
            </a:xfrm>
            <a:prstGeom prst="ellipse">
              <a:avLst/>
            </a:prstGeom>
            <a:noFill/>
            <a:ln w="25400" cap="flat" cmpd="sng" algn="ctr">
              <a:gradFill flip="none" rotWithShape="1">
                <a:gsLst>
                  <a:gs pos="0">
                    <a:sysClr val="window" lastClr="FFFFFF"/>
                  </a:gs>
                  <a:gs pos="100000">
                    <a:sysClr val="window" lastClr="FFFFFF">
                      <a:lumMod val="75000"/>
                    </a:sysClr>
                  </a:gs>
                </a:gsLst>
                <a:lin ang="2700000" scaled="1"/>
                <a:tileRect/>
              </a:gradFill>
              <a:prstDash val="solid"/>
            </a:ln>
            <a:effectLst/>
          </p:spPr>
          <p:txBody>
            <a:bodyPr anchor="ctr"/>
            <a:lstStyle/>
            <a:p>
              <a:pPr algn="ctr" defTabSz="1218565">
                <a:defRPr/>
              </a:pPr>
              <a:endParaRPr lang="zh-CN" altLang="en-US" sz="2400" kern="0">
                <a:solidFill>
                  <a:prstClr val="white"/>
                </a:solidFill>
                <a:latin typeface="微软雅黑" panose="020B0503020204020204" pitchFamily="34" charset="-122"/>
                <a:ea typeface="微软雅黑" panose="020B0503020204020204" pitchFamily="34" charset="-122"/>
              </a:endParaRPr>
            </a:p>
          </p:txBody>
        </p:sp>
      </p:grpSp>
      <p:sp>
        <p:nvSpPr>
          <p:cNvPr id="36" name="矩形 35"/>
          <p:cNvSpPr/>
          <p:nvPr/>
        </p:nvSpPr>
        <p:spPr>
          <a:xfrm>
            <a:off x="2981107" y="5075930"/>
            <a:ext cx="964208" cy="338412"/>
          </a:xfrm>
          <a:prstGeom prst="rect">
            <a:avLst/>
          </a:prstGeom>
        </p:spPr>
        <p:txBody>
          <a:bodyPr wrap="square" lIns="91424" tIns="45713" rIns="91424" bIns="45713">
            <a:spAutoFit/>
          </a:bodyPr>
          <a:lstStyle/>
          <a:p>
            <a:pPr algn="ctr" defTabSz="1218565"/>
            <a:r>
              <a:rPr lang="zh-CN" altLang="en-US" sz="1600" b="1" kern="100" dirty="0">
                <a:solidFill>
                  <a:sysClr val="window" lastClr="FFFFFF"/>
                </a:solidFill>
                <a:latin typeface="微软雅黑" panose="020B0503020204020204" pitchFamily="34" charset="-122"/>
                <a:ea typeface="微软雅黑" panose="020B0503020204020204" pitchFamily="34" charset="-122"/>
                <a:cs typeface="Times New Roman" panose="02020603050405020304" pitchFamily="18" charset="0"/>
              </a:rPr>
              <a:t>事故</a:t>
            </a:r>
            <a:endParaRPr lang="zh-CN" altLang="en-US" sz="1600" b="1" kern="100" dirty="0">
              <a:solidFill>
                <a:sysClr val="window" lastClr="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7" name="圆角矩形 36"/>
          <p:cNvSpPr/>
          <p:nvPr/>
        </p:nvSpPr>
        <p:spPr>
          <a:xfrm>
            <a:off x="2574791" y="1632190"/>
            <a:ext cx="6619346" cy="1040378"/>
          </a:xfrm>
          <a:prstGeom prst="roundRect">
            <a:avLst>
              <a:gd name="adj" fmla="val 10215"/>
            </a:avLst>
          </a:prstGeom>
          <a:gradFill flip="none" rotWithShape="1">
            <a:gsLst>
              <a:gs pos="100000">
                <a:sysClr val="window" lastClr="FFFFFF">
                  <a:lumMod val="85000"/>
                </a:sysClr>
              </a:gs>
              <a:gs pos="0">
                <a:sysClr val="window" lastClr="FFFFFF"/>
              </a:gs>
            </a:gsLst>
            <a:lin ang="0" scaled="1"/>
            <a:tileRect/>
          </a:gradFill>
          <a:ln w="25400" cap="flat" cmpd="sng" algn="ctr">
            <a:gradFill>
              <a:gsLst>
                <a:gs pos="100000">
                  <a:sysClr val="window" lastClr="FFFFFF">
                    <a:lumMod val="85000"/>
                  </a:sysClr>
                </a:gs>
                <a:gs pos="0">
                  <a:sysClr val="window" lastClr="FFFFFF"/>
                </a:gs>
              </a:gsLst>
              <a:lin ang="5400000" scaled="0"/>
            </a:gradFill>
            <a:prstDash val="solid"/>
          </a:ln>
          <a:effectLst>
            <a:outerShdw blurRad="342900" dist="241300" dir="2700000" algn="tl" rotWithShape="0">
              <a:prstClr val="black">
                <a:alpha val="40000"/>
              </a:prstClr>
            </a:outerShdw>
          </a:effectLst>
        </p:spPr>
        <p:txBody>
          <a:bodyPr lIns="91424" tIns="45713" rIns="91424" bIns="45713"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38" name="圆角矩形 37"/>
          <p:cNvSpPr/>
          <p:nvPr/>
        </p:nvSpPr>
        <p:spPr>
          <a:xfrm>
            <a:off x="2698865" y="1632190"/>
            <a:ext cx="1553953" cy="1040378"/>
          </a:xfrm>
          <a:prstGeom prst="roundRect">
            <a:avLst>
              <a:gd name="adj" fmla="val 10215"/>
            </a:avLst>
          </a:prstGeom>
          <a:solidFill>
            <a:srgbClr val="C00000"/>
          </a:solidFill>
          <a:ln w="25400" cap="flat" cmpd="sng" algn="ctr">
            <a:noFill/>
            <a:prstDash val="solid"/>
          </a:ln>
          <a:effectLst/>
        </p:spPr>
        <p:txBody>
          <a:bodyPr lIns="91424" tIns="45713" rIns="91424" bIns="45713"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nvGrpSpPr>
          <p:cNvPr id="39" name="组合 19"/>
          <p:cNvGrpSpPr/>
          <p:nvPr/>
        </p:nvGrpSpPr>
        <p:grpSpPr bwMode="auto">
          <a:xfrm>
            <a:off x="2584874" y="1260625"/>
            <a:ext cx="1783268" cy="1783508"/>
            <a:chOff x="3733576" y="3930057"/>
            <a:chExt cx="1800000" cy="1800000"/>
          </a:xfrm>
        </p:grpSpPr>
        <p:sp>
          <p:nvSpPr>
            <p:cNvPr id="40" name="椭圆 39"/>
            <p:cNvSpPr/>
            <p:nvPr/>
          </p:nvSpPr>
          <p:spPr>
            <a:xfrm>
              <a:off x="4003576" y="4200057"/>
              <a:ext cx="1260000" cy="1260000"/>
            </a:xfrm>
            <a:prstGeom prst="ellipse">
              <a:avLst/>
            </a:prstGeom>
            <a:noFill/>
            <a:ln w="25400" cap="flat" cmpd="sng" algn="ctr">
              <a:gradFill flip="none" rotWithShape="1">
                <a:gsLst>
                  <a:gs pos="100000">
                    <a:sysClr val="window" lastClr="FFFFFF"/>
                  </a:gs>
                  <a:gs pos="0">
                    <a:sysClr val="window" lastClr="FFFFFF">
                      <a:lumMod val="75000"/>
                    </a:sysClr>
                  </a:gs>
                </a:gsLst>
                <a:lin ang="2700000" scaled="1"/>
                <a:tileRect/>
              </a:gradFill>
              <a:prstDash val="solid"/>
            </a:ln>
            <a:effectLst/>
          </p:spPr>
          <p:txBody>
            <a:bodyPr anchor="ctr"/>
            <a:lstStyle/>
            <a:p>
              <a:pPr algn="ctr" defTabSz="1218565">
                <a:defRPr/>
              </a:pPr>
              <a:endParaRPr lang="zh-CN" altLang="en-US" sz="2400" kern="0">
                <a:solidFill>
                  <a:prstClr val="white"/>
                </a:solidFill>
                <a:latin typeface="微软雅黑" panose="020B0503020204020204" pitchFamily="34" charset="-122"/>
                <a:ea typeface="微软雅黑" panose="020B0503020204020204" pitchFamily="34" charset="-122"/>
              </a:endParaRPr>
            </a:p>
          </p:txBody>
        </p:sp>
        <p:sp>
          <p:nvSpPr>
            <p:cNvPr id="41" name="任意多边形 40"/>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ysClr val="window" lastClr="FFFFFF"/>
                </a:gs>
                <a:gs pos="100000">
                  <a:srgbClr val="DBDBDB"/>
                </a:gs>
              </a:gsLst>
              <a:lin ang="2700000" scaled="1"/>
            </a:gradFill>
            <a:ln w="25400" cap="flat" cmpd="sng" algn="ctr">
              <a:noFill/>
              <a:prstDash val="solid"/>
            </a:ln>
            <a:effectLst>
              <a:outerShdw blurRad="88900" dist="63500" dir="2700000" algn="tl" rotWithShape="0">
                <a:prstClr val="black">
                  <a:alpha val="40000"/>
                </a:prstClr>
              </a:outerShdw>
            </a:effectLst>
          </p:spPr>
          <p:txBody>
            <a:bodyPr anchor="ctr"/>
            <a:lstStyle/>
            <a:p>
              <a:pPr algn="ctr" defTabSz="1218565">
                <a:defRPr/>
              </a:pPr>
              <a:endParaRPr lang="zh-CN" altLang="en-US" sz="2400" kern="0">
                <a:solidFill>
                  <a:prstClr val="white"/>
                </a:solidFill>
                <a:latin typeface="微软雅黑" panose="020B0503020204020204" pitchFamily="34" charset="-122"/>
                <a:ea typeface="微软雅黑" panose="020B0503020204020204" pitchFamily="34" charset="-122"/>
              </a:endParaRPr>
            </a:p>
          </p:txBody>
        </p:sp>
        <p:sp>
          <p:nvSpPr>
            <p:cNvPr id="42" name="椭圆 41"/>
            <p:cNvSpPr/>
            <p:nvPr/>
          </p:nvSpPr>
          <p:spPr>
            <a:xfrm>
              <a:off x="3733576" y="3930057"/>
              <a:ext cx="1800000" cy="1800000"/>
            </a:xfrm>
            <a:prstGeom prst="ellipse">
              <a:avLst/>
            </a:prstGeom>
            <a:noFill/>
            <a:ln w="25400" cap="flat" cmpd="sng" algn="ctr">
              <a:gradFill flip="none" rotWithShape="1">
                <a:gsLst>
                  <a:gs pos="0">
                    <a:sysClr val="window" lastClr="FFFFFF"/>
                  </a:gs>
                  <a:gs pos="100000">
                    <a:sysClr val="window" lastClr="FFFFFF">
                      <a:lumMod val="75000"/>
                    </a:sysClr>
                  </a:gs>
                </a:gsLst>
                <a:lin ang="2700000" scaled="1"/>
                <a:tileRect/>
              </a:gradFill>
              <a:prstDash val="solid"/>
            </a:ln>
            <a:effectLst/>
          </p:spPr>
          <p:txBody>
            <a:bodyPr anchor="ctr"/>
            <a:lstStyle/>
            <a:p>
              <a:pPr algn="ctr" defTabSz="1218565">
                <a:defRPr/>
              </a:pPr>
              <a:endParaRPr lang="zh-CN" altLang="en-US" sz="2400" kern="0">
                <a:solidFill>
                  <a:prstClr val="white"/>
                </a:solidFill>
                <a:latin typeface="微软雅黑" panose="020B0503020204020204" pitchFamily="34" charset="-122"/>
                <a:ea typeface="微软雅黑" panose="020B0503020204020204" pitchFamily="34" charset="-122"/>
              </a:endParaRPr>
            </a:p>
          </p:txBody>
        </p:sp>
      </p:grpSp>
      <p:sp>
        <p:nvSpPr>
          <p:cNvPr id="43" name="矩形 42"/>
          <p:cNvSpPr/>
          <p:nvPr/>
        </p:nvSpPr>
        <p:spPr>
          <a:xfrm>
            <a:off x="2981107" y="1983173"/>
            <a:ext cx="1052503" cy="338412"/>
          </a:xfrm>
          <a:prstGeom prst="rect">
            <a:avLst/>
          </a:prstGeom>
        </p:spPr>
        <p:txBody>
          <a:bodyPr wrap="square" lIns="91424" tIns="45713" rIns="91424" bIns="45713">
            <a:spAutoFit/>
          </a:bodyPr>
          <a:lstStyle/>
          <a:p>
            <a:pPr algn="ctr" defTabSz="1218565">
              <a:defRPr/>
            </a:pPr>
            <a:r>
              <a:rPr lang="zh-CN" altLang="en-US" sz="1600" b="1" kern="100" dirty="0">
                <a:solidFill>
                  <a:sysClr val="window" lastClr="FFFFFF"/>
                </a:solidFill>
                <a:latin typeface="微软雅黑" panose="020B0503020204020204" pitchFamily="34" charset="-122"/>
                <a:ea typeface="微软雅黑" panose="020B0503020204020204" pitchFamily="34" charset="-122"/>
                <a:cs typeface="Times New Roman" panose="02020603050405020304" pitchFamily="18" charset="0"/>
              </a:rPr>
              <a:t>危害</a:t>
            </a:r>
            <a:endParaRPr lang="zh-CN" altLang="en-US" sz="1600" b="1" kern="100" dirty="0">
              <a:solidFill>
                <a:sysClr val="window" lastClr="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4" name="圆角矩形 43"/>
          <p:cNvSpPr/>
          <p:nvPr/>
        </p:nvSpPr>
        <p:spPr>
          <a:xfrm>
            <a:off x="4086756" y="3101462"/>
            <a:ext cx="6619343" cy="1039098"/>
          </a:xfrm>
          <a:prstGeom prst="roundRect">
            <a:avLst>
              <a:gd name="adj" fmla="val 10215"/>
            </a:avLst>
          </a:prstGeom>
          <a:gradFill flip="none" rotWithShape="1">
            <a:gsLst>
              <a:gs pos="0">
                <a:sysClr val="window" lastClr="FFFFFF">
                  <a:lumMod val="85000"/>
                </a:sysClr>
              </a:gs>
              <a:gs pos="100000">
                <a:sysClr val="window" lastClr="FFFFFF">
                  <a:lumMod val="95000"/>
                </a:sysClr>
              </a:gs>
            </a:gsLst>
            <a:lin ang="0" scaled="1"/>
            <a:tileRect/>
          </a:gradFill>
          <a:ln w="25400" cap="flat" cmpd="sng" algn="ctr">
            <a:gradFill>
              <a:gsLst>
                <a:gs pos="100000">
                  <a:sysClr val="window" lastClr="FFFFFF">
                    <a:lumMod val="85000"/>
                  </a:sysClr>
                </a:gs>
                <a:gs pos="0">
                  <a:sysClr val="window" lastClr="FFFFFF"/>
                </a:gs>
              </a:gsLst>
              <a:lin ang="5400000" scaled="0"/>
            </a:gradFill>
            <a:prstDash val="solid"/>
          </a:ln>
          <a:effectLst>
            <a:outerShdw blurRad="342900" dist="241300" dir="2700000" algn="tl" rotWithShape="0">
              <a:prstClr val="black">
                <a:alpha val="40000"/>
              </a:prstClr>
            </a:outerShdw>
          </a:effectLst>
        </p:spPr>
        <p:txBody>
          <a:bodyPr lIns="91424" tIns="45713" rIns="91424" bIns="45713"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45" name="圆角矩形 44"/>
          <p:cNvSpPr/>
          <p:nvPr/>
        </p:nvSpPr>
        <p:spPr>
          <a:xfrm>
            <a:off x="9017378" y="3106156"/>
            <a:ext cx="1553950" cy="1039098"/>
          </a:xfrm>
          <a:prstGeom prst="roundRect">
            <a:avLst>
              <a:gd name="adj" fmla="val 10215"/>
            </a:avLst>
          </a:prstGeom>
          <a:solidFill>
            <a:srgbClr val="00153E"/>
          </a:solidFill>
          <a:ln w="25400" cap="flat" cmpd="sng" algn="ctr">
            <a:solidFill>
              <a:srgbClr val="00153E"/>
            </a:solidFill>
            <a:prstDash val="solid"/>
          </a:ln>
          <a:effectLst/>
        </p:spPr>
        <p:txBody>
          <a:bodyPr lIns="91424" tIns="45713" rIns="91424" bIns="45713"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nvGrpSpPr>
          <p:cNvPr id="46" name="组合 45"/>
          <p:cNvGrpSpPr/>
          <p:nvPr/>
        </p:nvGrpSpPr>
        <p:grpSpPr bwMode="auto">
          <a:xfrm>
            <a:off x="8886414" y="2734592"/>
            <a:ext cx="1781987" cy="1782229"/>
            <a:chOff x="3733576" y="3930057"/>
            <a:chExt cx="1800000" cy="1800000"/>
          </a:xfrm>
        </p:grpSpPr>
        <p:sp>
          <p:nvSpPr>
            <p:cNvPr id="47" name="椭圆 46"/>
            <p:cNvSpPr/>
            <p:nvPr/>
          </p:nvSpPr>
          <p:spPr>
            <a:xfrm>
              <a:off x="4003576" y="4200057"/>
              <a:ext cx="1260000" cy="1260000"/>
            </a:xfrm>
            <a:prstGeom prst="ellipse">
              <a:avLst/>
            </a:prstGeom>
            <a:noFill/>
            <a:ln w="25400" cap="flat" cmpd="sng" algn="ctr">
              <a:gradFill flip="none" rotWithShape="1">
                <a:gsLst>
                  <a:gs pos="100000">
                    <a:sysClr val="window" lastClr="FFFFFF"/>
                  </a:gs>
                  <a:gs pos="0">
                    <a:sysClr val="window" lastClr="FFFFFF">
                      <a:lumMod val="75000"/>
                    </a:sysClr>
                  </a:gs>
                </a:gsLst>
                <a:lin ang="2700000" scaled="1"/>
                <a:tileRect/>
              </a:gradFill>
              <a:prstDash val="solid"/>
            </a:ln>
            <a:effectLst/>
          </p:spPr>
          <p:txBody>
            <a:bodyPr anchor="ctr"/>
            <a:lstStyle/>
            <a:p>
              <a:pPr algn="ctr" defTabSz="1218565">
                <a:defRPr/>
              </a:pPr>
              <a:endParaRPr lang="zh-CN" altLang="en-US" sz="2400" kern="0">
                <a:solidFill>
                  <a:prstClr val="white"/>
                </a:solidFill>
                <a:latin typeface="微软雅黑" panose="020B0503020204020204" pitchFamily="34" charset="-122"/>
                <a:ea typeface="微软雅黑" panose="020B0503020204020204" pitchFamily="34" charset="-122"/>
              </a:endParaRPr>
            </a:p>
          </p:txBody>
        </p:sp>
        <p:sp>
          <p:nvSpPr>
            <p:cNvPr id="48" name="任意多边形 47"/>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ysClr val="window" lastClr="FFFFFF"/>
                </a:gs>
                <a:gs pos="100000">
                  <a:srgbClr val="DBDBDB"/>
                </a:gs>
              </a:gsLst>
              <a:lin ang="2700000" scaled="1"/>
            </a:gradFill>
            <a:ln w="25400" cap="flat" cmpd="sng" algn="ctr">
              <a:noFill/>
              <a:prstDash val="solid"/>
            </a:ln>
            <a:effectLst>
              <a:outerShdw blurRad="88900" dist="63500" dir="2700000" algn="tl" rotWithShape="0">
                <a:prstClr val="black">
                  <a:alpha val="40000"/>
                </a:prstClr>
              </a:outerShdw>
            </a:effectLst>
          </p:spPr>
          <p:txBody>
            <a:bodyPr anchor="ctr"/>
            <a:lstStyle/>
            <a:p>
              <a:pPr algn="ctr" defTabSz="1218565">
                <a:defRPr/>
              </a:pPr>
              <a:endParaRPr lang="zh-CN" altLang="en-US" sz="2400" kern="0">
                <a:solidFill>
                  <a:prstClr val="white"/>
                </a:solidFill>
                <a:latin typeface="微软雅黑" panose="020B0503020204020204" pitchFamily="34" charset="-122"/>
                <a:ea typeface="微软雅黑" panose="020B0503020204020204" pitchFamily="34" charset="-122"/>
              </a:endParaRPr>
            </a:p>
          </p:txBody>
        </p:sp>
        <p:sp>
          <p:nvSpPr>
            <p:cNvPr id="52" name="椭圆 51"/>
            <p:cNvSpPr/>
            <p:nvPr/>
          </p:nvSpPr>
          <p:spPr>
            <a:xfrm>
              <a:off x="3733576" y="3930057"/>
              <a:ext cx="1800000" cy="1800000"/>
            </a:xfrm>
            <a:prstGeom prst="ellipse">
              <a:avLst/>
            </a:prstGeom>
            <a:noFill/>
            <a:ln w="25400" cap="flat" cmpd="sng" algn="ctr">
              <a:gradFill flip="none" rotWithShape="1">
                <a:gsLst>
                  <a:gs pos="0">
                    <a:sysClr val="window" lastClr="FFFFFF"/>
                  </a:gs>
                  <a:gs pos="100000">
                    <a:sysClr val="window" lastClr="FFFFFF">
                      <a:lumMod val="75000"/>
                    </a:sysClr>
                  </a:gs>
                </a:gsLst>
                <a:lin ang="2700000" scaled="1"/>
                <a:tileRect/>
              </a:gradFill>
              <a:prstDash val="solid"/>
            </a:ln>
            <a:effectLst/>
          </p:spPr>
          <p:txBody>
            <a:bodyPr anchor="ctr"/>
            <a:lstStyle/>
            <a:p>
              <a:pPr algn="ctr" defTabSz="1218565">
                <a:defRPr/>
              </a:pPr>
              <a:endParaRPr lang="zh-CN" altLang="en-US" sz="2400" kern="0">
                <a:solidFill>
                  <a:prstClr val="white"/>
                </a:solidFill>
                <a:latin typeface="微软雅黑" panose="020B0503020204020204" pitchFamily="34" charset="-122"/>
                <a:ea typeface="微软雅黑" panose="020B0503020204020204" pitchFamily="34" charset="-122"/>
              </a:endParaRPr>
            </a:p>
          </p:txBody>
        </p:sp>
      </p:grpSp>
      <p:sp>
        <p:nvSpPr>
          <p:cNvPr id="53" name="矩形 52"/>
          <p:cNvSpPr/>
          <p:nvPr/>
        </p:nvSpPr>
        <p:spPr>
          <a:xfrm>
            <a:off x="9302685" y="3451806"/>
            <a:ext cx="983335" cy="338412"/>
          </a:xfrm>
          <a:prstGeom prst="rect">
            <a:avLst/>
          </a:prstGeom>
        </p:spPr>
        <p:txBody>
          <a:bodyPr wrap="square" lIns="91424" tIns="45713" rIns="91424" bIns="45713">
            <a:spAutoFit/>
          </a:bodyPr>
          <a:lstStyle/>
          <a:p>
            <a:pPr algn="ctr" defTabSz="1218565"/>
            <a:r>
              <a:rPr lang="zh-CN" altLang="en-US" sz="1600" b="1" kern="100" dirty="0">
                <a:solidFill>
                  <a:sysClr val="window" lastClr="FFFFFF"/>
                </a:solidFill>
                <a:latin typeface="微软雅黑" panose="020B0503020204020204" pitchFamily="34" charset="-122"/>
                <a:ea typeface="微软雅黑" panose="020B0503020204020204" pitchFamily="34" charset="-122"/>
                <a:cs typeface="Times New Roman" panose="02020603050405020304" pitchFamily="18" charset="0"/>
              </a:rPr>
              <a:t>危险源</a:t>
            </a:r>
            <a:endParaRPr lang="zh-CN" altLang="en-US" sz="1600" b="1" kern="100" dirty="0">
              <a:solidFill>
                <a:sysClr val="window" lastClr="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4" name="圆角矩形 53"/>
          <p:cNvSpPr/>
          <p:nvPr/>
        </p:nvSpPr>
        <p:spPr>
          <a:xfrm>
            <a:off x="4563313" y="1722341"/>
            <a:ext cx="4459797" cy="860081"/>
          </a:xfrm>
          <a:prstGeom prst="roundRect">
            <a:avLst>
              <a:gd name="adj" fmla="val 50000"/>
            </a:avLst>
          </a:prstGeom>
          <a:solidFill>
            <a:srgbClr val="C00000"/>
          </a:solidFill>
          <a:ln w="28575" cap="flat">
            <a:noFill/>
            <a:prstDash val="solid"/>
            <a:miter lim="800000"/>
          </a:ln>
          <a:effectLst>
            <a:innerShdw blurRad="63500" dist="50800" dir="13500000">
              <a:prstClr val="black">
                <a:alpha val="50000"/>
              </a:prstClr>
            </a:inn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55" name="矩形 34"/>
          <p:cNvSpPr>
            <a:spLocks noChangeArrowheads="1"/>
          </p:cNvSpPr>
          <p:nvPr/>
        </p:nvSpPr>
        <p:spPr bwMode="auto">
          <a:xfrm>
            <a:off x="4827793" y="1861023"/>
            <a:ext cx="4033267" cy="609383"/>
          </a:xfrm>
          <a:prstGeom prst="rect">
            <a:avLst/>
          </a:prstGeom>
          <a:noFill/>
          <a:ln w="9525">
            <a:noFill/>
            <a:miter lim="800000"/>
          </a:ln>
        </p:spPr>
        <p:txBody>
          <a:bodyPr wrap="square" lIns="91424" tIns="45713" rIns="91424" bIns="45713">
            <a:spAutoFit/>
          </a:bodyPr>
          <a:lstStyle/>
          <a:p>
            <a:pPr defTabSz="1218565">
              <a:lnSpc>
                <a:spcPct val="120000"/>
              </a:lnSpc>
              <a:defRPr/>
            </a:pPr>
            <a:r>
              <a:rPr lang="zh-CN" altLang="en-US" sz="1400" kern="0" dirty="0">
                <a:solidFill>
                  <a:sysClr val="window" lastClr="FFFFFF"/>
                </a:solidFill>
                <a:latin typeface="微软雅黑" panose="020B0503020204020204" pitchFamily="34" charset="-122"/>
                <a:ea typeface="微软雅黑" panose="020B0503020204020204" pitchFamily="34" charset="-122"/>
                <a:cs typeface="Lato Light" charset="0"/>
                <a:sym typeface="Lato Light" charset="0"/>
              </a:rPr>
              <a:t>可能造成人员伤亡、疾病、财产损失、工作环境破坏的根源或状态。</a:t>
            </a: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56" name="圆角矩形 55"/>
          <p:cNvSpPr/>
          <p:nvPr/>
        </p:nvSpPr>
        <p:spPr>
          <a:xfrm>
            <a:off x="4230701" y="3195663"/>
            <a:ext cx="4459797" cy="860081"/>
          </a:xfrm>
          <a:prstGeom prst="roundRect">
            <a:avLst>
              <a:gd name="adj" fmla="val 43332"/>
            </a:avLst>
          </a:prstGeom>
          <a:solidFill>
            <a:srgbClr val="00153E"/>
          </a:solidFill>
          <a:ln w="28575" cap="flat">
            <a:noFill/>
            <a:prstDash val="solid"/>
            <a:miter lim="800000"/>
          </a:ln>
          <a:effectLst>
            <a:innerShdw blurRad="63500" dist="50800" dir="13500000">
              <a:prstClr val="black">
                <a:alpha val="50000"/>
              </a:prstClr>
            </a:inn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57" name="圆角矩形 56"/>
          <p:cNvSpPr/>
          <p:nvPr/>
        </p:nvSpPr>
        <p:spPr>
          <a:xfrm>
            <a:off x="4614625" y="4814140"/>
            <a:ext cx="4459797" cy="860081"/>
          </a:xfrm>
          <a:prstGeom prst="roundRect">
            <a:avLst>
              <a:gd name="adj" fmla="val 44691"/>
            </a:avLst>
          </a:prstGeom>
          <a:solidFill>
            <a:srgbClr val="C00000"/>
          </a:solidFill>
          <a:ln w="28575" cap="flat">
            <a:noFill/>
            <a:prstDash val="solid"/>
            <a:miter lim="800000"/>
          </a:ln>
          <a:effectLst>
            <a:innerShdw blurRad="63500" dist="50800" dir="13500000">
              <a:prstClr val="black">
                <a:alpha val="50000"/>
              </a:prstClr>
            </a:inn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59" name="矩形 34"/>
          <p:cNvSpPr>
            <a:spLocks noChangeArrowheads="1"/>
          </p:cNvSpPr>
          <p:nvPr/>
        </p:nvSpPr>
        <p:spPr bwMode="auto">
          <a:xfrm>
            <a:off x="4443967" y="3347907"/>
            <a:ext cx="4033267" cy="609383"/>
          </a:xfrm>
          <a:prstGeom prst="rect">
            <a:avLst/>
          </a:prstGeom>
          <a:noFill/>
          <a:ln w="9525">
            <a:noFill/>
            <a:miter lim="800000"/>
          </a:ln>
        </p:spPr>
        <p:txBody>
          <a:bodyPr wrap="square" lIns="91424" tIns="45713" rIns="91424" bIns="45713">
            <a:spAutoFit/>
          </a:bodyPr>
          <a:lstStyle/>
          <a:p>
            <a:pPr defTabSz="1218565">
              <a:lnSpc>
                <a:spcPct val="120000"/>
              </a:lnSpc>
              <a:defRPr/>
            </a:pPr>
            <a:r>
              <a:rPr lang="zh-CN" altLang="en-US" sz="1400" kern="0" dirty="0">
                <a:solidFill>
                  <a:sysClr val="window" lastClr="FFFFFF"/>
                </a:solidFill>
                <a:latin typeface="微软雅黑" panose="020B0503020204020204" pitchFamily="34" charset="-122"/>
                <a:ea typeface="微软雅黑" panose="020B0503020204020204" pitchFamily="34" charset="-122"/>
                <a:cs typeface="Lato Light" charset="0"/>
                <a:sym typeface="Lato Light" charset="0"/>
              </a:rPr>
              <a:t>危险的根源，是指可能导致人员伤亡或物质损失事故的、潜在的不安全因素</a:t>
            </a:r>
            <a:endParaRPr lang="zh-CN" altLang="en-US" sz="1400" kern="0" dirty="0">
              <a:solidFill>
                <a:sysClr val="window" lastClr="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0" name="矩形 34"/>
          <p:cNvSpPr>
            <a:spLocks noChangeArrowheads="1"/>
          </p:cNvSpPr>
          <p:nvPr/>
        </p:nvSpPr>
        <p:spPr bwMode="auto">
          <a:xfrm>
            <a:off x="4827905" y="4851400"/>
            <a:ext cx="4246245" cy="864870"/>
          </a:xfrm>
          <a:prstGeom prst="rect">
            <a:avLst/>
          </a:prstGeom>
          <a:noFill/>
          <a:ln w="9525">
            <a:noFill/>
            <a:miter lim="800000"/>
          </a:ln>
        </p:spPr>
        <p:txBody>
          <a:bodyPr wrap="square" lIns="91424" tIns="45713" rIns="91424" bIns="45713">
            <a:spAutoFit/>
          </a:bodyPr>
          <a:lstStyle/>
          <a:p>
            <a:pPr defTabSz="1218565">
              <a:lnSpc>
                <a:spcPct val="120000"/>
              </a:lnSpc>
              <a:defRPr/>
            </a:pPr>
            <a:r>
              <a:rPr lang="zh-CN" altLang="en-US" sz="1400" kern="0" dirty="0">
                <a:solidFill>
                  <a:sysClr val="window" lastClr="FFFFFF"/>
                </a:solidFill>
                <a:latin typeface="微软雅黑" panose="020B0503020204020204" pitchFamily="34" charset="-122"/>
                <a:ea typeface="微软雅黑" panose="020B0503020204020204" pitchFamily="34" charset="-122"/>
                <a:cs typeface="Lato Light" charset="0"/>
                <a:sym typeface="Lato Light" charset="0"/>
              </a:rPr>
              <a:t>指人们在实现有目的的行动过程中，由不安全的行为、动作或不安全的状态所引起的、突然发生的、与人的意志相反且事先未能预料到的意外事件。</a:t>
            </a:r>
            <a:endParaRPr lang="zh-CN" altLang="en-US" sz="1400" kern="0" dirty="0">
              <a:solidFill>
                <a:sysClr val="window" lastClr="FFFFFF"/>
              </a:solidFill>
              <a:latin typeface="微软雅黑" panose="020B0503020204020204" pitchFamily="34" charset="-122"/>
              <a:ea typeface="微软雅黑" panose="020B0503020204020204" pitchFamily="34" charset="-122"/>
              <a:cs typeface="Lato Light" charset="0"/>
              <a:sym typeface="Lato Light" charset="0"/>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930436" y="183994"/>
            <a:ext cx="9467277" cy="9467277"/>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22" grpId="0" animBg="1"/>
      <p:bldP spid="23" grpId="0" animBg="1"/>
      <p:bldP spid="36" grpId="0"/>
      <p:bldP spid="37" grpId="0" animBg="1"/>
      <p:bldP spid="38" grpId="0" animBg="1"/>
      <p:bldP spid="43" grpId="0"/>
      <p:bldP spid="44" grpId="0" animBg="1"/>
      <p:bldP spid="45" grpId="0" animBg="1"/>
      <p:bldP spid="53" grpId="0"/>
      <p:bldP spid="54" grpId="0" animBg="1"/>
      <p:bldP spid="55" grpId="0"/>
      <p:bldP spid="56" grpId="0" animBg="1"/>
      <p:bldP spid="57" grpId="0" animBg="1"/>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82442" y="334246"/>
            <a:ext cx="2188683" cy="2188683"/>
            <a:chOff x="1677608" y="2996952"/>
            <a:chExt cx="1395643" cy="1395643"/>
          </a:xfrm>
          <a:solidFill>
            <a:srgbClr val="C00000"/>
          </a:solidFill>
        </p:grpSpPr>
        <p:sp>
          <p:nvSpPr>
            <p:cNvPr id="43" name="Oval 60"/>
            <p:cNvSpPr>
              <a:spLocks noChangeAspect="1"/>
            </p:cNvSpPr>
            <p:nvPr/>
          </p:nvSpPr>
          <p:spPr>
            <a:xfrm>
              <a:off x="1677608" y="2996952"/>
              <a:ext cx="1395643" cy="1395643"/>
            </a:xfrm>
            <a:prstGeom prst="ellipse">
              <a:avLst/>
            </a:prstGeom>
            <a:grp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prstClr val="white"/>
                </a:solidFill>
                <a:latin typeface="微软雅黑" panose="020B0503020204020204" pitchFamily="34" charset="-122"/>
                <a:ea typeface="微软雅黑" panose="020B0503020204020204" pitchFamily="34" charset="-122"/>
              </a:endParaRPr>
            </a:p>
          </p:txBody>
        </p:sp>
        <p:sp>
          <p:nvSpPr>
            <p:cNvPr id="44" name="Oval 29"/>
            <p:cNvSpPr>
              <a:spLocks noChangeAspect="1"/>
            </p:cNvSpPr>
            <p:nvPr/>
          </p:nvSpPr>
          <p:spPr>
            <a:xfrm>
              <a:off x="1850114" y="3169458"/>
              <a:ext cx="1050630" cy="1050630"/>
            </a:xfrm>
            <a:prstGeom prst="ellipse">
              <a:avLst/>
            </a:prstGeom>
            <a:gr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sz="21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37" name="TextBox 36"/>
          <p:cNvSpPr txBox="1"/>
          <p:nvPr/>
        </p:nvSpPr>
        <p:spPr>
          <a:xfrm>
            <a:off x="841004" y="828423"/>
            <a:ext cx="947759" cy="1200329"/>
          </a:xfrm>
          <a:prstGeom prst="rect">
            <a:avLst/>
          </a:prstGeom>
          <a:noFill/>
        </p:spPr>
        <p:txBody>
          <a:bodyPr wrap="square" rtlCol="0">
            <a:spAutoFit/>
          </a:bodyPr>
          <a:lstStyle/>
          <a:p>
            <a:r>
              <a:rPr lang="zh-CN" altLang="en-US" sz="7200" b="1" dirty="0">
                <a:solidFill>
                  <a:schemeClr val="bg1"/>
                </a:solidFill>
                <a:latin typeface="微软雅黑" panose="020B0503020204020204" pitchFamily="34" charset="-122"/>
                <a:ea typeface="微软雅黑" panose="020B0503020204020204" pitchFamily="34" charset="-122"/>
              </a:rPr>
              <a:t>目</a:t>
            </a:r>
            <a:endParaRPr lang="zh-CN" altLang="en-US" sz="7200" b="1" dirty="0">
              <a:solidFill>
                <a:schemeClr val="bg1"/>
              </a:solidFill>
              <a:latin typeface="微软雅黑" panose="020B0503020204020204" pitchFamily="34" charset="-122"/>
              <a:ea typeface="微软雅黑" panose="020B0503020204020204" pitchFamily="34" charset="-122"/>
            </a:endParaRPr>
          </a:p>
        </p:txBody>
      </p:sp>
      <p:grpSp>
        <p:nvGrpSpPr>
          <p:cNvPr id="54" name="组合 53"/>
          <p:cNvGrpSpPr/>
          <p:nvPr/>
        </p:nvGrpSpPr>
        <p:grpSpPr>
          <a:xfrm>
            <a:off x="2881982" y="2007143"/>
            <a:ext cx="2188683" cy="2188683"/>
            <a:chOff x="1677608" y="2996952"/>
            <a:chExt cx="1395643" cy="1395643"/>
          </a:xfrm>
          <a:solidFill>
            <a:srgbClr val="C00000"/>
          </a:solidFill>
        </p:grpSpPr>
        <p:sp>
          <p:nvSpPr>
            <p:cNvPr id="55" name="Oval 60"/>
            <p:cNvSpPr>
              <a:spLocks noChangeAspect="1"/>
            </p:cNvSpPr>
            <p:nvPr/>
          </p:nvSpPr>
          <p:spPr>
            <a:xfrm>
              <a:off x="1677608" y="2996952"/>
              <a:ext cx="1395643" cy="1395643"/>
            </a:xfrm>
            <a:prstGeom prst="ellipse">
              <a:avLst/>
            </a:prstGeom>
            <a:grp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prstClr val="white"/>
                </a:solidFill>
                <a:latin typeface="微软雅黑" panose="020B0503020204020204" pitchFamily="34" charset="-122"/>
                <a:ea typeface="微软雅黑" panose="020B0503020204020204" pitchFamily="34" charset="-122"/>
              </a:endParaRPr>
            </a:p>
          </p:txBody>
        </p:sp>
        <p:sp>
          <p:nvSpPr>
            <p:cNvPr id="56" name="Oval 29"/>
            <p:cNvSpPr>
              <a:spLocks noChangeAspect="1"/>
            </p:cNvSpPr>
            <p:nvPr/>
          </p:nvSpPr>
          <p:spPr>
            <a:xfrm>
              <a:off x="1850114" y="3169458"/>
              <a:ext cx="1050630" cy="1050630"/>
            </a:xfrm>
            <a:prstGeom prst="ellipse">
              <a:avLst/>
            </a:prstGeom>
            <a:gr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sz="21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57" name="TextBox 56"/>
          <p:cNvSpPr txBox="1"/>
          <p:nvPr/>
        </p:nvSpPr>
        <p:spPr>
          <a:xfrm>
            <a:off x="3433291" y="2501320"/>
            <a:ext cx="947759" cy="1200329"/>
          </a:xfrm>
          <a:prstGeom prst="rect">
            <a:avLst/>
          </a:prstGeom>
          <a:noFill/>
        </p:spPr>
        <p:txBody>
          <a:bodyPr wrap="square" rtlCol="0">
            <a:spAutoFit/>
          </a:bodyPr>
          <a:lstStyle/>
          <a:p>
            <a:r>
              <a:rPr lang="zh-CN" altLang="en-US" sz="7200" b="1" dirty="0">
                <a:solidFill>
                  <a:schemeClr val="bg1"/>
                </a:solidFill>
                <a:latin typeface="微软雅黑" panose="020B0503020204020204" pitchFamily="34" charset="-122"/>
                <a:ea typeface="微软雅黑" panose="020B0503020204020204" pitchFamily="34" charset="-122"/>
              </a:rPr>
              <a:t>录</a:t>
            </a:r>
            <a:endParaRPr lang="zh-CN" altLang="en-US" sz="7200" b="1" dirty="0">
              <a:solidFill>
                <a:schemeClr val="bg1"/>
              </a:solidFill>
              <a:latin typeface="微软雅黑" panose="020B0503020204020204" pitchFamily="34" charset="-122"/>
              <a:ea typeface="微软雅黑" panose="020B0503020204020204" pitchFamily="34" charset="-122"/>
            </a:endParaRPr>
          </a:p>
        </p:txBody>
      </p:sp>
      <p:grpSp>
        <p:nvGrpSpPr>
          <p:cNvPr id="66" name="组合 65"/>
          <p:cNvGrpSpPr/>
          <p:nvPr/>
        </p:nvGrpSpPr>
        <p:grpSpPr>
          <a:xfrm>
            <a:off x="4800134" y="1217077"/>
            <a:ext cx="3904494" cy="946238"/>
            <a:chOff x="6221042" y="404538"/>
            <a:chExt cx="3904494" cy="946238"/>
          </a:xfrm>
        </p:grpSpPr>
        <p:sp>
          <p:nvSpPr>
            <p:cNvPr id="64" name="圆角矩形 63"/>
            <p:cNvSpPr/>
            <p:nvPr/>
          </p:nvSpPr>
          <p:spPr>
            <a:xfrm>
              <a:off x="6599143" y="518859"/>
              <a:ext cx="3526393" cy="717597"/>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7" name="椭圆 6"/>
            <p:cNvSpPr/>
            <p:nvPr/>
          </p:nvSpPr>
          <p:spPr>
            <a:xfrm>
              <a:off x="6221042" y="404538"/>
              <a:ext cx="946240" cy="946238"/>
            </a:xfrm>
            <a:prstGeom prst="ellips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2060"/>
                </a:solidFill>
              </a:endParaRPr>
            </a:p>
          </p:txBody>
        </p:sp>
        <p:sp>
          <p:nvSpPr>
            <p:cNvPr id="22" name="文本框 33"/>
            <p:cNvSpPr txBox="1"/>
            <p:nvPr/>
          </p:nvSpPr>
          <p:spPr>
            <a:xfrm>
              <a:off x="6757573" y="662214"/>
              <a:ext cx="3227522" cy="430887"/>
            </a:xfrm>
            <a:prstGeom prst="rect">
              <a:avLst/>
            </a:prstGeom>
            <a:noFill/>
          </p:spPr>
          <p:txBody>
            <a:bodyPr wrap="square" rtlCol="0">
              <a:spAutoFit/>
            </a:bodyPr>
            <a:lstStyle/>
            <a:p>
              <a:pPr algn="ct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安全为了谁？</a:t>
              </a:r>
              <a:endPar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6419087" y="616047"/>
              <a:ext cx="604653" cy="523220"/>
            </a:xfrm>
            <a:prstGeom prst="rect">
              <a:avLst/>
            </a:prstGeom>
            <a:noFill/>
          </p:spPr>
          <p:txBody>
            <a:bodyPr wrap="none" rtlCol="0">
              <a:spAutoFit/>
            </a:bodyPr>
            <a:lstStyle/>
            <a:p>
              <a:r>
                <a:rPr lang="en-US" altLang="zh-CN" sz="2800" dirty="0">
                  <a:solidFill>
                    <a:srgbClr val="002060"/>
                  </a:solidFill>
                  <a:latin typeface="微软雅黑" panose="020B0503020204020204" pitchFamily="34" charset="-122"/>
                  <a:ea typeface="微软雅黑" panose="020B0503020204020204" pitchFamily="34" charset="-122"/>
                </a:rPr>
                <a:t>02</a:t>
              </a:r>
              <a:endParaRPr lang="zh-CN" altLang="en-US" sz="2800" dirty="0">
                <a:solidFill>
                  <a:srgbClr val="002060"/>
                </a:solidFill>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3853893" y="182260"/>
            <a:ext cx="3904494" cy="946238"/>
            <a:chOff x="6221042" y="404538"/>
            <a:chExt cx="3904494" cy="946238"/>
          </a:xfrm>
        </p:grpSpPr>
        <p:sp>
          <p:nvSpPr>
            <p:cNvPr id="68" name="圆角矩形 67"/>
            <p:cNvSpPr/>
            <p:nvPr/>
          </p:nvSpPr>
          <p:spPr>
            <a:xfrm>
              <a:off x="6599143" y="518859"/>
              <a:ext cx="3526393" cy="717597"/>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9" name="椭圆 68"/>
            <p:cNvSpPr/>
            <p:nvPr/>
          </p:nvSpPr>
          <p:spPr>
            <a:xfrm>
              <a:off x="6221042" y="404538"/>
              <a:ext cx="946240" cy="946238"/>
            </a:xfrm>
            <a:prstGeom prst="ellips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2060"/>
                </a:solidFill>
              </a:endParaRPr>
            </a:p>
          </p:txBody>
        </p:sp>
        <p:sp>
          <p:nvSpPr>
            <p:cNvPr id="70" name="文本框 33"/>
            <p:cNvSpPr txBox="1"/>
            <p:nvPr/>
          </p:nvSpPr>
          <p:spPr>
            <a:xfrm>
              <a:off x="6677374" y="662214"/>
              <a:ext cx="3227522" cy="430887"/>
            </a:xfrm>
            <a:prstGeom prst="rect">
              <a:avLst/>
            </a:prstGeom>
            <a:noFill/>
          </p:spPr>
          <p:txBody>
            <a:bodyPr wrap="square" rtlCol="0">
              <a:spAutoFit/>
            </a:bodyPr>
            <a:lstStyle/>
            <a:p>
              <a:pPr algn="ct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安全是什么？</a:t>
              </a:r>
              <a:endPar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6419087" y="616047"/>
              <a:ext cx="604653" cy="523220"/>
            </a:xfrm>
            <a:prstGeom prst="rect">
              <a:avLst/>
            </a:prstGeom>
            <a:noFill/>
          </p:spPr>
          <p:txBody>
            <a:bodyPr wrap="none" rtlCol="0">
              <a:spAutoFit/>
            </a:bodyPr>
            <a:lstStyle/>
            <a:p>
              <a:r>
                <a:rPr lang="en-US" altLang="zh-CN" sz="2800" dirty="0">
                  <a:solidFill>
                    <a:srgbClr val="002060"/>
                  </a:solidFill>
                  <a:latin typeface="微软雅黑" panose="020B0503020204020204" pitchFamily="34" charset="-122"/>
                  <a:ea typeface="微软雅黑" panose="020B0503020204020204" pitchFamily="34" charset="-122"/>
                </a:rPr>
                <a:t>01</a:t>
              </a:r>
              <a:endParaRPr lang="zh-CN" altLang="en-US" sz="2800" dirty="0">
                <a:solidFill>
                  <a:srgbClr val="002060"/>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6752381" y="4365105"/>
            <a:ext cx="4354682" cy="946238"/>
            <a:chOff x="6221042" y="404538"/>
            <a:chExt cx="4354682" cy="946238"/>
          </a:xfrm>
        </p:grpSpPr>
        <p:sp>
          <p:nvSpPr>
            <p:cNvPr id="73" name="圆角矩形 72"/>
            <p:cNvSpPr/>
            <p:nvPr/>
          </p:nvSpPr>
          <p:spPr>
            <a:xfrm>
              <a:off x="6599143" y="518859"/>
              <a:ext cx="3976581" cy="717597"/>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74" name="椭圆 73"/>
            <p:cNvSpPr/>
            <p:nvPr/>
          </p:nvSpPr>
          <p:spPr>
            <a:xfrm>
              <a:off x="6221042" y="404538"/>
              <a:ext cx="946240" cy="946238"/>
            </a:xfrm>
            <a:prstGeom prst="ellips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2060"/>
                </a:solidFill>
              </a:endParaRPr>
            </a:p>
          </p:txBody>
        </p:sp>
        <p:sp>
          <p:nvSpPr>
            <p:cNvPr id="75" name="文本框 33"/>
            <p:cNvSpPr txBox="1"/>
            <p:nvPr/>
          </p:nvSpPr>
          <p:spPr>
            <a:xfrm>
              <a:off x="7018126" y="662214"/>
              <a:ext cx="3227522" cy="430887"/>
            </a:xfrm>
            <a:prstGeom prst="rect">
              <a:avLst/>
            </a:prstGeom>
            <a:noFill/>
          </p:spPr>
          <p:txBody>
            <a:bodyPr wrap="square" rtlCol="0">
              <a:spAutoFit/>
            </a:bodyPr>
            <a:lstStyle/>
            <a:p>
              <a:pPr algn="ct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事故发生的主要原因</a:t>
              </a:r>
              <a:endPar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6419087" y="616047"/>
              <a:ext cx="604653" cy="523220"/>
            </a:xfrm>
            <a:prstGeom prst="rect">
              <a:avLst/>
            </a:prstGeom>
            <a:noFill/>
          </p:spPr>
          <p:txBody>
            <a:bodyPr wrap="none" rtlCol="0">
              <a:spAutoFit/>
            </a:bodyPr>
            <a:lstStyle/>
            <a:p>
              <a:r>
                <a:rPr lang="en-US" altLang="zh-CN" sz="2800" dirty="0">
                  <a:solidFill>
                    <a:srgbClr val="002060"/>
                  </a:solidFill>
                  <a:latin typeface="微软雅黑" panose="020B0503020204020204" pitchFamily="34" charset="-122"/>
                  <a:ea typeface="微软雅黑" panose="020B0503020204020204" pitchFamily="34" charset="-122"/>
                </a:rPr>
                <a:t>05</a:t>
              </a:r>
              <a:endParaRPr lang="zh-CN" altLang="en-US" sz="2800" dirty="0">
                <a:solidFill>
                  <a:srgbClr val="002060"/>
                </a:solidFill>
                <a:latin typeface="微软雅黑" panose="020B0503020204020204" pitchFamily="34" charset="-122"/>
                <a:ea typeface="微软雅黑" panose="020B0503020204020204" pitchFamily="34" charset="-122"/>
              </a:endParaRPr>
            </a:p>
          </p:txBody>
        </p:sp>
      </p:grpSp>
      <p:grpSp>
        <p:nvGrpSpPr>
          <p:cNvPr id="77" name="组合 76"/>
          <p:cNvGrpSpPr/>
          <p:nvPr/>
        </p:nvGrpSpPr>
        <p:grpSpPr>
          <a:xfrm>
            <a:off x="5707896" y="2220697"/>
            <a:ext cx="4724615" cy="946238"/>
            <a:chOff x="6221042" y="404538"/>
            <a:chExt cx="4724616" cy="946238"/>
          </a:xfrm>
        </p:grpSpPr>
        <p:sp>
          <p:nvSpPr>
            <p:cNvPr id="78" name="圆角矩形 77"/>
            <p:cNvSpPr/>
            <p:nvPr/>
          </p:nvSpPr>
          <p:spPr>
            <a:xfrm>
              <a:off x="6766466" y="518859"/>
              <a:ext cx="4179192" cy="717597"/>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79" name="椭圆 78"/>
            <p:cNvSpPr/>
            <p:nvPr/>
          </p:nvSpPr>
          <p:spPr>
            <a:xfrm>
              <a:off x="6221042" y="404538"/>
              <a:ext cx="946240" cy="946238"/>
            </a:xfrm>
            <a:prstGeom prst="ellips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2060"/>
                </a:solidFill>
              </a:endParaRPr>
            </a:p>
          </p:txBody>
        </p:sp>
        <p:sp>
          <p:nvSpPr>
            <p:cNvPr id="80" name="文本框 33"/>
            <p:cNvSpPr txBox="1"/>
            <p:nvPr/>
          </p:nvSpPr>
          <p:spPr>
            <a:xfrm>
              <a:off x="7379650" y="699046"/>
              <a:ext cx="3227522" cy="430887"/>
            </a:xfrm>
            <a:prstGeom prst="rect">
              <a:avLst/>
            </a:prstGeom>
            <a:noFill/>
          </p:spPr>
          <p:txBody>
            <a:bodyPr wrap="square" rtlCol="0">
              <a:spAutoFit/>
            </a:bodyPr>
            <a:lstStyle/>
            <a:p>
              <a:pPr algn="ct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为什么要进行安全培训？</a:t>
              </a:r>
              <a:endPar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6419087" y="616047"/>
              <a:ext cx="604653" cy="523220"/>
            </a:xfrm>
            <a:prstGeom prst="rect">
              <a:avLst/>
            </a:prstGeom>
            <a:noFill/>
          </p:spPr>
          <p:txBody>
            <a:bodyPr wrap="none" rtlCol="0">
              <a:spAutoFit/>
            </a:bodyPr>
            <a:lstStyle/>
            <a:p>
              <a:r>
                <a:rPr lang="en-US" altLang="zh-CN" sz="2800" dirty="0">
                  <a:solidFill>
                    <a:srgbClr val="002060"/>
                  </a:solidFill>
                  <a:latin typeface="微软雅黑" panose="020B0503020204020204" pitchFamily="34" charset="-122"/>
                  <a:ea typeface="微软雅黑" panose="020B0503020204020204" pitchFamily="34" charset="-122"/>
                </a:rPr>
                <a:t>03</a:t>
              </a:r>
              <a:endParaRPr lang="zh-CN" altLang="en-US" sz="2800" dirty="0">
                <a:solidFill>
                  <a:srgbClr val="002060"/>
                </a:solidFill>
                <a:latin typeface="微软雅黑" panose="020B0503020204020204" pitchFamily="34" charset="-122"/>
                <a:ea typeface="微软雅黑" panose="020B0503020204020204" pitchFamily="34" charset="-122"/>
              </a:endParaRPr>
            </a:p>
          </p:txBody>
        </p:sp>
      </p:grpSp>
      <p:grpSp>
        <p:nvGrpSpPr>
          <p:cNvPr id="82" name="组合 81"/>
          <p:cNvGrpSpPr/>
          <p:nvPr/>
        </p:nvGrpSpPr>
        <p:grpSpPr>
          <a:xfrm>
            <a:off x="7202569" y="5386150"/>
            <a:ext cx="4821579" cy="946238"/>
            <a:chOff x="6221042" y="404538"/>
            <a:chExt cx="4821579" cy="946238"/>
          </a:xfrm>
        </p:grpSpPr>
        <p:sp>
          <p:nvSpPr>
            <p:cNvPr id="83" name="圆角矩形 82"/>
            <p:cNvSpPr/>
            <p:nvPr/>
          </p:nvSpPr>
          <p:spPr>
            <a:xfrm>
              <a:off x="6599143" y="518859"/>
              <a:ext cx="4443478" cy="717597"/>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84" name="椭圆 83"/>
            <p:cNvSpPr/>
            <p:nvPr/>
          </p:nvSpPr>
          <p:spPr>
            <a:xfrm>
              <a:off x="6221042" y="404538"/>
              <a:ext cx="946240" cy="946238"/>
            </a:xfrm>
            <a:prstGeom prst="ellips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2060"/>
                </a:solidFill>
              </a:endParaRPr>
            </a:p>
          </p:txBody>
        </p:sp>
        <p:sp>
          <p:nvSpPr>
            <p:cNvPr id="85" name="文本框 33"/>
            <p:cNvSpPr txBox="1"/>
            <p:nvPr/>
          </p:nvSpPr>
          <p:spPr>
            <a:xfrm>
              <a:off x="7165991" y="662214"/>
              <a:ext cx="3782718" cy="430887"/>
            </a:xfrm>
            <a:prstGeom prst="rect">
              <a:avLst/>
            </a:prstGeom>
            <a:noFill/>
          </p:spPr>
          <p:txBody>
            <a:bodyPr wrap="square" rtlCol="0">
              <a:spAutoFit/>
            </a:bodyPr>
            <a:lstStyle/>
            <a:p>
              <a:pPr algn="ct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以人为本切实做好安全工作</a:t>
              </a:r>
              <a:endPar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6" name="TextBox 85"/>
            <p:cNvSpPr txBox="1"/>
            <p:nvPr/>
          </p:nvSpPr>
          <p:spPr>
            <a:xfrm>
              <a:off x="6419087" y="616047"/>
              <a:ext cx="604653" cy="523220"/>
            </a:xfrm>
            <a:prstGeom prst="rect">
              <a:avLst/>
            </a:prstGeom>
            <a:noFill/>
          </p:spPr>
          <p:txBody>
            <a:bodyPr wrap="none" rtlCol="0">
              <a:spAutoFit/>
            </a:bodyPr>
            <a:lstStyle/>
            <a:p>
              <a:r>
                <a:rPr lang="en-US" altLang="zh-CN" sz="2800" dirty="0">
                  <a:solidFill>
                    <a:srgbClr val="002060"/>
                  </a:solidFill>
                  <a:latin typeface="微软雅黑" panose="020B0503020204020204" pitchFamily="34" charset="-122"/>
                  <a:ea typeface="微软雅黑" panose="020B0503020204020204" pitchFamily="34" charset="-122"/>
                </a:rPr>
                <a:t>06</a:t>
              </a:r>
              <a:endParaRPr lang="zh-CN" altLang="en-US" sz="2800" dirty="0">
                <a:solidFill>
                  <a:srgbClr val="002060"/>
                </a:solidFill>
                <a:latin typeface="微软雅黑" panose="020B0503020204020204" pitchFamily="34" charset="-122"/>
                <a:ea typeface="微软雅黑" panose="020B0503020204020204" pitchFamily="34" charset="-122"/>
              </a:endParaRPr>
            </a:p>
          </p:txBody>
        </p:sp>
      </p:grpSp>
      <p:grpSp>
        <p:nvGrpSpPr>
          <p:cNvPr id="87" name="组合 86"/>
          <p:cNvGrpSpPr/>
          <p:nvPr/>
        </p:nvGrpSpPr>
        <p:grpSpPr>
          <a:xfrm>
            <a:off x="6256329" y="3284984"/>
            <a:ext cx="4176183" cy="946238"/>
            <a:chOff x="6221042" y="404538"/>
            <a:chExt cx="4176183" cy="946238"/>
          </a:xfrm>
        </p:grpSpPr>
        <p:sp>
          <p:nvSpPr>
            <p:cNvPr id="88" name="圆角矩形 87"/>
            <p:cNvSpPr/>
            <p:nvPr/>
          </p:nvSpPr>
          <p:spPr>
            <a:xfrm>
              <a:off x="6599143" y="518859"/>
              <a:ext cx="3798082" cy="717597"/>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89" name="椭圆 88"/>
            <p:cNvSpPr/>
            <p:nvPr/>
          </p:nvSpPr>
          <p:spPr>
            <a:xfrm>
              <a:off x="6221042" y="404538"/>
              <a:ext cx="946240" cy="946238"/>
            </a:xfrm>
            <a:prstGeom prst="ellips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2060"/>
                </a:solidFill>
              </a:endParaRPr>
            </a:p>
          </p:txBody>
        </p:sp>
        <p:sp>
          <p:nvSpPr>
            <p:cNvPr id="90" name="文本框 33"/>
            <p:cNvSpPr txBox="1"/>
            <p:nvPr/>
          </p:nvSpPr>
          <p:spPr>
            <a:xfrm>
              <a:off x="7010121" y="662214"/>
              <a:ext cx="3227521" cy="430887"/>
            </a:xfrm>
            <a:prstGeom prst="rect">
              <a:avLst/>
            </a:prstGeom>
            <a:noFill/>
          </p:spPr>
          <p:txBody>
            <a:bodyPr wrap="square" rtlCol="0">
              <a:spAutoFit/>
            </a:bodyPr>
            <a:lstStyle/>
            <a:p>
              <a:pPr algn="ct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安全管理的基本概念</a:t>
              </a:r>
              <a:endPar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TextBox 90"/>
            <p:cNvSpPr txBox="1"/>
            <p:nvPr/>
          </p:nvSpPr>
          <p:spPr>
            <a:xfrm>
              <a:off x="6419087" y="616047"/>
              <a:ext cx="604653" cy="523220"/>
            </a:xfrm>
            <a:prstGeom prst="rect">
              <a:avLst/>
            </a:prstGeom>
            <a:noFill/>
          </p:spPr>
          <p:txBody>
            <a:bodyPr wrap="none" rtlCol="0">
              <a:spAutoFit/>
            </a:bodyPr>
            <a:lstStyle/>
            <a:p>
              <a:r>
                <a:rPr lang="en-US" altLang="zh-CN" sz="2800" dirty="0">
                  <a:solidFill>
                    <a:srgbClr val="002060"/>
                  </a:solidFill>
                  <a:latin typeface="微软雅黑" panose="020B0503020204020204" pitchFamily="34" charset="-122"/>
                  <a:ea typeface="微软雅黑" panose="020B0503020204020204" pitchFamily="34" charset="-122"/>
                </a:rPr>
                <a:t>04</a:t>
              </a:r>
              <a:endParaRPr lang="zh-CN" altLang="en-US" sz="2800" dirty="0">
                <a:solidFill>
                  <a:srgbClr val="002060"/>
                </a:solidFill>
                <a:latin typeface="微软雅黑" panose="020B0503020204020204" pitchFamily="34" charset="-122"/>
                <a:ea typeface="微软雅黑" panose="020B0503020204020204" pitchFamily="34" charset="-122"/>
              </a:endParaRPr>
            </a:p>
          </p:txBody>
        </p:sp>
      </p:grpSp>
      <p:grpSp>
        <p:nvGrpSpPr>
          <p:cNvPr id="92" name="组合 91"/>
          <p:cNvGrpSpPr/>
          <p:nvPr/>
        </p:nvGrpSpPr>
        <p:grpSpPr>
          <a:xfrm>
            <a:off x="1206760" y="4503318"/>
            <a:ext cx="2188683" cy="2188683"/>
            <a:chOff x="1677608" y="2996952"/>
            <a:chExt cx="1395643" cy="1395643"/>
          </a:xfrm>
          <a:solidFill>
            <a:srgbClr val="C00000"/>
          </a:solidFill>
        </p:grpSpPr>
        <p:sp>
          <p:nvSpPr>
            <p:cNvPr id="93" name="Oval 60"/>
            <p:cNvSpPr>
              <a:spLocks noChangeAspect="1"/>
            </p:cNvSpPr>
            <p:nvPr/>
          </p:nvSpPr>
          <p:spPr>
            <a:xfrm>
              <a:off x="1677608" y="2996952"/>
              <a:ext cx="1395643" cy="1395643"/>
            </a:xfrm>
            <a:prstGeom prst="ellipse">
              <a:avLst/>
            </a:prstGeom>
            <a:grp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prstClr val="white"/>
                </a:solidFill>
                <a:latin typeface="微软雅黑" panose="020B0503020204020204" pitchFamily="34" charset="-122"/>
                <a:ea typeface="微软雅黑" panose="020B0503020204020204" pitchFamily="34" charset="-122"/>
              </a:endParaRPr>
            </a:p>
          </p:txBody>
        </p:sp>
        <p:sp>
          <p:nvSpPr>
            <p:cNvPr id="94" name="Oval 29"/>
            <p:cNvSpPr>
              <a:spLocks noChangeAspect="1"/>
            </p:cNvSpPr>
            <p:nvPr/>
          </p:nvSpPr>
          <p:spPr>
            <a:xfrm>
              <a:off x="1850114" y="3169458"/>
              <a:ext cx="1050630" cy="1050630"/>
            </a:xfrm>
            <a:prstGeom prst="ellipse">
              <a:avLst/>
            </a:prstGeom>
            <a:gr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sz="21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95" name="TextBox 94"/>
          <p:cNvSpPr txBox="1"/>
          <p:nvPr/>
        </p:nvSpPr>
        <p:spPr>
          <a:xfrm>
            <a:off x="1827221" y="4997495"/>
            <a:ext cx="947759" cy="1200329"/>
          </a:xfrm>
          <a:prstGeom prst="rect">
            <a:avLst/>
          </a:prstGeom>
          <a:noFill/>
        </p:spPr>
        <p:txBody>
          <a:bodyPr wrap="square" rtlCol="0">
            <a:spAutoFit/>
          </a:bodyPr>
          <a:lstStyle/>
          <a:p>
            <a:r>
              <a:rPr lang="zh-CN" altLang="en-US" sz="7200" b="1" dirty="0">
                <a:solidFill>
                  <a:schemeClr val="bg1"/>
                </a:solidFill>
                <a:latin typeface="微软雅黑" panose="020B0503020204020204" pitchFamily="34" charset="-122"/>
                <a:ea typeface="微软雅黑" panose="020B0503020204020204" pitchFamily="34" charset="-122"/>
              </a:rPr>
              <a:t>页</a:t>
            </a:r>
            <a:endParaRPr lang="zh-CN" altLang="en-US" sz="7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6281089" y="2572713"/>
            <a:ext cx="1340524" cy="2640784"/>
            <a:chOff x="2210594" y="1810545"/>
            <a:chExt cx="1005703" cy="1981199"/>
          </a:xfrm>
        </p:grpSpPr>
        <p:cxnSp>
          <p:nvCxnSpPr>
            <p:cNvPr id="16" name="直接连接符 15"/>
            <p:cNvCxnSpPr/>
            <p:nvPr/>
          </p:nvCxnSpPr>
          <p:spPr>
            <a:xfrm>
              <a:off x="2210594" y="3160810"/>
              <a:ext cx="1005703" cy="630934"/>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2346670" y="2801144"/>
              <a:ext cx="777103" cy="1"/>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2210594" y="1810545"/>
              <a:ext cx="943881" cy="581419"/>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9" name="矩形 48"/>
          <p:cNvSpPr/>
          <p:nvPr/>
        </p:nvSpPr>
        <p:spPr>
          <a:xfrm>
            <a:off x="264938" y="116632"/>
            <a:ext cx="288032" cy="504056"/>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8" name="矩形 57"/>
          <p:cNvSpPr/>
          <p:nvPr/>
        </p:nvSpPr>
        <p:spPr>
          <a:xfrm>
            <a:off x="624979" y="116632"/>
            <a:ext cx="72008" cy="504056"/>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0" name="TextBox 49"/>
          <p:cNvSpPr txBox="1"/>
          <p:nvPr/>
        </p:nvSpPr>
        <p:spPr>
          <a:xfrm>
            <a:off x="841004" y="183994"/>
            <a:ext cx="2262158" cy="369332"/>
          </a:xfrm>
          <a:prstGeom prst="rect">
            <a:avLst/>
          </a:prstGeom>
          <a:noFill/>
        </p:spPr>
        <p:txBody>
          <a:bodyPr wrap="none" rtlCol="0">
            <a:spAutoFit/>
          </a:bodyPr>
          <a:lstStyle/>
          <a:p>
            <a:r>
              <a:rPr lang="zh-CN" altLang="en-US" b="1" dirty="0">
                <a:solidFill>
                  <a:srgbClr val="00153E"/>
                </a:solidFill>
                <a:latin typeface="微软雅黑" panose="020B0503020204020204" pitchFamily="34" charset="-122"/>
                <a:ea typeface="微软雅黑" panose="020B0503020204020204" pitchFamily="34" charset="-122"/>
              </a:rPr>
              <a:t>安全管理的基本概念</a:t>
            </a:r>
            <a:endParaRPr lang="zh-CN" altLang="en-US" b="1" dirty="0">
              <a:solidFill>
                <a:srgbClr val="00153E"/>
              </a:solidFill>
              <a:latin typeface="微软雅黑" panose="020B0503020204020204" pitchFamily="34" charset="-122"/>
              <a:ea typeface="微软雅黑" panose="020B0503020204020204" pitchFamily="34" charset="-122"/>
            </a:endParaRPr>
          </a:p>
        </p:txBody>
      </p:sp>
      <p:sp>
        <p:nvSpPr>
          <p:cNvPr id="51" name="矩形 50"/>
          <p:cNvSpPr/>
          <p:nvPr/>
        </p:nvSpPr>
        <p:spPr>
          <a:xfrm flipV="1">
            <a:off x="0" y="764701"/>
            <a:ext cx="12195175" cy="45719"/>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148" name="圆角矩形 147"/>
          <p:cNvSpPr/>
          <p:nvPr/>
        </p:nvSpPr>
        <p:spPr>
          <a:xfrm>
            <a:off x="552971" y="3122130"/>
            <a:ext cx="2448272" cy="2375693"/>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9" name="组合 148"/>
          <p:cNvGrpSpPr/>
          <p:nvPr/>
        </p:nvGrpSpPr>
        <p:grpSpPr>
          <a:xfrm>
            <a:off x="1032738" y="1990244"/>
            <a:ext cx="1447442" cy="1447442"/>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1" name="椭圆 1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3" name="矩形 152"/>
          <p:cNvSpPr/>
          <p:nvPr/>
        </p:nvSpPr>
        <p:spPr>
          <a:xfrm>
            <a:off x="1356350" y="2483135"/>
            <a:ext cx="800219" cy="461665"/>
          </a:xfrm>
          <a:prstGeom prst="rect">
            <a:avLst/>
          </a:prstGeom>
        </p:spPr>
        <p:txBody>
          <a:bodyPr wrap="none">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工伤</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154" name="TextBox 153"/>
          <p:cNvSpPr txBox="1"/>
          <p:nvPr/>
        </p:nvSpPr>
        <p:spPr>
          <a:xfrm>
            <a:off x="768995" y="3667608"/>
            <a:ext cx="2040107" cy="1600438"/>
          </a:xfrm>
          <a:prstGeom prst="rect">
            <a:avLst/>
          </a:prstGeom>
          <a:noFill/>
        </p:spPr>
        <p:txBody>
          <a:bodyPr wrap="square" lIns="0" tIns="0" rIns="0" bIns="0"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也称职业伤害，是指劳动者（职工）在工作或者其他职业活动中因意外事故伤害和职业病造成的伤残和死亡。</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7442934" y="1790313"/>
            <a:ext cx="4343285" cy="1142490"/>
            <a:chOff x="4304043" y="1286668"/>
            <a:chExt cx="3837944" cy="2757793"/>
          </a:xfrm>
          <a:effectLst>
            <a:outerShdw blurRad="381000" dist="254000" dir="8100000" algn="tr" rotWithShape="0">
              <a:prstClr val="black">
                <a:alpha val="40000"/>
              </a:prstClr>
            </a:outerShdw>
          </a:effectLst>
        </p:grpSpPr>
        <p:sp>
          <p:nvSpPr>
            <p:cNvPr id="13" name="圆角矩形 1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圆角矩形 13"/>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9" name="组合 18"/>
          <p:cNvGrpSpPr/>
          <p:nvPr/>
        </p:nvGrpSpPr>
        <p:grpSpPr>
          <a:xfrm>
            <a:off x="3817447" y="2635419"/>
            <a:ext cx="2949651" cy="2503069"/>
            <a:chOff x="304800" y="673100"/>
            <a:chExt cx="4000500" cy="4000500"/>
          </a:xfrm>
          <a:effectLst>
            <a:outerShdw blurRad="444500" dist="254000" dir="8100000" algn="tr" rotWithShape="0">
              <a:prstClr val="black">
                <a:alpha val="50000"/>
              </a:prstClr>
            </a:outerShdw>
          </a:effectLst>
        </p:grpSpPr>
        <p:sp>
          <p:nvSpPr>
            <p:cNvPr id="20" name="同心圆 1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fontAlgn="auto">
                <a:spcBef>
                  <a:spcPts val="0"/>
                </a:spcBef>
                <a:spcAft>
                  <a:spcPts val="0"/>
                </a:spcAft>
                <a:defRPr/>
              </a:pPr>
              <a:endParaRPr lang="zh-CN" altLang="en-US" sz="2400" b="0" kern="0">
                <a:solidFill>
                  <a:sysClr val="windowText" lastClr="000000"/>
                </a:solidFill>
                <a:latin typeface="+mn-lt"/>
                <a:ea typeface="+mn-ea"/>
                <a:cs typeface="+mn-ea"/>
                <a:sym typeface="+mn-lt"/>
              </a:endParaRPr>
            </a:p>
          </p:txBody>
        </p:sp>
        <p:sp>
          <p:nvSpPr>
            <p:cNvPr id="21" name="椭圆 1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fontAlgn="auto">
                <a:spcBef>
                  <a:spcPts val="0"/>
                </a:spcBef>
                <a:spcAft>
                  <a:spcPts val="0"/>
                </a:spcAft>
                <a:defRPr/>
              </a:pPr>
              <a:endParaRPr lang="zh-CN" altLang="en-US" sz="2400" b="0" kern="0">
                <a:solidFill>
                  <a:sysClr val="window" lastClr="FFFFFF"/>
                </a:solidFill>
                <a:latin typeface="+mn-lt"/>
                <a:ea typeface="+mn-ea"/>
                <a:cs typeface="+mn-ea"/>
                <a:sym typeface="+mn-lt"/>
              </a:endParaRPr>
            </a:p>
          </p:txBody>
        </p:sp>
      </p:grpSp>
      <p:sp>
        <p:nvSpPr>
          <p:cNvPr id="31" name="文本框 37"/>
          <p:cNvSpPr>
            <a:spLocks noChangeArrowheads="1"/>
          </p:cNvSpPr>
          <p:nvPr/>
        </p:nvSpPr>
        <p:spPr bwMode="auto">
          <a:xfrm>
            <a:off x="4327431" y="3113905"/>
            <a:ext cx="203538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工伤保险条例</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第十六条规定</a:t>
            </a:r>
            <a:r>
              <a:rPr lang="en-US" altLang="zh-CN" sz="1600" dirty="0">
                <a:solidFill>
                  <a:schemeClr val="tx1">
                    <a:lumMod val="75000"/>
                    <a:lumOff val="25000"/>
                  </a:schemeClr>
                </a:solidFill>
                <a:cs typeface="+mn-ea"/>
                <a:sym typeface="+mn-lt"/>
              </a:rPr>
              <a:t>: </a:t>
            </a:r>
            <a:r>
              <a:rPr lang="zh-CN" altLang="en-US" sz="1600" dirty="0">
                <a:solidFill>
                  <a:schemeClr val="tx1">
                    <a:lumMod val="75000"/>
                    <a:lumOff val="25000"/>
                  </a:schemeClr>
                </a:solidFill>
                <a:cs typeface="+mn-ea"/>
                <a:sym typeface="+mn-lt"/>
              </a:rPr>
              <a:t>以下情形之一的，不得认定为工伤或者视同工伤</a:t>
            </a:r>
            <a:endParaRPr lang="zh-CN" altLang="en-US" sz="1600" dirty="0">
              <a:solidFill>
                <a:schemeClr val="tx1">
                  <a:lumMod val="75000"/>
                  <a:lumOff val="25000"/>
                </a:schemeClr>
              </a:solidFill>
              <a:cs typeface="+mn-ea"/>
              <a:sym typeface="+mn-lt"/>
            </a:endParaRPr>
          </a:p>
        </p:txBody>
      </p:sp>
      <p:sp>
        <p:nvSpPr>
          <p:cNvPr id="35" name="文本1"/>
          <p:cNvSpPr>
            <a:spLocks noChangeArrowheads="1"/>
          </p:cNvSpPr>
          <p:nvPr/>
        </p:nvSpPr>
        <p:spPr bwMode="gray">
          <a:xfrm>
            <a:off x="7621906" y="1760166"/>
            <a:ext cx="4128511" cy="1188673"/>
          </a:xfrm>
          <a:prstGeom prst="roundRect">
            <a:avLst>
              <a:gd name="adj" fmla="val 11505"/>
            </a:avLst>
          </a:prstGeom>
          <a:noFill/>
          <a:ln w="28575" cap="flat" cmpd="sng" algn="ctr">
            <a:noFill/>
            <a:prstDash val="solid"/>
          </a:ln>
          <a:effectLst/>
        </p:spPr>
        <p:txBody>
          <a:bodyPr lIns="91424" tIns="45713" rIns="91424" bIns="4571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lnSpc>
                <a:spcPct val="120000"/>
              </a:lnSpc>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故意犯罪的</a:t>
            </a:r>
            <a:endParaRPr lang="zh-CN" altLang="zh-CN" sz="1600" b="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36" name="组合 35"/>
          <p:cNvGrpSpPr/>
          <p:nvPr/>
        </p:nvGrpSpPr>
        <p:grpSpPr>
          <a:xfrm>
            <a:off x="7442934" y="3343993"/>
            <a:ext cx="4343285" cy="1142490"/>
            <a:chOff x="4304043" y="1286668"/>
            <a:chExt cx="3837944" cy="2757793"/>
          </a:xfrm>
          <a:effectLst>
            <a:outerShdw blurRad="381000" dist="254000" dir="8100000" algn="tr" rotWithShape="0">
              <a:prstClr val="black">
                <a:alpha val="40000"/>
              </a:prstClr>
            </a:outerShdw>
          </a:effectLst>
        </p:grpSpPr>
        <p:sp>
          <p:nvSpPr>
            <p:cNvPr id="37" name="圆角矩形 3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圆角矩形 3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9" name="文本1"/>
          <p:cNvSpPr>
            <a:spLocks noChangeArrowheads="1"/>
          </p:cNvSpPr>
          <p:nvPr/>
        </p:nvSpPr>
        <p:spPr bwMode="gray">
          <a:xfrm>
            <a:off x="7621906" y="3313846"/>
            <a:ext cx="4128511" cy="1188673"/>
          </a:xfrm>
          <a:prstGeom prst="roundRect">
            <a:avLst>
              <a:gd name="adj" fmla="val 11505"/>
            </a:avLst>
          </a:prstGeom>
          <a:noFill/>
          <a:ln w="28575" cap="flat" cmpd="sng" algn="ctr">
            <a:noFill/>
            <a:prstDash val="solid"/>
          </a:ln>
          <a:effectLst/>
        </p:spPr>
        <p:txBody>
          <a:bodyPr lIns="91424" tIns="45713" rIns="91424" bIns="4571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lnSpc>
                <a:spcPct val="120000"/>
              </a:lnSpc>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醉酒或者吸毒的</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40" name="组合 39"/>
          <p:cNvGrpSpPr/>
          <p:nvPr/>
        </p:nvGrpSpPr>
        <p:grpSpPr>
          <a:xfrm>
            <a:off x="7442934" y="4862765"/>
            <a:ext cx="4343285" cy="1142490"/>
            <a:chOff x="4304043" y="1286668"/>
            <a:chExt cx="3837944" cy="2757793"/>
          </a:xfrm>
          <a:effectLst>
            <a:outerShdw blurRad="381000" dist="254000" dir="8100000" algn="tr" rotWithShape="0">
              <a:prstClr val="black">
                <a:alpha val="40000"/>
              </a:prstClr>
            </a:outerShdw>
          </a:effectLst>
        </p:grpSpPr>
        <p:sp>
          <p:nvSpPr>
            <p:cNvPr id="41" name="圆角矩形 4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圆角矩形 41"/>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3" name="文本1"/>
          <p:cNvSpPr>
            <a:spLocks noChangeArrowheads="1"/>
          </p:cNvSpPr>
          <p:nvPr/>
        </p:nvSpPr>
        <p:spPr bwMode="gray">
          <a:xfrm>
            <a:off x="7621906" y="4832617"/>
            <a:ext cx="4128511" cy="1188673"/>
          </a:xfrm>
          <a:prstGeom prst="roundRect">
            <a:avLst>
              <a:gd name="adj" fmla="val 11505"/>
            </a:avLst>
          </a:prstGeom>
          <a:noFill/>
          <a:ln w="28575" cap="flat" cmpd="sng" algn="ctr">
            <a:noFill/>
            <a:prstDash val="solid"/>
          </a:ln>
          <a:effectLst/>
        </p:spPr>
        <p:txBody>
          <a:bodyPr lIns="91424" tIns="45713" rIns="91424" bIns="4571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lnSpc>
                <a:spcPct val="120000"/>
              </a:lnSpc>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自残或者自杀的</a:t>
            </a:r>
            <a:endParaRPr lang="zh-CN" altLang="zh-CN" sz="1600" b="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148" grpId="0" animBg="1"/>
      <p:bldP spid="153" grpId="0"/>
      <p:bldP spid="154" grpId="0"/>
      <p:bldP spid="154" grpId="1"/>
      <p:bldP spid="31" grpId="0"/>
      <p:bldP spid="35" grpId="0"/>
      <p:bldP spid="39"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938" y="116632"/>
            <a:ext cx="288032" cy="504056"/>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8" name="矩形 57"/>
          <p:cNvSpPr/>
          <p:nvPr/>
        </p:nvSpPr>
        <p:spPr>
          <a:xfrm>
            <a:off x="624979" y="116632"/>
            <a:ext cx="72008" cy="504056"/>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0" name="TextBox 49"/>
          <p:cNvSpPr txBox="1"/>
          <p:nvPr/>
        </p:nvSpPr>
        <p:spPr>
          <a:xfrm>
            <a:off x="841004" y="183994"/>
            <a:ext cx="2262158" cy="369332"/>
          </a:xfrm>
          <a:prstGeom prst="rect">
            <a:avLst/>
          </a:prstGeom>
          <a:noFill/>
        </p:spPr>
        <p:txBody>
          <a:bodyPr wrap="none" rtlCol="0">
            <a:spAutoFit/>
          </a:bodyPr>
          <a:lstStyle/>
          <a:p>
            <a:r>
              <a:rPr lang="zh-CN" altLang="en-US" b="1" dirty="0">
                <a:solidFill>
                  <a:srgbClr val="00153E"/>
                </a:solidFill>
                <a:latin typeface="微软雅黑" panose="020B0503020204020204" pitchFamily="34" charset="-122"/>
                <a:ea typeface="微软雅黑" panose="020B0503020204020204" pitchFamily="34" charset="-122"/>
              </a:rPr>
              <a:t>安全管理的基本概念</a:t>
            </a:r>
            <a:endParaRPr lang="zh-CN" altLang="en-US" b="1" dirty="0">
              <a:solidFill>
                <a:srgbClr val="00153E"/>
              </a:solidFill>
              <a:latin typeface="微软雅黑" panose="020B0503020204020204" pitchFamily="34" charset="-122"/>
              <a:ea typeface="微软雅黑" panose="020B0503020204020204" pitchFamily="34" charset="-122"/>
            </a:endParaRPr>
          </a:p>
        </p:txBody>
      </p:sp>
      <p:sp>
        <p:nvSpPr>
          <p:cNvPr id="51" name="矩形 50"/>
          <p:cNvSpPr/>
          <p:nvPr/>
        </p:nvSpPr>
        <p:spPr>
          <a:xfrm flipV="1">
            <a:off x="0" y="764701"/>
            <a:ext cx="12195175" cy="45719"/>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grpSp>
        <p:nvGrpSpPr>
          <p:cNvPr id="118" name="组合 117"/>
          <p:cNvGrpSpPr/>
          <p:nvPr/>
        </p:nvGrpSpPr>
        <p:grpSpPr>
          <a:xfrm>
            <a:off x="1129036" y="2275342"/>
            <a:ext cx="3960440" cy="2999396"/>
            <a:chOff x="2282031" y="457200"/>
            <a:chExt cx="7631113" cy="5943600"/>
          </a:xfrm>
        </p:grpSpPr>
        <p:pic>
          <p:nvPicPr>
            <p:cNvPr id="119" name="Picture 3" descr="C:\Users\Administrator\Desktop\iMac_resource.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2031" y="457200"/>
              <a:ext cx="7631113" cy="5943600"/>
            </a:xfrm>
            <a:prstGeom prst="rect">
              <a:avLst/>
            </a:prstGeom>
            <a:noFill/>
            <a:extLst>
              <a:ext uri="{909E8E84-426E-40DD-AFC4-6F175D3DCCD1}">
                <a14:hiddenFill xmlns:a14="http://schemas.microsoft.com/office/drawing/2010/main">
                  <a:solidFill>
                    <a:srgbClr val="FFFFFF"/>
                  </a:solidFill>
                </a14:hiddenFill>
              </a:ext>
            </a:extLst>
          </p:spPr>
        </p:pic>
        <p:sp>
          <p:nvSpPr>
            <p:cNvPr id="120" name="矩形 119"/>
            <p:cNvSpPr/>
            <p:nvPr/>
          </p:nvSpPr>
          <p:spPr>
            <a:xfrm>
              <a:off x="3098185" y="980728"/>
              <a:ext cx="6048672" cy="3456384"/>
            </a:xfrm>
            <a:prstGeom prst="rect">
              <a:avLst/>
            </a:prstGeom>
            <a:blipFill>
              <a:blip r:embed="rId2" cstate="print"/>
              <a:srcRect/>
              <a:stretch>
                <a:fillRect l="-36872" t="-15145" r="-12052" b="-63539"/>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grpSp>
        <p:nvGrpSpPr>
          <p:cNvPr id="136" name="组合 135"/>
          <p:cNvGrpSpPr/>
          <p:nvPr/>
        </p:nvGrpSpPr>
        <p:grpSpPr>
          <a:xfrm>
            <a:off x="5305498" y="2344266"/>
            <a:ext cx="5328593" cy="2003462"/>
            <a:chOff x="1911251" y="1321493"/>
            <a:chExt cx="1373453" cy="1008216"/>
          </a:xfrm>
        </p:grpSpPr>
        <p:sp>
          <p:nvSpPr>
            <p:cNvPr id="137" name="矩形 136"/>
            <p:cNvSpPr/>
            <p:nvPr/>
          </p:nvSpPr>
          <p:spPr>
            <a:xfrm>
              <a:off x="1911251" y="1321493"/>
              <a:ext cx="788010" cy="263304"/>
            </a:xfrm>
            <a:prstGeom prst="rect">
              <a:avLst/>
            </a:prstGeom>
          </p:spPr>
          <p:txBody>
            <a:bodyPr wrap="none">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安全生产责任制：</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138" name="矩形 137"/>
            <p:cNvSpPr/>
            <p:nvPr/>
          </p:nvSpPr>
          <p:spPr>
            <a:xfrm>
              <a:off x="1911251" y="1725659"/>
              <a:ext cx="1373453" cy="604050"/>
            </a:xfrm>
            <a:prstGeom prst="rect">
              <a:avLst/>
            </a:prstGeom>
          </p:spPr>
          <p:txBody>
            <a:bodyPr wrap="square" anchor="ctr">
              <a:spAutoFit/>
            </a:bodyPr>
            <a:lstStyle/>
            <a:p>
              <a:r>
                <a:rPr lang="zh-CN" altLang="en-US" dirty="0">
                  <a:latin typeface="微软雅黑" panose="020B0503020204020204" pitchFamily="34" charset="-122"/>
                  <a:ea typeface="微软雅黑" panose="020B0503020204020204" pitchFamily="34" charset="-122"/>
                  <a:cs typeface="Segoe UI" panose="020B0502040204020203" pitchFamily="34" charset="0"/>
                </a:rPr>
                <a:t>根据安全生产法律法规和企业生产实际，将各级领导、职能部门、工程技术人员、岗位操作人员在安全生产方面应做的事及应负的责任加以明确规定的一种制度。</a:t>
              </a:r>
              <a:endParaRPr lang="en-US" altLang="zh-CN" dirty="0">
                <a:latin typeface="微软雅黑" panose="020B0503020204020204" pitchFamily="34" charset="-122"/>
                <a:ea typeface="微软雅黑" panose="020B0503020204020204" pitchFamily="34" charset="-122"/>
                <a:cs typeface="Segoe UI" panose="020B0502040204020203" pitchFamily="34" charset="0"/>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938" y="116632"/>
            <a:ext cx="288032" cy="504056"/>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8" name="矩形 57"/>
          <p:cNvSpPr/>
          <p:nvPr/>
        </p:nvSpPr>
        <p:spPr>
          <a:xfrm>
            <a:off x="624979" y="116632"/>
            <a:ext cx="72008" cy="504056"/>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0" name="TextBox 49"/>
          <p:cNvSpPr txBox="1"/>
          <p:nvPr/>
        </p:nvSpPr>
        <p:spPr>
          <a:xfrm>
            <a:off x="841004" y="183994"/>
            <a:ext cx="2262158" cy="369332"/>
          </a:xfrm>
          <a:prstGeom prst="rect">
            <a:avLst/>
          </a:prstGeom>
          <a:noFill/>
        </p:spPr>
        <p:txBody>
          <a:bodyPr wrap="none" rtlCol="0">
            <a:spAutoFit/>
          </a:bodyPr>
          <a:lstStyle/>
          <a:p>
            <a:r>
              <a:rPr lang="zh-CN" altLang="en-US" b="1" dirty="0">
                <a:solidFill>
                  <a:srgbClr val="00153E"/>
                </a:solidFill>
                <a:latin typeface="微软雅黑" panose="020B0503020204020204" pitchFamily="34" charset="-122"/>
                <a:ea typeface="微软雅黑" panose="020B0503020204020204" pitchFamily="34" charset="-122"/>
              </a:rPr>
              <a:t>安全管理的基本概念</a:t>
            </a:r>
            <a:endParaRPr lang="zh-CN" altLang="en-US" b="1" dirty="0">
              <a:solidFill>
                <a:srgbClr val="00153E"/>
              </a:solidFill>
              <a:latin typeface="微软雅黑" panose="020B0503020204020204" pitchFamily="34" charset="-122"/>
              <a:ea typeface="微软雅黑" panose="020B0503020204020204" pitchFamily="34" charset="-122"/>
            </a:endParaRPr>
          </a:p>
        </p:txBody>
      </p:sp>
      <p:sp>
        <p:nvSpPr>
          <p:cNvPr id="51" name="矩形 50"/>
          <p:cNvSpPr/>
          <p:nvPr/>
        </p:nvSpPr>
        <p:spPr>
          <a:xfrm flipV="1">
            <a:off x="0" y="764701"/>
            <a:ext cx="12195175" cy="45719"/>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grpSp>
        <p:nvGrpSpPr>
          <p:cNvPr id="83" name="组合 82"/>
          <p:cNvGrpSpPr/>
          <p:nvPr/>
        </p:nvGrpSpPr>
        <p:grpSpPr>
          <a:xfrm>
            <a:off x="1036436" y="4211053"/>
            <a:ext cx="2944723" cy="1760272"/>
            <a:chOff x="1036434" y="3822793"/>
            <a:chExt cx="2944723" cy="1760272"/>
          </a:xfrm>
        </p:grpSpPr>
        <p:sp>
          <p:nvSpPr>
            <p:cNvPr id="84" name="圆角矩形 83"/>
            <p:cNvSpPr/>
            <p:nvPr/>
          </p:nvSpPr>
          <p:spPr>
            <a:xfrm>
              <a:off x="1036434" y="3822793"/>
              <a:ext cx="2944723" cy="1760272"/>
            </a:xfrm>
            <a:prstGeom prst="roundRect">
              <a:avLst>
                <a:gd name="adj" fmla="val 7594"/>
              </a:avLst>
            </a:prstGeom>
            <a:gradFill>
              <a:gsLst>
                <a:gs pos="0">
                  <a:srgbClr val="E4E4E4"/>
                </a:gs>
                <a:gs pos="100000">
                  <a:srgbClr val="FEFEFE"/>
                </a:gs>
              </a:gsLst>
              <a:lin ang="3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5" name="文本框 8"/>
            <p:cNvSpPr txBox="1"/>
            <p:nvPr/>
          </p:nvSpPr>
          <p:spPr>
            <a:xfrm>
              <a:off x="1248655" y="4264876"/>
              <a:ext cx="2520280" cy="1077218"/>
            </a:xfrm>
            <a:prstGeom prst="rect">
              <a:avLst/>
            </a:prstGeom>
            <a:noFill/>
            <a:effectLst/>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明确了单位的主要负责人及其他负责人，各有关部门和员工在经营活动中应负的责任</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6" name="组合 85"/>
          <p:cNvGrpSpPr/>
          <p:nvPr/>
        </p:nvGrpSpPr>
        <p:grpSpPr>
          <a:xfrm>
            <a:off x="4606787" y="4211054"/>
            <a:ext cx="2944723" cy="1760272"/>
            <a:chOff x="4606786" y="3822793"/>
            <a:chExt cx="2944723" cy="1760272"/>
          </a:xfrm>
        </p:grpSpPr>
        <p:sp>
          <p:nvSpPr>
            <p:cNvPr id="87" name="圆角矩形 86"/>
            <p:cNvSpPr/>
            <p:nvPr/>
          </p:nvSpPr>
          <p:spPr>
            <a:xfrm>
              <a:off x="4606786" y="3822793"/>
              <a:ext cx="2944723" cy="1760272"/>
            </a:xfrm>
            <a:prstGeom prst="roundRect">
              <a:avLst>
                <a:gd name="adj" fmla="val 7594"/>
              </a:avLst>
            </a:prstGeom>
            <a:gradFill>
              <a:gsLst>
                <a:gs pos="0">
                  <a:srgbClr val="E4E4E4"/>
                </a:gs>
                <a:gs pos="100000">
                  <a:srgbClr val="FEFEFE"/>
                </a:gs>
              </a:gsLst>
              <a:lin ang="3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8" name="文本框 11"/>
            <p:cNvSpPr txBox="1"/>
            <p:nvPr/>
          </p:nvSpPr>
          <p:spPr>
            <a:xfrm>
              <a:off x="4755757" y="4264876"/>
              <a:ext cx="2663994" cy="1077218"/>
            </a:xfrm>
            <a:prstGeom prst="rect">
              <a:avLst/>
            </a:prstGeom>
            <a:noFill/>
            <a:effectLst/>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在各部门及员工之间，建立一种分工明确，运行有效，责任落实的制度，有利于把安全工作落实到实处</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9" name="组合 88"/>
          <p:cNvGrpSpPr/>
          <p:nvPr/>
        </p:nvGrpSpPr>
        <p:grpSpPr>
          <a:xfrm>
            <a:off x="8177137" y="4211053"/>
            <a:ext cx="2944722" cy="1760272"/>
            <a:chOff x="8177138" y="3822793"/>
            <a:chExt cx="2944723" cy="1760272"/>
          </a:xfrm>
        </p:grpSpPr>
        <p:sp>
          <p:nvSpPr>
            <p:cNvPr id="90" name="圆角矩形 89"/>
            <p:cNvSpPr/>
            <p:nvPr/>
          </p:nvSpPr>
          <p:spPr>
            <a:xfrm>
              <a:off x="8177138" y="3822793"/>
              <a:ext cx="2944723" cy="1760272"/>
            </a:xfrm>
            <a:prstGeom prst="roundRect">
              <a:avLst>
                <a:gd name="adj" fmla="val 7594"/>
              </a:avLst>
            </a:prstGeom>
            <a:gradFill>
              <a:gsLst>
                <a:gs pos="0">
                  <a:srgbClr val="E4E4E4"/>
                </a:gs>
                <a:gs pos="100000">
                  <a:srgbClr val="FEFEFE"/>
                </a:gs>
              </a:gsLst>
              <a:lin ang="3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1" name="文本框 15"/>
            <p:cNvSpPr txBox="1"/>
            <p:nvPr/>
          </p:nvSpPr>
          <p:spPr>
            <a:xfrm>
              <a:off x="8428652" y="4426427"/>
              <a:ext cx="2441695" cy="338554"/>
            </a:xfrm>
            <a:prstGeom prst="rect">
              <a:avLst/>
            </a:prstGeom>
            <a:noFill/>
            <a:effectLst/>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是安全工作层层有人负责</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cxnSp>
        <p:nvCxnSpPr>
          <p:cNvPr id="98" name="直接连接符 97"/>
          <p:cNvCxnSpPr/>
          <p:nvPr/>
        </p:nvCxnSpPr>
        <p:spPr>
          <a:xfrm>
            <a:off x="2487754" y="3523008"/>
            <a:ext cx="7200000" cy="0"/>
          </a:xfrm>
          <a:prstGeom prst="line">
            <a:avLst/>
          </a:prstGeom>
          <a:ln w="12700">
            <a:solidFill>
              <a:srgbClr val="1F3D6A"/>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6084998" y="3134872"/>
            <a:ext cx="0" cy="792000"/>
          </a:xfrm>
          <a:prstGeom prst="line">
            <a:avLst/>
          </a:prstGeom>
          <a:ln w="19050">
            <a:solidFill>
              <a:srgbClr val="1F3D6A"/>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2507231" y="3530872"/>
            <a:ext cx="0" cy="792000"/>
          </a:xfrm>
          <a:prstGeom prst="line">
            <a:avLst/>
          </a:prstGeom>
          <a:ln w="19050">
            <a:solidFill>
              <a:srgbClr val="1F3D6A"/>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9691737" y="3530872"/>
            <a:ext cx="0" cy="792000"/>
          </a:xfrm>
          <a:prstGeom prst="line">
            <a:avLst/>
          </a:prstGeom>
          <a:ln w="19050">
            <a:solidFill>
              <a:srgbClr val="1F3D6A"/>
            </a:solidFill>
          </a:ln>
        </p:spPr>
        <p:style>
          <a:lnRef idx="1">
            <a:schemeClr val="accent1"/>
          </a:lnRef>
          <a:fillRef idx="0">
            <a:schemeClr val="accent1"/>
          </a:fillRef>
          <a:effectRef idx="0">
            <a:schemeClr val="accent1"/>
          </a:effectRef>
          <a:fontRef idx="minor">
            <a:schemeClr val="tx1"/>
          </a:fontRef>
        </p:style>
      </p:cxnSp>
      <p:sp>
        <p:nvSpPr>
          <p:cNvPr id="103" name="椭圆 102"/>
          <p:cNvSpPr>
            <a:spLocks noChangeAspect="1"/>
          </p:cNvSpPr>
          <p:nvPr/>
        </p:nvSpPr>
        <p:spPr>
          <a:xfrm>
            <a:off x="5725550" y="3808848"/>
            <a:ext cx="719999" cy="720000"/>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rPr>
              <a:t>02</a:t>
            </a:r>
            <a:endParaRPr lang="zh-CN" altLang="en-US" dirty="0">
              <a:solidFill>
                <a:prstClr val="white"/>
              </a:solidFill>
            </a:endParaRPr>
          </a:p>
        </p:txBody>
      </p:sp>
      <p:grpSp>
        <p:nvGrpSpPr>
          <p:cNvPr id="107" name="组合 106"/>
          <p:cNvGrpSpPr/>
          <p:nvPr/>
        </p:nvGrpSpPr>
        <p:grpSpPr>
          <a:xfrm>
            <a:off x="2147232" y="3808848"/>
            <a:ext cx="719999" cy="720000"/>
            <a:chOff x="2147231" y="3420588"/>
            <a:chExt cx="720000" cy="720000"/>
          </a:xfrm>
          <a:solidFill>
            <a:srgbClr val="C00000"/>
          </a:solidFill>
        </p:grpSpPr>
        <p:sp>
          <p:nvSpPr>
            <p:cNvPr id="108" name="椭圆 107"/>
            <p:cNvSpPr>
              <a:spLocks noChangeAspect="1"/>
            </p:cNvSpPr>
            <p:nvPr/>
          </p:nvSpPr>
          <p:spPr>
            <a:xfrm>
              <a:off x="2147231" y="3420588"/>
              <a:ext cx="720000" cy="7200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prstClr val="white"/>
                  </a:solidFill>
                </a:rPr>
                <a:t>01</a:t>
              </a:r>
              <a:endParaRPr lang="zh-CN" altLang="en-US" sz="2000" dirty="0">
                <a:solidFill>
                  <a:prstClr val="white"/>
                </a:solidFill>
              </a:endParaRPr>
            </a:p>
          </p:txBody>
        </p:sp>
        <p:sp>
          <p:nvSpPr>
            <p:cNvPr id="110" name="Freeform 25"/>
            <p:cNvSpPr/>
            <p:nvPr/>
          </p:nvSpPr>
          <p:spPr bwMode="auto">
            <a:xfrm>
              <a:off x="2462804" y="3871575"/>
              <a:ext cx="89507" cy="89506"/>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13" name="椭圆 112"/>
          <p:cNvSpPr>
            <a:spLocks noChangeAspect="1"/>
          </p:cNvSpPr>
          <p:nvPr/>
        </p:nvSpPr>
        <p:spPr>
          <a:xfrm>
            <a:off x="9302764" y="3808848"/>
            <a:ext cx="719999" cy="720000"/>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rPr>
              <a:t>03</a:t>
            </a:r>
            <a:endParaRPr lang="zh-CN" altLang="en-US" dirty="0">
              <a:solidFill>
                <a:prstClr val="white"/>
              </a:solidFill>
            </a:endParaRPr>
          </a:p>
        </p:txBody>
      </p:sp>
      <p:grpSp>
        <p:nvGrpSpPr>
          <p:cNvPr id="115" name="组合 114"/>
          <p:cNvGrpSpPr/>
          <p:nvPr/>
        </p:nvGrpSpPr>
        <p:grpSpPr>
          <a:xfrm>
            <a:off x="4625225" y="1644934"/>
            <a:ext cx="2944722" cy="1568042"/>
            <a:chOff x="4502274" y="3530242"/>
            <a:chExt cx="2944723" cy="1760272"/>
          </a:xfrm>
        </p:grpSpPr>
        <p:sp>
          <p:nvSpPr>
            <p:cNvPr id="116" name="圆角矩形 115"/>
            <p:cNvSpPr/>
            <p:nvPr/>
          </p:nvSpPr>
          <p:spPr>
            <a:xfrm>
              <a:off x="4502274" y="3530242"/>
              <a:ext cx="2944723" cy="1760272"/>
            </a:xfrm>
            <a:prstGeom prst="roundRect">
              <a:avLst>
                <a:gd name="adj" fmla="val 7594"/>
              </a:avLst>
            </a:prstGeom>
            <a:gradFill>
              <a:gsLst>
                <a:gs pos="0">
                  <a:srgbClr val="E4E4E4"/>
                </a:gs>
                <a:gs pos="100000">
                  <a:srgbClr val="FEFEFE"/>
                </a:gs>
              </a:gsLst>
              <a:lin ang="3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7" name="文本框 11"/>
            <p:cNvSpPr txBox="1"/>
            <p:nvPr/>
          </p:nvSpPr>
          <p:spPr>
            <a:xfrm>
              <a:off x="4805084" y="3943943"/>
              <a:ext cx="2339103" cy="932871"/>
            </a:xfrm>
            <a:prstGeom prst="rect">
              <a:avLst/>
            </a:prstGeom>
            <a:noFill/>
            <a:effectLst/>
          </p:spPr>
          <p:txBody>
            <a:bodyPr wrap="none" rtlCol="0">
              <a:spAutoFit/>
            </a:bodyPr>
            <a:lstStyle/>
            <a:p>
              <a:pPr algn="ctr"/>
              <a:r>
                <a:rPr lang="zh-CN" altLang="en-US" sz="2400" b="1" dirty="0">
                  <a:solidFill>
                    <a:srgbClr val="C00000"/>
                  </a:solidFill>
                  <a:latin typeface="微软雅黑" panose="020B0503020204020204" pitchFamily="34" charset="-122"/>
                  <a:ea typeface="微软雅黑" panose="020B0503020204020204" pitchFamily="34" charset="-122"/>
                </a:rPr>
                <a:t>安全生产责任制</a:t>
              </a:r>
              <a:endParaRPr lang="en-US" altLang="zh-CN" sz="2400" b="1" dirty="0">
                <a:solidFill>
                  <a:srgbClr val="C00000"/>
                </a:solidFill>
                <a:latin typeface="微软雅黑" panose="020B0503020204020204" pitchFamily="34" charset="-122"/>
                <a:ea typeface="微软雅黑" panose="020B0503020204020204" pitchFamily="34" charset="-122"/>
              </a:endParaRPr>
            </a:p>
            <a:p>
              <a:pPr algn="ctr"/>
              <a:r>
                <a:rPr lang="zh-CN" altLang="en-US" sz="2400" b="1" dirty="0">
                  <a:solidFill>
                    <a:srgbClr val="C00000"/>
                  </a:solidFill>
                  <a:latin typeface="微软雅黑" panose="020B0503020204020204" pitchFamily="34" charset="-122"/>
                  <a:ea typeface="微软雅黑" panose="020B0503020204020204" pitchFamily="34" charset="-122"/>
                </a:rPr>
                <a:t>的作用</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938" y="116632"/>
            <a:ext cx="288032" cy="504056"/>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8" name="矩形 57"/>
          <p:cNvSpPr/>
          <p:nvPr/>
        </p:nvSpPr>
        <p:spPr>
          <a:xfrm>
            <a:off x="624979" y="116632"/>
            <a:ext cx="72008" cy="504056"/>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0" name="TextBox 49"/>
          <p:cNvSpPr txBox="1"/>
          <p:nvPr/>
        </p:nvSpPr>
        <p:spPr>
          <a:xfrm>
            <a:off x="841004" y="183994"/>
            <a:ext cx="2262158" cy="369332"/>
          </a:xfrm>
          <a:prstGeom prst="rect">
            <a:avLst/>
          </a:prstGeom>
          <a:noFill/>
        </p:spPr>
        <p:txBody>
          <a:bodyPr wrap="none" rtlCol="0">
            <a:spAutoFit/>
          </a:bodyPr>
          <a:lstStyle/>
          <a:p>
            <a:r>
              <a:rPr lang="zh-CN" altLang="en-US" b="1" dirty="0">
                <a:solidFill>
                  <a:srgbClr val="00153E"/>
                </a:solidFill>
                <a:latin typeface="微软雅黑" panose="020B0503020204020204" pitchFamily="34" charset="-122"/>
                <a:ea typeface="微软雅黑" panose="020B0503020204020204" pitchFamily="34" charset="-122"/>
              </a:rPr>
              <a:t>安全管理的基本概念</a:t>
            </a:r>
            <a:endParaRPr lang="zh-CN" altLang="en-US" b="1" dirty="0">
              <a:solidFill>
                <a:srgbClr val="00153E"/>
              </a:solidFill>
              <a:latin typeface="微软雅黑" panose="020B0503020204020204" pitchFamily="34" charset="-122"/>
              <a:ea typeface="微软雅黑" panose="020B0503020204020204" pitchFamily="34" charset="-122"/>
            </a:endParaRPr>
          </a:p>
        </p:txBody>
      </p:sp>
      <p:sp>
        <p:nvSpPr>
          <p:cNvPr id="51" name="矩形 50"/>
          <p:cNvSpPr/>
          <p:nvPr/>
        </p:nvSpPr>
        <p:spPr>
          <a:xfrm flipV="1">
            <a:off x="0" y="764701"/>
            <a:ext cx="12195175" cy="45719"/>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33" name="TextBox 5"/>
          <p:cNvSpPr txBox="1"/>
          <p:nvPr/>
        </p:nvSpPr>
        <p:spPr>
          <a:xfrm>
            <a:off x="3704125" y="2533295"/>
            <a:ext cx="8496944" cy="307777"/>
          </a:xfrm>
          <a:prstGeom prst="rect">
            <a:avLst/>
          </a:prstGeom>
          <a:noFill/>
        </p:spPr>
        <p:txBody>
          <a:bodyPr wrap="square" rtlCol="0">
            <a:spAutoFit/>
          </a:bodyPr>
          <a:lstStyle/>
          <a:p>
            <a:r>
              <a:rPr lang="zh-CN" altLang="en-US" sz="1400" dirty="0">
                <a:solidFill>
                  <a:prstClr val="black"/>
                </a:solidFill>
                <a:latin typeface="微软雅黑" panose="020B0503020204020204" pitchFamily="34" charset="-122"/>
                <a:ea typeface="微软雅黑" panose="020B0503020204020204" pitchFamily="34" charset="-122"/>
              </a:rPr>
              <a:t>自觉遵守安全生产规章制度和劳动纪律，不违章作业，并随时制止他人违章作业</a:t>
            </a:r>
            <a:endParaRPr lang="en-US" altLang="zh-CN" sz="1400" b="0" dirty="0">
              <a:solidFill>
                <a:prstClr val="black"/>
              </a:solidFill>
              <a:latin typeface="微软雅黑" panose="020B0503020204020204" pitchFamily="34" charset="-122"/>
              <a:ea typeface="微软雅黑" panose="020B0503020204020204" pitchFamily="34" charset="-122"/>
            </a:endParaRPr>
          </a:p>
        </p:txBody>
      </p:sp>
      <p:grpSp>
        <p:nvGrpSpPr>
          <p:cNvPr id="61" name="组合 60"/>
          <p:cNvGrpSpPr/>
          <p:nvPr/>
        </p:nvGrpSpPr>
        <p:grpSpPr>
          <a:xfrm>
            <a:off x="2772319" y="2467803"/>
            <a:ext cx="557050" cy="557051"/>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63" name="椭圆 62"/>
            <p:cNvSpPr/>
            <p:nvPr/>
          </p:nvSpPr>
          <p:spPr>
            <a:xfrm>
              <a:off x="392114" y="760414"/>
              <a:ext cx="3825873" cy="3825873"/>
            </a:xfrm>
            <a:prstGeom prst="ellipse">
              <a:avLst/>
            </a:prstGeom>
            <a:solidFill>
              <a:srgbClr val="C00000"/>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1</a:t>
              </a: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64" name="TextBox 21"/>
          <p:cNvSpPr txBox="1"/>
          <p:nvPr/>
        </p:nvSpPr>
        <p:spPr>
          <a:xfrm>
            <a:off x="3765430" y="3371955"/>
            <a:ext cx="8496944" cy="307777"/>
          </a:xfrm>
          <a:prstGeom prst="rect">
            <a:avLst/>
          </a:prstGeom>
          <a:noFill/>
        </p:spPr>
        <p:txBody>
          <a:bodyPr wrap="square" rtlCol="0">
            <a:spAutoFit/>
          </a:bodyPr>
          <a:lstStyle/>
          <a:p>
            <a:r>
              <a:rPr lang="zh-CN" altLang="en-US" sz="1400" dirty="0">
                <a:solidFill>
                  <a:prstClr val="black"/>
                </a:solidFill>
                <a:latin typeface="微软雅黑" panose="020B0503020204020204" pitchFamily="34" charset="-122"/>
                <a:ea typeface="微软雅黑" panose="020B0503020204020204" pitchFamily="34" charset="-122"/>
              </a:rPr>
              <a:t>遵守有关设备维修保养制度的规定</a:t>
            </a:r>
            <a:endParaRPr lang="en-US" altLang="zh-CN" sz="1400" b="0" dirty="0">
              <a:solidFill>
                <a:prstClr val="black"/>
              </a:solidFill>
              <a:latin typeface="微软雅黑" panose="020B0503020204020204" pitchFamily="34" charset="-122"/>
              <a:ea typeface="微软雅黑" panose="020B0503020204020204" pitchFamily="34" charset="-122"/>
            </a:endParaRPr>
          </a:p>
        </p:txBody>
      </p:sp>
      <p:sp>
        <p:nvSpPr>
          <p:cNvPr id="65" name="TextBox 22"/>
          <p:cNvSpPr txBox="1"/>
          <p:nvPr/>
        </p:nvSpPr>
        <p:spPr>
          <a:xfrm>
            <a:off x="3765430" y="4236053"/>
            <a:ext cx="8496944" cy="307777"/>
          </a:xfrm>
          <a:prstGeom prst="rect">
            <a:avLst/>
          </a:prstGeom>
          <a:noFill/>
        </p:spPr>
        <p:txBody>
          <a:bodyPr wrap="square" rtlCol="0">
            <a:spAutoFit/>
          </a:bodyPr>
          <a:lstStyle/>
          <a:p>
            <a:r>
              <a:rPr lang="zh-CN" altLang="en-US" sz="1400" dirty="0">
                <a:solidFill>
                  <a:prstClr val="black"/>
                </a:solidFill>
                <a:latin typeface="微软雅黑" panose="020B0503020204020204" pitchFamily="34" charset="-122"/>
                <a:ea typeface="微软雅黑" panose="020B0503020204020204" pitchFamily="34" charset="-122"/>
              </a:rPr>
              <a:t>爱护和正确使用机器设备、工具，正确佩戴防护用品</a:t>
            </a:r>
            <a:endParaRPr lang="en-US" altLang="zh-CN" sz="1400" b="0" dirty="0">
              <a:solidFill>
                <a:prstClr val="black"/>
              </a:solidFill>
              <a:latin typeface="微软雅黑" panose="020B0503020204020204" pitchFamily="34" charset="-122"/>
              <a:ea typeface="微软雅黑" panose="020B0503020204020204" pitchFamily="34" charset="-122"/>
            </a:endParaRPr>
          </a:p>
        </p:txBody>
      </p:sp>
      <p:sp>
        <p:nvSpPr>
          <p:cNvPr id="66" name="TextBox 23"/>
          <p:cNvSpPr txBox="1"/>
          <p:nvPr/>
        </p:nvSpPr>
        <p:spPr>
          <a:xfrm>
            <a:off x="3765430" y="5132099"/>
            <a:ext cx="8496944" cy="307777"/>
          </a:xfrm>
          <a:prstGeom prst="rect">
            <a:avLst/>
          </a:prstGeom>
          <a:noFill/>
        </p:spPr>
        <p:txBody>
          <a:bodyPr wrap="square" rtlCol="0">
            <a:spAutoFit/>
          </a:bodyPr>
          <a:lstStyle/>
          <a:p>
            <a:r>
              <a:rPr lang="zh-CN" altLang="en-US" sz="1400" dirty="0">
                <a:solidFill>
                  <a:prstClr val="black"/>
                </a:solidFill>
                <a:latin typeface="微软雅黑" panose="020B0503020204020204" pitchFamily="34" charset="-122"/>
                <a:ea typeface="微软雅黑" panose="020B0503020204020204" pitchFamily="34" charset="-122"/>
              </a:rPr>
              <a:t>关心安全生产情况，向有关领导或部门提出合理化建议</a:t>
            </a:r>
            <a:endParaRPr lang="en-US" altLang="zh-CN" sz="1400" b="0" dirty="0">
              <a:solidFill>
                <a:prstClr val="black"/>
              </a:solidFill>
              <a:latin typeface="微软雅黑" panose="020B0503020204020204" pitchFamily="34" charset="-122"/>
              <a:ea typeface="微软雅黑" panose="020B0503020204020204" pitchFamily="34" charset="-122"/>
            </a:endParaRPr>
          </a:p>
        </p:txBody>
      </p:sp>
      <p:sp>
        <p:nvSpPr>
          <p:cNvPr id="67" name="TextBox 24"/>
          <p:cNvSpPr txBox="1"/>
          <p:nvPr/>
        </p:nvSpPr>
        <p:spPr>
          <a:xfrm>
            <a:off x="3765430" y="6063939"/>
            <a:ext cx="8496944" cy="307777"/>
          </a:xfrm>
          <a:prstGeom prst="rect">
            <a:avLst/>
          </a:prstGeom>
          <a:noFill/>
        </p:spPr>
        <p:txBody>
          <a:bodyPr wrap="square" rtlCol="0">
            <a:spAutoFit/>
          </a:bodyPr>
          <a:lstStyle/>
          <a:p>
            <a:r>
              <a:rPr lang="zh-CN" altLang="en-US" sz="1400" dirty="0">
                <a:solidFill>
                  <a:prstClr val="black"/>
                </a:solidFill>
                <a:latin typeface="微软雅黑" panose="020B0503020204020204" pitchFamily="34" charset="-122"/>
                <a:ea typeface="微软雅黑" panose="020B0503020204020204" pitchFamily="34" charset="-122"/>
              </a:rPr>
              <a:t>发现事故隐患和不安全因素要及时向组长或有关部门汇报</a:t>
            </a:r>
            <a:endParaRPr lang="zh-CN" altLang="en-US" sz="1400" dirty="0">
              <a:solidFill>
                <a:prstClr val="black"/>
              </a:solidFill>
              <a:latin typeface="微软雅黑" panose="020B0503020204020204" pitchFamily="34" charset="-122"/>
              <a:ea typeface="微软雅黑" panose="020B0503020204020204" pitchFamily="34" charset="-122"/>
            </a:endParaRPr>
          </a:p>
        </p:txBody>
      </p:sp>
      <p:grpSp>
        <p:nvGrpSpPr>
          <p:cNvPr id="68" name="组合 67"/>
          <p:cNvGrpSpPr/>
          <p:nvPr/>
        </p:nvGrpSpPr>
        <p:grpSpPr>
          <a:xfrm>
            <a:off x="2772319" y="3359799"/>
            <a:ext cx="557050" cy="557051"/>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70" name="椭圆 6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2</a:t>
              </a:r>
              <a:endParaRPr kumimoji="0" lang="zh-CN" altLang="en-US" sz="36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grpSp>
      <p:grpSp>
        <p:nvGrpSpPr>
          <p:cNvPr id="71" name="组合 70"/>
          <p:cNvGrpSpPr/>
          <p:nvPr/>
        </p:nvGrpSpPr>
        <p:grpSpPr>
          <a:xfrm>
            <a:off x="2752616" y="4223895"/>
            <a:ext cx="557050" cy="557051"/>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73" name="椭圆 72"/>
            <p:cNvSpPr/>
            <p:nvPr/>
          </p:nvSpPr>
          <p:spPr>
            <a:xfrm>
              <a:off x="392112" y="760412"/>
              <a:ext cx="3825874" cy="3825874"/>
            </a:xfrm>
            <a:prstGeom prst="ellipse">
              <a:avLst/>
            </a:prstGeom>
            <a:solidFill>
              <a:srgbClr val="C00000"/>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3</a:t>
              </a: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2732915" y="5132099"/>
            <a:ext cx="557050" cy="557051"/>
            <a:chOff x="304800" y="673100"/>
            <a:chExt cx="4000500" cy="4000500"/>
          </a:xfrm>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76" name="椭圆 75"/>
            <p:cNvSpPr/>
            <p:nvPr/>
          </p:nvSpPr>
          <p:spPr>
            <a:xfrm>
              <a:off x="392114" y="760414"/>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4</a:t>
              </a:r>
              <a:endParaRPr kumimoji="0" lang="zh-CN" altLang="en-US" sz="36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grpSp>
      <p:grpSp>
        <p:nvGrpSpPr>
          <p:cNvPr id="77" name="组合 76"/>
          <p:cNvGrpSpPr/>
          <p:nvPr/>
        </p:nvGrpSpPr>
        <p:grpSpPr>
          <a:xfrm>
            <a:off x="2713213" y="6040303"/>
            <a:ext cx="557050" cy="557051"/>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79" name="椭圆 78"/>
            <p:cNvSpPr/>
            <p:nvPr/>
          </p:nvSpPr>
          <p:spPr>
            <a:xfrm>
              <a:off x="392112" y="760412"/>
              <a:ext cx="3825874" cy="3825874"/>
            </a:xfrm>
            <a:prstGeom prst="ellipse">
              <a:avLst/>
            </a:prstGeom>
            <a:solidFill>
              <a:srgbClr val="C00000"/>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5</a:t>
              </a: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80" name="组合 79"/>
          <p:cNvGrpSpPr/>
          <p:nvPr/>
        </p:nvGrpSpPr>
        <p:grpSpPr>
          <a:xfrm>
            <a:off x="3789694" y="1217638"/>
            <a:ext cx="6000145" cy="915219"/>
            <a:chOff x="2028603" y="2804099"/>
            <a:chExt cx="4484281" cy="684000"/>
          </a:xfrm>
        </p:grpSpPr>
        <p:sp>
          <p:nvSpPr>
            <p:cNvPr id="81" name="圆角矩形 80"/>
            <p:cNvSpPr/>
            <p:nvPr/>
          </p:nvSpPr>
          <p:spPr>
            <a:xfrm flipV="1">
              <a:off x="2028603" y="2804099"/>
              <a:ext cx="4484281"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TextBox 15"/>
            <p:cNvSpPr txBox="1"/>
            <p:nvPr/>
          </p:nvSpPr>
          <p:spPr>
            <a:xfrm>
              <a:off x="2457247" y="2950581"/>
              <a:ext cx="3626992" cy="391035"/>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员工安全生产职责的主要内容</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3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938" y="116632"/>
            <a:ext cx="288032" cy="504056"/>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8" name="矩形 57"/>
          <p:cNvSpPr/>
          <p:nvPr/>
        </p:nvSpPr>
        <p:spPr>
          <a:xfrm>
            <a:off x="624979" y="116632"/>
            <a:ext cx="72008" cy="504056"/>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0" name="TextBox 49"/>
          <p:cNvSpPr txBox="1"/>
          <p:nvPr/>
        </p:nvSpPr>
        <p:spPr>
          <a:xfrm>
            <a:off x="841004" y="183994"/>
            <a:ext cx="2262158" cy="369332"/>
          </a:xfrm>
          <a:prstGeom prst="rect">
            <a:avLst/>
          </a:prstGeom>
          <a:noFill/>
        </p:spPr>
        <p:txBody>
          <a:bodyPr wrap="none" rtlCol="0">
            <a:spAutoFit/>
          </a:bodyPr>
          <a:lstStyle/>
          <a:p>
            <a:r>
              <a:rPr lang="zh-CN" altLang="en-US" b="1" dirty="0">
                <a:solidFill>
                  <a:srgbClr val="00153E"/>
                </a:solidFill>
                <a:latin typeface="微软雅黑" panose="020B0503020204020204" pitchFamily="34" charset="-122"/>
                <a:ea typeface="微软雅黑" panose="020B0503020204020204" pitchFamily="34" charset="-122"/>
              </a:rPr>
              <a:t>安全管理的基本概念</a:t>
            </a:r>
            <a:endParaRPr lang="zh-CN" altLang="en-US" b="1" dirty="0">
              <a:solidFill>
                <a:srgbClr val="00153E"/>
              </a:solidFill>
              <a:latin typeface="微软雅黑" panose="020B0503020204020204" pitchFamily="34" charset="-122"/>
              <a:ea typeface="微软雅黑" panose="020B0503020204020204" pitchFamily="34" charset="-122"/>
            </a:endParaRPr>
          </a:p>
        </p:txBody>
      </p:sp>
      <p:sp>
        <p:nvSpPr>
          <p:cNvPr id="51" name="矩形 50"/>
          <p:cNvSpPr/>
          <p:nvPr/>
        </p:nvSpPr>
        <p:spPr>
          <a:xfrm flipV="1">
            <a:off x="0" y="764701"/>
            <a:ext cx="12195175" cy="45719"/>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33" name="Freeform 5"/>
          <p:cNvSpPr/>
          <p:nvPr/>
        </p:nvSpPr>
        <p:spPr bwMode="auto">
          <a:xfrm>
            <a:off x="4441403" y="1297847"/>
            <a:ext cx="1236399" cy="4862748"/>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gradFill flip="none" rotWithShape="1">
            <a:gsLst>
              <a:gs pos="0">
                <a:schemeClr val="bg1"/>
              </a:gs>
              <a:gs pos="100000">
                <a:schemeClr val="bg1">
                  <a:lumMod val="85000"/>
                </a:schemeClr>
              </a:gs>
            </a:gsLst>
            <a:lin ang="0" scaled="1"/>
            <a:tileRect/>
          </a:gradFill>
          <a:ln w="12700">
            <a:gradFill>
              <a:gsLst>
                <a:gs pos="0">
                  <a:schemeClr val="bg1"/>
                </a:gs>
                <a:gs pos="100000">
                  <a:schemeClr val="bg1">
                    <a:lumMod val="85000"/>
                  </a:schemeClr>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mn-lt"/>
              <a:ea typeface="+mn-ea"/>
            </a:endParaRPr>
          </a:p>
        </p:txBody>
      </p:sp>
      <p:grpSp>
        <p:nvGrpSpPr>
          <p:cNvPr id="3" name="组合 2"/>
          <p:cNvGrpSpPr/>
          <p:nvPr/>
        </p:nvGrpSpPr>
        <p:grpSpPr>
          <a:xfrm>
            <a:off x="5976778" y="1412777"/>
            <a:ext cx="4624744" cy="792088"/>
            <a:chOff x="5976777" y="1412776"/>
            <a:chExt cx="4624744" cy="792088"/>
          </a:xfrm>
        </p:grpSpPr>
        <p:sp>
          <p:nvSpPr>
            <p:cNvPr id="61" name="圆角矩形 60"/>
            <p:cNvSpPr/>
            <p:nvPr/>
          </p:nvSpPr>
          <p:spPr>
            <a:xfrm>
              <a:off x="5976777" y="1412776"/>
              <a:ext cx="4624744" cy="79208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ffectLst>
                  <a:outerShdw blurRad="431800" dist="419100" dir="8100000" algn="tr" rotWithShape="0">
                    <a:prstClr val="black">
                      <a:alpha val="40000"/>
                    </a:prstClr>
                  </a:outerShdw>
                </a:effectLst>
                <a:ea typeface="微软雅黑" panose="020B0503020204020204" pitchFamily="34" charset="-122"/>
              </a:endParaRPr>
            </a:p>
          </p:txBody>
        </p:sp>
        <p:sp>
          <p:nvSpPr>
            <p:cNvPr id="67" name="TextBox 66"/>
            <p:cNvSpPr txBox="1"/>
            <p:nvPr/>
          </p:nvSpPr>
          <p:spPr>
            <a:xfrm>
              <a:off x="6488949" y="1562598"/>
              <a:ext cx="3376852" cy="538609"/>
            </a:xfrm>
            <a:prstGeom prst="rect">
              <a:avLst/>
            </a:prstGeom>
            <a:noFill/>
          </p:spPr>
          <p:txBody>
            <a:bodyPr wrap="square" lIns="0" tIns="0" rIns="0" bIns="0" rtlCol="0">
              <a:spAutoFit/>
            </a:bodyPr>
            <a:lstStyle/>
            <a:p>
              <a:pPr algn="just">
                <a:lnSpc>
                  <a:spcPts val="21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发生工伤事故，要及时抢救伤员、保护现场，报告领导，并协助调查工作</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1345060" y="2482205"/>
            <a:ext cx="2775925" cy="2775919"/>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5" name="椭圆 7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 name="TextBox 75"/>
          <p:cNvSpPr txBox="1"/>
          <p:nvPr/>
        </p:nvSpPr>
        <p:spPr>
          <a:xfrm>
            <a:off x="1275289" y="3351179"/>
            <a:ext cx="2915467" cy="1107996"/>
          </a:xfrm>
          <a:prstGeom prst="rect">
            <a:avLst/>
          </a:prstGeom>
          <a:noFill/>
        </p:spPr>
        <p:txBody>
          <a:bodyPr wrap="square" lIns="0" tIns="0" rIns="0" bIns="0" rtlCol="0">
            <a:spAutoFit/>
          </a:bodyPr>
          <a:lstStyle/>
          <a:p>
            <a:pPr algn="ctr"/>
            <a:r>
              <a:rPr lang="zh-CN" altLang="en-US" sz="2400" b="1" dirty="0">
                <a:solidFill>
                  <a:srgbClr val="C00000"/>
                </a:solidFill>
                <a:latin typeface="微软雅黑" panose="020B0503020204020204" pitchFamily="34" charset="-122"/>
                <a:ea typeface="微软雅黑" panose="020B0503020204020204" pitchFamily="34" charset="-122"/>
              </a:rPr>
              <a:t>员工安全</a:t>
            </a:r>
            <a:endParaRPr lang="en-US" altLang="zh-CN" sz="2400" b="1" dirty="0">
              <a:solidFill>
                <a:srgbClr val="C00000"/>
              </a:solidFill>
              <a:latin typeface="微软雅黑" panose="020B0503020204020204" pitchFamily="34" charset="-122"/>
              <a:ea typeface="微软雅黑" panose="020B0503020204020204" pitchFamily="34" charset="-122"/>
            </a:endParaRPr>
          </a:p>
          <a:p>
            <a:pPr algn="ctr"/>
            <a:r>
              <a:rPr lang="zh-CN" altLang="en-US" sz="2400" b="1" dirty="0">
                <a:solidFill>
                  <a:srgbClr val="C00000"/>
                </a:solidFill>
                <a:latin typeface="微软雅黑" panose="020B0503020204020204" pitchFamily="34" charset="-122"/>
                <a:ea typeface="微软雅黑" panose="020B0503020204020204" pitchFamily="34" charset="-122"/>
              </a:rPr>
              <a:t>生产职责</a:t>
            </a:r>
            <a:endParaRPr lang="en-US" altLang="zh-CN" sz="2400" b="1" dirty="0">
              <a:solidFill>
                <a:srgbClr val="C00000"/>
              </a:solidFill>
              <a:latin typeface="微软雅黑" panose="020B0503020204020204" pitchFamily="34" charset="-122"/>
              <a:ea typeface="微软雅黑" panose="020B0503020204020204" pitchFamily="34" charset="-122"/>
            </a:endParaRPr>
          </a:p>
          <a:p>
            <a:pPr algn="ctr"/>
            <a:r>
              <a:rPr lang="zh-CN" altLang="en-US" sz="2400" b="1" dirty="0">
                <a:solidFill>
                  <a:srgbClr val="C00000"/>
                </a:solidFill>
                <a:latin typeface="微软雅黑" panose="020B0503020204020204" pitchFamily="34" charset="-122"/>
                <a:ea typeface="微软雅黑" panose="020B0503020204020204" pitchFamily="34" charset="-122"/>
              </a:rPr>
              <a:t>的主要内容</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nvGrpSpPr>
          <p:cNvPr id="82" name="组合 81"/>
          <p:cNvGrpSpPr/>
          <p:nvPr/>
        </p:nvGrpSpPr>
        <p:grpSpPr>
          <a:xfrm>
            <a:off x="5976778" y="2731353"/>
            <a:ext cx="4624744" cy="792088"/>
            <a:chOff x="5976777" y="1412776"/>
            <a:chExt cx="4624744" cy="792088"/>
          </a:xfrm>
        </p:grpSpPr>
        <p:sp>
          <p:nvSpPr>
            <p:cNvPr id="83" name="圆角矩形 82"/>
            <p:cNvSpPr/>
            <p:nvPr/>
          </p:nvSpPr>
          <p:spPr>
            <a:xfrm>
              <a:off x="5976777" y="1412776"/>
              <a:ext cx="4624744" cy="79208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ffectLst>
                  <a:outerShdw blurRad="431800" dist="419100" dir="8100000" algn="tr" rotWithShape="0">
                    <a:prstClr val="black">
                      <a:alpha val="40000"/>
                    </a:prstClr>
                  </a:outerShdw>
                </a:effectLst>
                <a:ea typeface="微软雅黑" panose="020B0503020204020204" pitchFamily="34" charset="-122"/>
              </a:endParaRPr>
            </a:p>
          </p:txBody>
        </p:sp>
        <p:sp>
          <p:nvSpPr>
            <p:cNvPr id="84" name="TextBox 83"/>
            <p:cNvSpPr txBox="1"/>
            <p:nvPr/>
          </p:nvSpPr>
          <p:spPr>
            <a:xfrm>
              <a:off x="6488949" y="1561911"/>
              <a:ext cx="3600400" cy="538609"/>
            </a:xfrm>
            <a:prstGeom prst="rect">
              <a:avLst/>
            </a:prstGeom>
            <a:noFill/>
          </p:spPr>
          <p:txBody>
            <a:bodyPr wrap="square" lIns="0" tIns="0" rIns="0" bIns="0" rtlCol="0">
              <a:spAutoFit/>
            </a:bodyPr>
            <a:lstStyle/>
            <a:p>
              <a:pPr algn="just">
                <a:lnSpc>
                  <a:spcPts val="21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努力学习和掌握安全知识和技能、熟练掌握本工种操作程序和安全操作规程；</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5" name="组合 84"/>
          <p:cNvGrpSpPr/>
          <p:nvPr/>
        </p:nvGrpSpPr>
        <p:grpSpPr>
          <a:xfrm>
            <a:off x="5976778" y="4049931"/>
            <a:ext cx="4624744" cy="792088"/>
            <a:chOff x="5976777" y="1412776"/>
            <a:chExt cx="4624744" cy="792088"/>
          </a:xfrm>
        </p:grpSpPr>
        <p:sp>
          <p:nvSpPr>
            <p:cNvPr id="86" name="圆角矩形 85"/>
            <p:cNvSpPr/>
            <p:nvPr/>
          </p:nvSpPr>
          <p:spPr>
            <a:xfrm>
              <a:off x="5976777" y="1412776"/>
              <a:ext cx="4624744" cy="79208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ffectLst>
                  <a:outerShdw blurRad="431800" dist="419100" dir="8100000" algn="tr" rotWithShape="0">
                    <a:prstClr val="black">
                      <a:alpha val="40000"/>
                    </a:prstClr>
                  </a:outerShdw>
                </a:effectLst>
                <a:ea typeface="微软雅黑" panose="020B0503020204020204" pitchFamily="34" charset="-122"/>
              </a:endParaRPr>
            </a:p>
          </p:txBody>
        </p:sp>
        <p:sp>
          <p:nvSpPr>
            <p:cNvPr id="87" name="TextBox 86"/>
            <p:cNvSpPr txBox="1"/>
            <p:nvPr/>
          </p:nvSpPr>
          <p:spPr>
            <a:xfrm>
              <a:off x="6488949" y="1562598"/>
              <a:ext cx="3376852" cy="538609"/>
            </a:xfrm>
            <a:prstGeom prst="rect">
              <a:avLst/>
            </a:prstGeom>
            <a:noFill/>
          </p:spPr>
          <p:txBody>
            <a:bodyPr wrap="square" lIns="0" tIns="0" rIns="0" bIns="0" rtlCol="0">
              <a:spAutoFit/>
            </a:bodyPr>
            <a:lstStyle/>
            <a:p>
              <a:pPr algn="just">
                <a:lnSpc>
                  <a:spcPts val="21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积极参加各种安全活动，牢固树立“安全第一”思想和自我保护意识；</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8" name="组合 87"/>
          <p:cNvGrpSpPr/>
          <p:nvPr/>
        </p:nvGrpSpPr>
        <p:grpSpPr>
          <a:xfrm>
            <a:off x="5976778" y="5368507"/>
            <a:ext cx="4624744" cy="792088"/>
            <a:chOff x="5976777" y="1412776"/>
            <a:chExt cx="4624744" cy="792088"/>
          </a:xfrm>
        </p:grpSpPr>
        <p:sp>
          <p:nvSpPr>
            <p:cNvPr id="89" name="圆角矩形 88"/>
            <p:cNvSpPr/>
            <p:nvPr/>
          </p:nvSpPr>
          <p:spPr>
            <a:xfrm>
              <a:off x="5976777" y="1412776"/>
              <a:ext cx="4624744" cy="79208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ffectLst>
                  <a:outerShdw blurRad="431800" dist="419100" dir="8100000" algn="tr" rotWithShape="0">
                    <a:prstClr val="black">
                      <a:alpha val="40000"/>
                    </a:prstClr>
                  </a:outerShdw>
                </a:effectLst>
                <a:ea typeface="微软雅黑" panose="020B0503020204020204" pitchFamily="34" charset="-122"/>
              </a:endParaRPr>
            </a:p>
          </p:txBody>
        </p:sp>
        <p:sp>
          <p:nvSpPr>
            <p:cNvPr id="90" name="TextBox 89"/>
            <p:cNvSpPr txBox="1"/>
            <p:nvPr/>
          </p:nvSpPr>
          <p:spPr>
            <a:xfrm>
              <a:off x="6470774" y="1562598"/>
              <a:ext cx="3376852" cy="538609"/>
            </a:xfrm>
            <a:prstGeom prst="rect">
              <a:avLst/>
            </a:prstGeom>
            <a:noFill/>
          </p:spPr>
          <p:txBody>
            <a:bodyPr wrap="square" lIns="0" tIns="0" rIns="0" bIns="0" rtlCol="0">
              <a:spAutoFit/>
            </a:bodyPr>
            <a:lstStyle/>
            <a:p>
              <a:pPr algn="just">
                <a:lnSpc>
                  <a:spcPts val="21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有权拒绝违章指挥和强令冒险作业，对个人安全生产负责。</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33" grpId="0" animBg="1"/>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938" y="116632"/>
            <a:ext cx="288032" cy="504056"/>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8" name="矩形 57"/>
          <p:cNvSpPr/>
          <p:nvPr/>
        </p:nvSpPr>
        <p:spPr>
          <a:xfrm>
            <a:off x="624979" y="116632"/>
            <a:ext cx="72008" cy="504056"/>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0" name="TextBox 49"/>
          <p:cNvSpPr txBox="1"/>
          <p:nvPr/>
        </p:nvSpPr>
        <p:spPr>
          <a:xfrm>
            <a:off x="841004" y="183994"/>
            <a:ext cx="2262158" cy="369332"/>
          </a:xfrm>
          <a:prstGeom prst="rect">
            <a:avLst/>
          </a:prstGeom>
          <a:noFill/>
        </p:spPr>
        <p:txBody>
          <a:bodyPr wrap="none" rtlCol="0">
            <a:spAutoFit/>
          </a:bodyPr>
          <a:lstStyle/>
          <a:p>
            <a:r>
              <a:rPr lang="zh-CN" altLang="en-US" b="1" dirty="0">
                <a:solidFill>
                  <a:srgbClr val="00153E"/>
                </a:solidFill>
                <a:latin typeface="微软雅黑" panose="020B0503020204020204" pitchFamily="34" charset="-122"/>
                <a:ea typeface="微软雅黑" panose="020B0503020204020204" pitchFamily="34" charset="-122"/>
              </a:rPr>
              <a:t>安全管理的基本概念</a:t>
            </a:r>
            <a:endParaRPr lang="zh-CN" altLang="en-US" b="1" dirty="0">
              <a:solidFill>
                <a:srgbClr val="00153E"/>
              </a:solidFill>
              <a:latin typeface="微软雅黑" panose="020B0503020204020204" pitchFamily="34" charset="-122"/>
              <a:ea typeface="微软雅黑" panose="020B0503020204020204" pitchFamily="34" charset="-122"/>
            </a:endParaRPr>
          </a:p>
        </p:txBody>
      </p:sp>
      <p:sp>
        <p:nvSpPr>
          <p:cNvPr id="51" name="矩形 50"/>
          <p:cNvSpPr/>
          <p:nvPr/>
        </p:nvSpPr>
        <p:spPr>
          <a:xfrm flipV="1">
            <a:off x="0" y="764701"/>
            <a:ext cx="12195175" cy="45719"/>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grpSp>
        <p:nvGrpSpPr>
          <p:cNvPr id="8" name="组合 7"/>
          <p:cNvGrpSpPr/>
          <p:nvPr/>
        </p:nvGrpSpPr>
        <p:grpSpPr>
          <a:xfrm>
            <a:off x="7162709" y="2511911"/>
            <a:ext cx="4479496" cy="557051"/>
            <a:chOff x="4801443" y="1693437"/>
            <a:chExt cx="4479495" cy="557051"/>
          </a:xfrm>
        </p:grpSpPr>
        <p:sp>
          <p:nvSpPr>
            <p:cNvPr id="64" name="TextBox 21"/>
            <p:cNvSpPr txBox="1"/>
            <p:nvPr/>
          </p:nvSpPr>
          <p:spPr>
            <a:xfrm>
              <a:off x="5449515" y="1818073"/>
              <a:ext cx="3831423" cy="307777"/>
            </a:xfrm>
            <a:prstGeom prst="rect">
              <a:avLst/>
            </a:prstGeom>
            <a:noFill/>
          </p:spPr>
          <p:txBody>
            <a:bodyPr wrap="square" rtlCol="0">
              <a:spAutoFit/>
            </a:bodyPr>
            <a:lstStyle/>
            <a:p>
              <a:r>
                <a:rPr lang="zh-CN" altLang="en-US" sz="1400" dirty="0">
                  <a:solidFill>
                    <a:prstClr val="black"/>
                  </a:solidFill>
                  <a:latin typeface="微软雅黑" panose="020B0503020204020204" pitchFamily="34" charset="-122"/>
                  <a:ea typeface="微软雅黑" panose="020B0503020204020204" pitchFamily="34" charset="-122"/>
                </a:rPr>
                <a:t>各种生产设备的技术操作规程</a:t>
              </a:r>
              <a:endParaRPr lang="en-US" altLang="zh-CN" sz="1400" b="0" dirty="0">
                <a:solidFill>
                  <a:prstClr val="black"/>
                </a:solidFill>
                <a:latin typeface="微软雅黑" panose="020B0503020204020204" pitchFamily="34" charset="-122"/>
                <a:ea typeface="微软雅黑" panose="020B0503020204020204" pitchFamily="34" charset="-122"/>
              </a:endParaRPr>
            </a:p>
          </p:txBody>
        </p:sp>
        <p:grpSp>
          <p:nvGrpSpPr>
            <p:cNvPr id="68" name="组合 67"/>
            <p:cNvGrpSpPr/>
            <p:nvPr/>
          </p:nvGrpSpPr>
          <p:grpSpPr>
            <a:xfrm>
              <a:off x="4801443" y="1693437"/>
              <a:ext cx="576064" cy="557051"/>
              <a:chOff x="304800" y="673100"/>
              <a:chExt cx="4137043"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70" name="椭圆 69"/>
              <p:cNvSpPr/>
              <p:nvPr/>
            </p:nvSpPr>
            <p:spPr>
              <a:xfrm>
                <a:off x="615970" y="760414"/>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2</a:t>
                </a:r>
                <a:endParaRPr kumimoji="0" lang="zh-CN" altLang="en-US" sz="20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grpSp>
      </p:grpSp>
      <p:grpSp>
        <p:nvGrpSpPr>
          <p:cNvPr id="93" name="组合 92"/>
          <p:cNvGrpSpPr/>
          <p:nvPr/>
        </p:nvGrpSpPr>
        <p:grpSpPr>
          <a:xfrm>
            <a:off x="1798256" y="2511911"/>
            <a:ext cx="4540801" cy="557051"/>
            <a:chOff x="4801443" y="915235"/>
            <a:chExt cx="4540801" cy="557051"/>
          </a:xfrm>
        </p:grpSpPr>
        <p:sp>
          <p:nvSpPr>
            <p:cNvPr id="94" name="TextBox 5"/>
            <p:cNvSpPr txBox="1"/>
            <p:nvPr/>
          </p:nvSpPr>
          <p:spPr>
            <a:xfrm>
              <a:off x="5449515" y="1039871"/>
              <a:ext cx="3892729" cy="307777"/>
            </a:xfrm>
            <a:prstGeom prst="rect">
              <a:avLst/>
            </a:prstGeom>
            <a:noFill/>
          </p:spPr>
          <p:txBody>
            <a:bodyPr wrap="square" rtlCol="0">
              <a:spAutoFit/>
            </a:bodyPr>
            <a:lstStyle/>
            <a:p>
              <a:r>
                <a:rPr lang="zh-CN" altLang="en-US" sz="1400" dirty="0">
                  <a:solidFill>
                    <a:prstClr val="black"/>
                  </a:solidFill>
                  <a:latin typeface="微软雅黑" panose="020B0503020204020204" pitchFamily="34" charset="-122"/>
                  <a:ea typeface="微软雅黑" panose="020B0503020204020204" pitchFamily="34" charset="-122"/>
                </a:rPr>
                <a:t>安全生产责任制</a:t>
              </a:r>
              <a:r>
                <a:rPr lang="en-US"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谁干什么</a:t>
              </a:r>
              <a:endParaRPr lang="en-US" altLang="zh-CN" sz="1400" b="0" dirty="0">
                <a:solidFill>
                  <a:prstClr val="black"/>
                </a:solidFill>
                <a:latin typeface="微软雅黑" panose="020B0503020204020204" pitchFamily="34" charset="-122"/>
                <a:ea typeface="微软雅黑" panose="020B0503020204020204" pitchFamily="34" charset="-122"/>
              </a:endParaRPr>
            </a:p>
          </p:txBody>
        </p:sp>
        <p:grpSp>
          <p:nvGrpSpPr>
            <p:cNvPr id="95" name="组合 94"/>
            <p:cNvGrpSpPr/>
            <p:nvPr/>
          </p:nvGrpSpPr>
          <p:grpSpPr>
            <a:xfrm>
              <a:off x="4801443" y="915235"/>
              <a:ext cx="576064" cy="557051"/>
              <a:chOff x="304800" y="673100"/>
              <a:chExt cx="4137043" cy="4000500"/>
            </a:xfrm>
            <a:effectLst>
              <a:outerShdw blurRad="444500" dist="2540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97" name="椭圆 96"/>
              <p:cNvSpPr/>
              <p:nvPr/>
            </p:nvSpPr>
            <p:spPr>
              <a:xfrm>
                <a:off x="615970" y="760414"/>
                <a:ext cx="3825873" cy="3825873"/>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1</a:t>
                </a:r>
                <a:endParaRPr kumimoji="0" lang="zh-CN" altLang="en-US" sz="2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grpSp>
        <p:nvGrpSpPr>
          <p:cNvPr id="123" name="组合 122"/>
          <p:cNvGrpSpPr/>
          <p:nvPr/>
        </p:nvGrpSpPr>
        <p:grpSpPr>
          <a:xfrm>
            <a:off x="7162709" y="3376007"/>
            <a:ext cx="4479496" cy="557051"/>
            <a:chOff x="4801443" y="1693437"/>
            <a:chExt cx="4479495" cy="557051"/>
          </a:xfrm>
        </p:grpSpPr>
        <p:sp>
          <p:nvSpPr>
            <p:cNvPr id="124" name="TextBox 21"/>
            <p:cNvSpPr txBox="1"/>
            <p:nvPr/>
          </p:nvSpPr>
          <p:spPr>
            <a:xfrm>
              <a:off x="5449515" y="1818073"/>
              <a:ext cx="3831423" cy="307777"/>
            </a:xfrm>
            <a:prstGeom prst="rect">
              <a:avLst/>
            </a:prstGeom>
            <a:noFill/>
          </p:spPr>
          <p:txBody>
            <a:bodyPr wrap="square" rtlCol="0">
              <a:spAutoFit/>
            </a:bodyPr>
            <a:lstStyle/>
            <a:p>
              <a:r>
                <a:rPr lang="zh-CN" altLang="en-US" sz="1400" dirty="0">
                  <a:solidFill>
                    <a:prstClr val="black"/>
                  </a:solidFill>
                  <a:latin typeface="微软雅黑" panose="020B0503020204020204" pitchFamily="34" charset="-122"/>
                  <a:ea typeface="微软雅黑" panose="020B0503020204020204" pitchFamily="34" charset="-122"/>
                </a:rPr>
                <a:t>安全生产教育制度</a:t>
              </a:r>
              <a:endParaRPr lang="en-US" altLang="zh-CN" sz="1400" b="0" dirty="0">
                <a:solidFill>
                  <a:prstClr val="black"/>
                </a:solidFill>
                <a:latin typeface="微软雅黑" panose="020B0503020204020204" pitchFamily="34" charset="-122"/>
                <a:ea typeface="微软雅黑" panose="020B0503020204020204" pitchFamily="34" charset="-122"/>
              </a:endParaRPr>
            </a:p>
          </p:txBody>
        </p:sp>
        <p:grpSp>
          <p:nvGrpSpPr>
            <p:cNvPr id="125" name="组合 124"/>
            <p:cNvGrpSpPr/>
            <p:nvPr/>
          </p:nvGrpSpPr>
          <p:grpSpPr>
            <a:xfrm>
              <a:off x="4801443" y="1693437"/>
              <a:ext cx="576064" cy="557051"/>
              <a:chOff x="304800" y="673100"/>
              <a:chExt cx="4137043"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127" name="椭圆 126"/>
              <p:cNvSpPr/>
              <p:nvPr/>
            </p:nvSpPr>
            <p:spPr>
              <a:xfrm>
                <a:off x="615970" y="760414"/>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2000" kern="0" dirty="0">
                    <a:solidFill>
                      <a:srgbClr val="C00000"/>
                    </a:solidFill>
                    <a:latin typeface="微软雅黑" panose="020B0503020204020204" pitchFamily="34" charset="-122"/>
                    <a:ea typeface="微软雅黑" panose="020B0503020204020204" pitchFamily="34" charset="-122"/>
                  </a:rPr>
                  <a:t>4</a:t>
                </a:r>
                <a:endParaRPr kumimoji="0" lang="zh-CN" altLang="en-US" sz="20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grpSp>
      </p:grpSp>
      <p:grpSp>
        <p:nvGrpSpPr>
          <p:cNvPr id="128" name="组合 127"/>
          <p:cNvGrpSpPr/>
          <p:nvPr/>
        </p:nvGrpSpPr>
        <p:grpSpPr>
          <a:xfrm>
            <a:off x="1798256" y="3394009"/>
            <a:ext cx="4540801" cy="557051"/>
            <a:chOff x="4801443" y="915235"/>
            <a:chExt cx="4540801" cy="557051"/>
          </a:xfrm>
        </p:grpSpPr>
        <p:sp>
          <p:nvSpPr>
            <p:cNvPr id="129" name="TextBox 5"/>
            <p:cNvSpPr txBox="1"/>
            <p:nvPr/>
          </p:nvSpPr>
          <p:spPr>
            <a:xfrm>
              <a:off x="5449515" y="1039871"/>
              <a:ext cx="3892729" cy="307777"/>
            </a:xfrm>
            <a:prstGeom prst="rect">
              <a:avLst/>
            </a:prstGeom>
            <a:noFill/>
          </p:spPr>
          <p:txBody>
            <a:bodyPr wrap="square" rtlCol="0">
              <a:spAutoFit/>
            </a:bodyPr>
            <a:lstStyle/>
            <a:p>
              <a:r>
                <a:rPr lang="zh-CN" altLang="en-US" sz="1400" dirty="0">
                  <a:solidFill>
                    <a:prstClr val="black"/>
                  </a:solidFill>
                  <a:latin typeface="微软雅黑" panose="020B0503020204020204" pitchFamily="34" charset="-122"/>
                  <a:ea typeface="微软雅黑" panose="020B0503020204020204" pitchFamily="34" charset="-122"/>
                </a:rPr>
                <a:t>各工种、各岗位的安全操作规程</a:t>
              </a:r>
              <a:endParaRPr lang="en-US" altLang="zh-CN" sz="1400" b="0" dirty="0">
                <a:solidFill>
                  <a:prstClr val="black"/>
                </a:solidFill>
                <a:latin typeface="微软雅黑" panose="020B0503020204020204" pitchFamily="34" charset="-122"/>
                <a:ea typeface="微软雅黑" panose="020B0503020204020204" pitchFamily="34" charset="-122"/>
              </a:endParaRPr>
            </a:p>
          </p:txBody>
        </p:sp>
        <p:grpSp>
          <p:nvGrpSpPr>
            <p:cNvPr id="130" name="组合 129"/>
            <p:cNvGrpSpPr/>
            <p:nvPr/>
          </p:nvGrpSpPr>
          <p:grpSpPr>
            <a:xfrm>
              <a:off x="4801443" y="915235"/>
              <a:ext cx="576064" cy="557051"/>
              <a:chOff x="304800" y="673100"/>
              <a:chExt cx="4137043" cy="4000500"/>
            </a:xfrm>
            <a:effectLst>
              <a:outerShdw blurRad="444500" dist="254000" dir="8100000" algn="tr" rotWithShape="0">
                <a:prstClr val="black">
                  <a:alpha val="50000"/>
                </a:prstClr>
              </a:outerShdw>
            </a:effectLst>
          </p:grpSpPr>
          <p:sp>
            <p:nvSpPr>
              <p:cNvPr id="131" name="同心圆 1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132" name="椭圆 131"/>
              <p:cNvSpPr/>
              <p:nvPr/>
            </p:nvSpPr>
            <p:spPr>
              <a:xfrm>
                <a:off x="615970" y="760414"/>
                <a:ext cx="3825873" cy="3825873"/>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2000" kern="0" dirty="0">
                    <a:solidFill>
                      <a:prstClr val="white"/>
                    </a:solidFill>
                    <a:latin typeface="微软雅黑" panose="020B0503020204020204" pitchFamily="34" charset="-122"/>
                    <a:ea typeface="微软雅黑" panose="020B0503020204020204" pitchFamily="34" charset="-122"/>
                  </a:rPr>
                  <a:t>3</a:t>
                </a:r>
                <a:endParaRPr kumimoji="0" lang="zh-CN" altLang="en-US" sz="2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grpSp>
        <p:nvGrpSpPr>
          <p:cNvPr id="133" name="组合 132"/>
          <p:cNvGrpSpPr/>
          <p:nvPr/>
        </p:nvGrpSpPr>
        <p:grpSpPr>
          <a:xfrm>
            <a:off x="7162709" y="4240103"/>
            <a:ext cx="4479496" cy="557051"/>
            <a:chOff x="4801443" y="1693437"/>
            <a:chExt cx="4479495" cy="557051"/>
          </a:xfrm>
        </p:grpSpPr>
        <p:sp>
          <p:nvSpPr>
            <p:cNvPr id="134" name="TextBox 21"/>
            <p:cNvSpPr txBox="1"/>
            <p:nvPr/>
          </p:nvSpPr>
          <p:spPr>
            <a:xfrm>
              <a:off x="5449515" y="1818073"/>
              <a:ext cx="3831423" cy="307777"/>
            </a:xfrm>
            <a:prstGeom prst="rect">
              <a:avLst/>
            </a:prstGeom>
            <a:noFill/>
          </p:spPr>
          <p:txBody>
            <a:bodyPr wrap="square" rtlCol="0">
              <a:spAutoFit/>
            </a:bodyPr>
            <a:lstStyle/>
            <a:p>
              <a:r>
                <a:rPr lang="zh-CN" altLang="en-US" sz="1400" dirty="0">
                  <a:solidFill>
                    <a:prstClr val="black"/>
                  </a:solidFill>
                  <a:latin typeface="微软雅黑" panose="020B0503020204020204" pitchFamily="34" charset="-122"/>
                  <a:ea typeface="微软雅黑" panose="020B0503020204020204" pitchFamily="34" charset="-122"/>
                </a:rPr>
                <a:t>安全生产奖惩制度</a:t>
              </a:r>
              <a:endParaRPr lang="en-US" altLang="zh-CN" sz="1400" b="0" dirty="0">
                <a:solidFill>
                  <a:prstClr val="black"/>
                </a:solidFill>
                <a:latin typeface="微软雅黑" panose="020B0503020204020204" pitchFamily="34" charset="-122"/>
                <a:ea typeface="微软雅黑" panose="020B0503020204020204" pitchFamily="34" charset="-122"/>
              </a:endParaRPr>
            </a:p>
          </p:txBody>
        </p:sp>
        <p:grpSp>
          <p:nvGrpSpPr>
            <p:cNvPr id="135" name="组合 134"/>
            <p:cNvGrpSpPr/>
            <p:nvPr/>
          </p:nvGrpSpPr>
          <p:grpSpPr>
            <a:xfrm>
              <a:off x="4801443" y="1693437"/>
              <a:ext cx="576064" cy="557051"/>
              <a:chOff x="304800" y="673100"/>
              <a:chExt cx="4137043" cy="4000500"/>
            </a:xfrm>
            <a:effectLst>
              <a:outerShdw blurRad="444500" dist="254000" dir="8100000" algn="tr" rotWithShape="0">
                <a:prstClr val="black">
                  <a:alpha val="50000"/>
                </a:prstClr>
              </a:outerShdw>
            </a:effectLst>
          </p:grpSpPr>
          <p:sp>
            <p:nvSpPr>
              <p:cNvPr id="136" name="同心圆 13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137" name="椭圆 136"/>
              <p:cNvSpPr/>
              <p:nvPr/>
            </p:nvSpPr>
            <p:spPr>
              <a:xfrm>
                <a:off x="615970" y="760414"/>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2000" kern="0" dirty="0">
                    <a:solidFill>
                      <a:srgbClr val="C00000"/>
                    </a:solidFill>
                    <a:latin typeface="微软雅黑" panose="020B0503020204020204" pitchFamily="34" charset="-122"/>
                    <a:ea typeface="微软雅黑" panose="020B0503020204020204" pitchFamily="34" charset="-122"/>
                  </a:rPr>
                  <a:t>6</a:t>
                </a:r>
                <a:endParaRPr kumimoji="0" lang="zh-CN" altLang="en-US" sz="20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grpSp>
      </p:grpSp>
      <p:grpSp>
        <p:nvGrpSpPr>
          <p:cNvPr id="138" name="组合 137"/>
          <p:cNvGrpSpPr/>
          <p:nvPr/>
        </p:nvGrpSpPr>
        <p:grpSpPr>
          <a:xfrm>
            <a:off x="1798256" y="4276107"/>
            <a:ext cx="4540801" cy="557051"/>
            <a:chOff x="4801443" y="915235"/>
            <a:chExt cx="4540801" cy="557051"/>
          </a:xfrm>
        </p:grpSpPr>
        <p:sp>
          <p:nvSpPr>
            <p:cNvPr id="139" name="TextBox 5"/>
            <p:cNvSpPr txBox="1"/>
            <p:nvPr/>
          </p:nvSpPr>
          <p:spPr>
            <a:xfrm>
              <a:off x="5449515" y="1039871"/>
              <a:ext cx="3892729" cy="307777"/>
            </a:xfrm>
            <a:prstGeom prst="rect">
              <a:avLst/>
            </a:prstGeom>
            <a:noFill/>
          </p:spPr>
          <p:txBody>
            <a:bodyPr wrap="square" rtlCol="0">
              <a:spAutoFit/>
            </a:bodyPr>
            <a:lstStyle/>
            <a:p>
              <a:r>
                <a:rPr lang="zh-CN" altLang="en-US" sz="1400" dirty="0">
                  <a:solidFill>
                    <a:prstClr val="black"/>
                  </a:solidFill>
                  <a:latin typeface="微软雅黑" panose="020B0503020204020204" pitchFamily="34" charset="-122"/>
                  <a:ea typeface="微软雅黑" panose="020B0503020204020204" pitchFamily="34" charset="-122"/>
                </a:rPr>
                <a:t>安全生产检查制度 </a:t>
              </a:r>
              <a:endParaRPr lang="en-US" altLang="zh-CN" sz="1400" b="0" dirty="0">
                <a:solidFill>
                  <a:prstClr val="black"/>
                </a:solidFill>
                <a:latin typeface="微软雅黑" panose="020B0503020204020204" pitchFamily="34" charset="-122"/>
                <a:ea typeface="微软雅黑" panose="020B0503020204020204" pitchFamily="34" charset="-122"/>
              </a:endParaRPr>
            </a:p>
          </p:txBody>
        </p:sp>
        <p:grpSp>
          <p:nvGrpSpPr>
            <p:cNvPr id="140" name="组合 139"/>
            <p:cNvGrpSpPr/>
            <p:nvPr/>
          </p:nvGrpSpPr>
          <p:grpSpPr>
            <a:xfrm>
              <a:off x="4801443" y="915235"/>
              <a:ext cx="576064" cy="557051"/>
              <a:chOff x="304800" y="673100"/>
              <a:chExt cx="4137043"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142" name="椭圆 141"/>
              <p:cNvSpPr/>
              <p:nvPr/>
            </p:nvSpPr>
            <p:spPr>
              <a:xfrm>
                <a:off x="615970" y="760414"/>
                <a:ext cx="3825873" cy="3825873"/>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2000" kern="0" dirty="0">
                    <a:solidFill>
                      <a:prstClr val="white"/>
                    </a:solidFill>
                    <a:latin typeface="微软雅黑" panose="020B0503020204020204" pitchFamily="34" charset="-122"/>
                    <a:ea typeface="微软雅黑" panose="020B0503020204020204" pitchFamily="34" charset="-122"/>
                  </a:rPr>
                  <a:t>5</a:t>
                </a:r>
                <a:endParaRPr kumimoji="0" lang="zh-CN" altLang="en-US" sz="2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grpSp>
        <p:nvGrpSpPr>
          <p:cNvPr id="143" name="组合 142"/>
          <p:cNvGrpSpPr/>
          <p:nvPr/>
        </p:nvGrpSpPr>
        <p:grpSpPr>
          <a:xfrm>
            <a:off x="7162709" y="5104199"/>
            <a:ext cx="4479496" cy="557051"/>
            <a:chOff x="4801443" y="1693437"/>
            <a:chExt cx="4479495" cy="557051"/>
          </a:xfrm>
        </p:grpSpPr>
        <p:sp>
          <p:nvSpPr>
            <p:cNvPr id="144" name="TextBox 21"/>
            <p:cNvSpPr txBox="1"/>
            <p:nvPr/>
          </p:nvSpPr>
          <p:spPr>
            <a:xfrm>
              <a:off x="5449515" y="1818073"/>
              <a:ext cx="3831423" cy="307777"/>
            </a:xfrm>
            <a:prstGeom prst="rect">
              <a:avLst/>
            </a:prstGeom>
            <a:noFill/>
          </p:spPr>
          <p:txBody>
            <a:bodyPr wrap="square" rtlCol="0">
              <a:spAutoFit/>
            </a:bodyPr>
            <a:lstStyle/>
            <a:p>
              <a:r>
                <a:rPr lang="zh-CN" altLang="en-US" sz="1400" dirty="0">
                  <a:solidFill>
                    <a:prstClr val="black"/>
                  </a:solidFill>
                  <a:latin typeface="微软雅黑" panose="020B0503020204020204" pitchFamily="34" charset="-122"/>
                  <a:ea typeface="微软雅黑" panose="020B0503020204020204" pitchFamily="34" charset="-122"/>
                </a:rPr>
                <a:t>事故调查报告制度</a:t>
              </a:r>
              <a:endParaRPr lang="en-US" altLang="zh-CN" sz="1400" b="0" dirty="0">
                <a:solidFill>
                  <a:prstClr val="black"/>
                </a:solidFill>
                <a:latin typeface="微软雅黑" panose="020B0503020204020204" pitchFamily="34" charset="-122"/>
                <a:ea typeface="微软雅黑" panose="020B0503020204020204" pitchFamily="34" charset="-122"/>
              </a:endParaRPr>
            </a:p>
          </p:txBody>
        </p:sp>
        <p:grpSp>
          <p:nvGrpSpPr>
            <p:cNvPr id="145" name="组合 144"/>
            <p:cNvGrpSpPr/>
            <p:nvPr/>
          </p:nvGrpSpPr>
          <p:grpSpPr>
            <a:xfrm>
              <a:off x="4801443" y="1693437"/>
              <a:ext cx="576064" cy="557051"/>
              <a:chOff x="304800" y="673100"/>
              <a:chExt cx="4137043" cy="4000500"/>
            </a:xfrm>
            <a:effectLst>
              <a:outerShdw blurRad="444500" dist="254000" dir="8100000" algn="tr" rotWithShape="0">
                <a:prstClr val="black">
                  <a:alpha val="50000"/>
                </a:prstClr>
              </a:outerShdw>
            </a:effectLst>
          </p:grpSpPr>
          <p:sp>
            <p:nvSpPr>
              <p:cNvPr id="146" name="同心圆 14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147" name="椭圆 146"/>
              <p:cNvSpPr/>
              <p:nvPr/>
            </p:nvSpPr>
            <p:spPr>
              <a:xfrm>
                <a:off x="615970" y="760414"/>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2000" kern="0" dirty="0">
                    <a:solidFill>
                      <a:srgbClr val="C00000"/>
                    </a:solidFill>
                    <a:latin typeface="微软雅黑" panose="020B0503020204020204" pitchFamily="34" charset="-122"/>
                    <a:ea typeface="微软雅黑" panose="020B0503020204020204" pitchFamily="34" charset="-122"/>
                  </a:rPr>
                  <a:t>8</a:t>
                </a:r>
                <a:endParaRPr kumimoji="0" lang="zh-CN" altLang="en-US" sz="20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grpSp>
      </p:grpSp>
      <p:grpSp>
        <p:nvGrpSpPr>
          <p:cNvPr id="148" name="组合 147"/>
          <p:cNvGrpSpPr/>
          <p:nvPr/>
        </p:nvGrpSpPr>
        <p:grpSpPr>
          <a:xfrm>
            <a:off x="1798256" y="5158205"/>
            <a:ext cx="4540801" cy="557051"/>
            <a:chOff x="4801443" y="915235"/>
            <a:chExt cx="4540801" cy="557051"/>
          </a:xfrm>
        </p:grpSpPr>
        <p:sp>
          <p:nvSpPr>
            <p:cNvPr id="149" name="TextBox 5"/>
            <p:cNvSpPr txBox="1"/>
            <p:nvPr/>
          </p:nvSpPr>
          <p:spPr>
            <a:xfrm>
              <a:off x="5449515" y="1039871"/>
              <a:ext cx="3892729" cy="307777"/>
            </a:xfrm>
            <a:prstGeom prst="rect">
              <a:avLst/>
            </a:prstGeom>
            <a:noFill/>
          </p:spPr>
          <p:txBody>
            <a:bodyPr wrap="square" rtlCol="0">
              <a:spAutoFit/>
            </a:bodyPr>
            <a:lstStyle/>
            <a:p>
              <a:r>
                <a:rPr lang="zh-CN" altLang="en-US" sz="1400" dirty="0">
                  <a:solidFill>
                    <a:prstClr val="black"/>
                  </a:solidFill>
                  <a:latin typeface="微软雅黑" panose="020B0503020204020204" pitchFamily="34" charset="-122"/>
                  <a:ea typeface="微软雅黑" panose="020B0503020204020204" pitchFamily="34" charset="-122"/>
                </a:rPr>
                <a:t>违章处罚制度</a:t>
              </a:r>
              <a:endParaRPr lang="en-US" altLang="zh-CN" sz="1400" b="0" dirty="0">
                <a:solidFill>
                  <a:prstClr val="black"/>
                </a:solidFill>
                <a:latin typeface="微软雅黑" panose="020B0503020204020204" pitchFamily="34" charset="-122"/>
                <a:ea typeface="微软雅黑" panose="020B0503020204020204" pitchFamily="34" charset="-122"/>
              </a:endParaRPr>
            </a:p>
          </p:txBody>
        </p:sp>
        <p:grpSp>
          <p:nvGrpSpPr>
            <p:cNvPr id="150" name="组合 149"/>
            <p:cNvGrpSpPr/>
            <p:nvPr/>
          </p:nvGrpSpPr>
          <p:grpSpPr>
            <a:xfrm>
              <a:off x="4801443" y="915235"/>
              <a:ext cx="576064" cy="557051"/>
              <a:chOff x="304800" y="673100"/>
              <a:chExt cx="4137043" cy="4000500"/>
            </a:xfrm>
            <a:effectLst>
              <a:outerShdw blurRad="444500" dist="254000" dir="8100000" algn="tr" rotWithShape="0">
                <a:prstClr val="black">
                  <a:alpha val="50000"/>
                </a:prstClr>
              </a:outerShdw>
            </a:effectLst>
          </p:grpSpPr>
          <p:sp>
            <p:nvSpPr>
              <p:cNvPr id="151" name="同心圆 15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152" name="椭圆 151"/>
              <p:cNvSpPr/>
              <p:nvPr/>
            </p:nvSpPr>
            <p:spPr>
              <a:xfrm>
                <a:off x="615970" y="760414"/>
                <a:ext cx="3825873" cy="3825873"/>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2000" kern="0" dirty="0">
                    <a:solidFill>
                      <a:prstClr val="white"/>
                    </a:solidFill>
                    <a:latin typeface="微软雅黑" panose="020B0503020204020204" pitchFamily="34" charset="-122"/>
                    <a:ea typeface="微软雅黑" panose="020B0503020204020204" pitchFamily="34" charset="-122"/>
                  </a:rPr>
                  <a:t>7</a:t>
                </a:r>
                <a:endParaRPr kumimoji="0" lang="zh-CN" altLang="en-US" sz="2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grpSp>
        <p:nvGrpSpPr>
          <p:cNvPr id="158" name="组合 157"/>
          <p:cNvGrpSpPr/>
          <p:nvPr/>
        </p:nvGrpSpPr>
        <p:grpSpPr>
          <a:xfrm>
            <a:off x="1798256" y="6040303"/>
            <a:ext cx="4540801" cy="557051"/>
            <a:chOff x="4801443" y="915235"/>
            <a:chExt cx="4540801" cy="557051"/>
          </a:xfrm>
        </p:grpSpPr>
        <p:sp>
          <p:nvSpPr>
            <p:cNvPr id="159" name="TextBox 5"/>
            <p:cNvSpPr txBox="1"/>
            <p:nvPr/>
          </p:nvSpPr>
          <p:spPr>
            <a:xfrm>
              <a:off x="5449515" y="1039871"/>
              <a:ext cx="3892729" cy="307777"/>
            </a:xfrm>
            <a:prstGeom prst="rect">
              <a:avLst/>
            </a:prstGeom>
            <a:noFill/>
          </p:spPr>
          <p:txBody>
            <a:bodyPr wrap="square" rtlCol="0">
              <a:spAutoFit/>
            </a:bodyPr>
            <a:lstStyle/>
            <a:p>
              <a:r>
                <a:rPr lang="zh-CN" altLang="en-US" sz="1400" dirty="0">
                  <a:solidFill>
                    <a:prstClr val="black"/>
                  </a:solidFill>
                  <a:latin typeface="微软雅黑" panose="020B0503020204020204" pitchFamily="34" charset="-122"/>
                  <a:ea typeface="微软雅黑" panose="020B0503020204020204" pitchFamily="34" charset="-122"/>
                </a:rPr>
                <a:t>事故处理和责任追究制度</a:t>
              </a:r>
              <a:endParaRPr lang="en-US" altLang="zh-CN" sz="1400" b="0" dirty="0">
                <a:solidFill>
                  <a:prstClr val="black"/>
                </a:solidFill>
                <a:latin typeface="微软雅黑" panose="020B0503020204020204" pitchFamily="34" charset="-122"/>
                <a:ea typeface="微软雅黑" panose="020B0503020204020204" pitchFamily="34" charset="-122"/>
              </a:endParaRPr>
            </a:p>
          </p:txBody>
        </p:sp>
        <p:grpSp>
          <p:nvGrpSpPr>
            <p:cNvPr id="160" name="组合 159"/>
            <p:cNvGrpSpPr/>
            <p:nvPr/>
          </p:nvGrpSpPr>
          <p:grpSpPr>
            <a:xfrm>
              <a:off x="4801443" y="915235"/>
              <a:ext cx="576064" cy="557051"/>
              <a:chOff x="304800" y="673100"/>
              <a:chExt cx="4137043" cy="4000500"/>
            </a:xfrm>
            <a:effectLst>
              <a:outerShdw blurRad="444500" dist="254000" dir="8100000" algn="tr" rotWithShape="0">
                <a:prstClr val="black">
                  <a:alpha val="50000"/>
                </a:prstClr>
              </a:outerShdw>
            </a:effectLst>
          </p:grpSpPr>
          <p:sp>
            <p:nvSpPr>
              <p:cNvPr id="161" name="同心圆 16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162" name="椭圆 161"/>
              <p:cNvSpPr/>
              <p:nvPr/>
            </p:nvSpPr>
            <p:spPr>
              <a:xfrm>
                <a:off x="615970" y="760414"/>
                <a:ext cx="3825873" cy="3825873"/>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2000" kern="0" dirty="0">
                    <a:solidFill>
                      <a:prstClr val="white"/>
                    </a:solidFill>
                    <a:latin typeface="微软雅黑" panose="020B0503020204020204" pitchFamily="34" charset="-122"/>
                    <a:ea typeface="微软雅黑" panose="020B0503020204020204" pitchFamily="34" charset="-122"/>
                  </a:rPr>
                  <a:t>9</a:t>
                </a:r>
                <a:endParaRPr kumimoji="0" lang="zh-CN" altLang="en-US" sz="2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grpSp>
        <p:nvGrpSpPr>
          <p:cNvPr id="163" name="组合 162"/>
          <p:cNvGrpSpPr/>
          <p:nvPr/>
        </p:nvGrpSpPr>
        <p:grpSpPr>
          <a:xfrm>
            <a:off x="3769850" y="1217638"/>
            <a:ext cx="5928137" cy="915219"/>
            <a:chOff x="2013772" y="2804099"/>
            <a:chExt cx="4430465" cy="684000"/>
          </a:xfrm>
        </p:grpSpPr>
        <p:sp>
          <p:nvSpPr>
            <p:cNvPr id="164" name="圆角矩形 163"/>
            <p:cNvSpPr/>
            <p:nvPr/>
          </p:nvSpPr>
          <p:spPr>
            <a:xfrm flipV="1">
              <a:off x="2013772" y="2804099"/>
              <a:ext cx="443046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TextBox 15"/>
            <p:cNvSpPr txBox="1"/>
            <p:nvPr/>
          </p:nvSpPr>
          <p:spPr>
            <a:xfrm>
              <a:off x="2386718" y="2950581"/>
              <a:ext cx="3684572" cy="391035"/>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建立的安全生产规章制度包括</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 y="1998562"/>
            <a:ext cx="12195174" cy="2675825"/>
          </a:xfrm>
          <a:prstGeom prst="rect">
            <a:avLst/>
          </a:prstGeom>
          <a:solidFill>
            <a:schemeClr val="accent1">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nvGrpSpPr>
          <p:cNvPr id="3" name="组合 2"/>
          <p:cNvGrpSpPr/>
          <p:nvPr/>
        </p:nvGrpSpPr>
        <p:grpSpPr>
          <a:xfrm>
            <a:off x="3001245" y="2276872"/>
            <a:ext cx="8077907" cy="2111642"/>
            <a:chOff x="2157098" y="2276872"/>
            <a:chExt cx="8077907" cy="2111642"/>
          </a:xfrm>
        </p:grpSpPr>
        <p:grpSp>
          <p:nvGrpSpPr>
            <p:cNvPr id="17" name="组合 16"/>
            <p:cNvGrpSpPr/>
            <p:nvPr/>
          </p:nvGrpSpPr>
          <p:grpSpPr>
            <a:xfrm>
              <a:off x="2157098" y="2276872"/>
              <a:ext cx="2111642" cy="2111642"/>
              <a:chOff x="1677608" y="2996952"/>
              <a:chExt cx="1395643" cy="1395643"/>
            </a:xfrm>
          </p:grpSpPr>
          <p:sp>
            <p:nvSpPr>
              <p:cNvPr id="18" name="Oval 60"/>
              <p:cNvSpPr>
                <a:spLocks noChangeAspect="1"/>
              </p:cNvSpPr>
              <p:nvPr/>
            </p:nvSpPr>
            <p:spPr>
              <a:xfrm>
                <a:off x="1677608" y="2996952"/>
                <a:ext cx="1395643" cy="1395643"/>
              </a:xfrm>
              <a:prstGeom prst="ellipse">
                <a:avLst/>
              </a:prstGeom>
              <a:solidFill>
                <a:srgbClr val="C00000"/>
              </a:soli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prstClr val="white"/>
                  </a:solidFill>
                  <a:latin typeface="微软雅黑" panose="020B0503020204020204" pitchFamily="34" charset="-122"/>
                  <a:ea typeface="微软雅黑" panose="020B0503020204020204" pitchFamily="34" charset="-122"/>
                </a:endParaRPr>
              </a:p>
            </p:txBody>
          </p:sp>
          <p:sp>
            <p:nvSpPr>
              <p:cNvPr id="19"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sz="21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0" name="文本框 20"/>
            <p:cNvSpPr txBox="1">
              <a:spLocks noChangeArrowheads="1"/>
            </p:cNvSpPr>
            <p:nvPr/>
          </p:nvSpPr>
          <p:spPr bwMode="auto">
            <a:xfrm>
              <a:off x="2206820" y="2845385"/>
              <a:ext cx="206192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6000" b="1" dirty="0">
                  <a:solidFill>
                    <a:schemeClr val="bg1"/>
                  </a:solidFill>
                </a:rPr>
                <a:t>05</a:t>
              </a:r>
              <a:endParaRPr lang="zh-CN" altLang="en-US" sz="6000" b="1" dirty="0">
                <a:solidFill>
                  <a:schemeClr val="bg1"/>
                </a:solidFill>
              </a:endParaRPr>
            </a:p>
          </p:txBody>
        </p:sp>
        <p:sp>
          <p:nvSpPr>
            <p:cNvPr id="34" name="矩形 33"/>
            <p:cNvSpPr/>
            <p:nvPr/>
          </p:nvSpPr>
          <p:spPr>
            <a:xfrm>
              <a:off x="4513410" y="3024861"/>
              <a:ext cx="5721595" cy="623223"/>
            </a:xfrm>
            <a:prstGeom prst="rect">
              <a:avLst/>
            </a:prstGeom>
          </p:spPr>
          <p:txBody>
            <a:bodyPr wrap="square" lIns="68555" tIns="34278" rIns="68555" bIns="34278">
              <a:spAutoFit/>
            </a:bodyPr>
            <a:lstStyle/>
            <a:p>
              <a:pPr>
                <a:spcBef>
                  <a:spcPct val="0"/>
                </a:spcBef>
                <a:buFont typeface="Arial" panose="020B0604020202020204" pitchFamily="34" charset="0"/>
                <a:buNone/>
              </a:pPr>
              <a:r>
                <a:rPr lang="zh-CN" altLang="en-US" sz="3600" b="1" dirty="0">
                  <a:solidFill>
                    <a:srgbClr val="00153E"/>
                  </a:solidFill>
                  <a:latin typeface="微软雅黑" panose="020B0503020204020204" pitchFamily="34" charset="-122"/>
                  <a:ea typeface="微软雅黑" panose="020B0503020204020204" pitchFamily="34" charset="-122"/>
                  <a:cs typeface="Arial" panose="020B0604020202020204" pitchFamily="34" charset="0"/>
                </a:rPr>
                <a:t>事故发生的主要原因</a:t>
              </a:r>
              <a:endParaRPr lang="zh-CN" altLang="en-US" sz="3600" b="1" dirty="0">
                <a:solidFill>
                  <a:srgbClr val="00153E"/>
                </a:solidFill>
                <a:latin typeface="微软雅黑" panose="020B0503020204020204" pitchFamily="34" charset="-122"/>
                <a:ea typeface="微软雅黑" panose="020B0503020204020204" pitchFamily="34" charset="-122"/>
                <a:cs typeface="Arial" panose="020B0604020202020204" pitchFamily="34" charset="0"/>
              </a:endParaRPr>
            </a:p>
          </p:txBody>
        </p:sp>
      </p:gr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748" y="4670116"/>
            <a:ext cx="12230923" cy="2336766"/>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050140" y="2427742"/>
            <a:ext cx="3145035" cy="4383695"/>
          </a:xfrm>
          <a:prstGeom prst="rect">
            <a:avLst/>
          </a:prstGeom>
        </p:spPr>
      </p:pic>
      <p:sp>
        <p:nvSpPr>
          <p:cNvPr id="49" name="矩形 48"/>
          <p:cNvSpPr/>
          <p:nvPr/>
        </p:nvSpPr>
        <p:spPr>
          <a:xfrm>
            <a:off x="264938" y="116632"/>
            <a:ext cx="288032" cy="504056"/>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8" name="矩形 57"/>
          <p:cNvSpPr/>
          <p:nvPr/>
        </p:nvSpPr>
        <p:spPr>
          <a:xfrm>
            <a:off x="624979" y="116632"/>
            <a:ext cx="72008" cy="504056"/>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0" name="TextBox 49"/>
          <p:cNvSpPr txBox="1"/>
          <p:nvPr/>
        </p:nvSpPr>
        <p:spPr>
          <a:xfrm>
            <a:off x="841004" y="183994"/>
            <a:ext cx="2262158" cy="369332"/>
          </a:xfrm>
          <a:prstGeom prst="rect">
            <a:avLst/>
          </a:prstGeom>
          <a:noFill/>
        </p:spPr>
        <p:txBody>
          <a:bodyPr wrap="none" rtlCol="0">
            <a:spAutoFit/>
          </a:bodyPr>
          <a:lstStyle/>
          <a:p>
            <a:r>
              <a:rPr lang="zh-CN" altLang="en-US" b="1" dirty="0">
                <a:solidFill>
                  <a:srgbClr val="00153E"/>
                </a:solidFill>
                <a:latin typeface="微软雅黑" panose="020B0503020204020204" pitchFamily="34" charset="-122"/>
                <a:ea typeface="微软雅黑" panose="020B0503020204020204" pitchFamily="34" charset="-122"/>
              </a:rPr>
              <a:t>事故发生的主要原因</a:t>
            </a:r>
            <a:endParaRPr lang="zh-CN" altLang="en-US" b="1" dirty="0">
              <a:solidFill>
                <a:srgbClr val="00153E"/>
              </a:solidFill>
              <a:latin typeface="微软雅黑" panose="020B0503020204020204" pitchFamily="34" charset="-122"/>
              <a:ea typeface="微软雅黑" panose="020B0503020204020204" pitchFamily="34" charset="-122"/>
            </a:endParaRPr>
          </a:p>
        </p:txBody>
      </p:sp>
      <p:sp>
        <p:nvSpPr>
          <p:cNvPr id="51" name="矩形 50"/>
          <p:cNvSpPr/>
          <p:nvPr/>
        </p:nvSpPr>
        <p:spPr>
          <a:xfrm flipV="1">
            <a:off x="0" y="764701"/>
            <a:ext cx="12195175" cy="45719"/>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grpSp>
        <p:nvGrpSpPr>
          <p:cNvPr id="54" name="组合 53"/>
          <p:cNvGrpSpPr/>
          <p:nvPr/>
        </p:nvGrpSpPr>
        <p:grpSpPr>
          <a:xfrm>
            <a:off x="4654643" y="2357413"/>
            <a:ext cx="1830179" cy="1830179"/>
            <a:chOff x="6158131" y="1670001"/>
            <a:chExt cx="1550783" cy="1550783"/>
          </a:xfrm>
        </p:grpSpPr>
        <p:sp>
          <p:nvSpPr>
            <p:cNvPr id="55" name="Freeform 11"/>
            <p:cNvSpPr/>
            <p:nvPr/>
          </p:nvSpPr>
          <p:spPr bwMode="auto">
            <a:xfrm>
              <a:off x="6158131" y="1670001"/>
              <a:ext cx="1550783" cy="1550783"/>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500">
                <a:solidFill>
                  <a:srgbClr val="F34347"/>
                </a:solidFill>
                <a:latin typeface="Impact MT Std" pitchFamily="34" charset="0"/>
              </a:endParaRPr>
            </a:p>
          </p:txBody>
        </p:sp>
        <p:sp>
          <p:nvSpPr>
            <p:cNvPr id="56" name="Freeform 12"/>
            <p:cNvSpPr/>
            <p:nvPr/>
          </p:nvSpPr>
          <p:spPr bwMode="auto">
            <a:xfrm>
              <a:off x="6269912" y="1778595"/>
              <a:ext cx="1318666" cy="1320489"/>
            </a:xfrm>
            <a:prstGeom prst="ellipse">
              <a:avLst/>
            </a:prstGeom>
            <a:solidFill>
              <a:srgbClr val="00153E"/>
            </a:solidFill>
            <a:ln>
              <a:noFill/>
            </a:ln>
          </p:spPr>
          <p:txBody>
            <a:bodyPr vert="horz" wrap="square" lIns="68562" tIns="34281" rIns="68562" bIns="34281" numCol="1" anchor="t" anchorCtr="0" compatLnSpc="1"/>
            <a:lstStyle/>
            <a:p>
              <a:endParaRPr lang="id-ID" sz="1010">
                <a:solidFill>
                  <a:srgbClr val="F34347"/>
                </a:solidFill>
                <a:latin typeface="Impact MT Std" pitchFamily="34" charset="0"/>
              </a:endParaRPr>
            </a:p>
          </p:txBody>
        </p:sp>
      </p:grpSp>
      <p:grpSp>
        <p:nvGrpSpPr>
          <p:cNvPr id="59" name="组合 58"/>
          <p:cNvGrpSpPr/>
          <p:nvPr/>
        </p:nvGrpSpPr>
        <p:grpSpPr>
          <a:xfrm>
            <a:off x="2605634" y="2225876"/>
            <a:ext cx="1961713" cy="1961714"/>
            <a:chOff x="4067562" y="1196752"/>
            <a:chExt cx="2024034" cy="2024034"/>
          </a:xfrm>
        </p:grpSpPr>
        <p:sp>
          <p:nvSpPr>
            <p:cNvPr id="60" name="Freeform 108"/>
            <p:cNvSpPr/>
            <p:nvPr/>
          </p:nvSpPr>
          <p:spPr bwMode="auto">
            <a:xfrm rot="16200000">
              <a:off x="4067562" y="1196752"/>
              <a:ext cx="2024034" cy="2024034"/>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500">
                <a:solidFill>
                  <a:srgbClr val="F66C47"/>
                </a:solidFill>
                <a:latin typeface="Impact MT Std" pitchFamily="34" charset="0"/>
              </a:endParaRPr>
            </a:p>
          </p:txBody>
        </p:sp>
        <p:sp>
          <p:nvSpPr>
            <p:cNvPr id="61" name="Freeform 109"/>
            <p:cNvSpPr/>
            <p:nvPr/>
          </p:nvSpPr>
          <p:spPr bwMode="auto">
            <a:xfrm rot="16200000">
              <a:off x="4210486" y="1352622"/>
              <a:ext cx="1721082" cy="1723461"/>
            </a:xfrm>
            <a:prstGeom prst="ellipse">
              <a:avLst/>
            </a:prstGeom>
            <a:solidFill>
              <a:srgbClr val="00153E"/>
            </a:solidFill>
            <a:ln w="12700" cap="flat" cmpd="sng" algn="ctr">
              <a:noFill/>
              <a:prstDash val="solid"/>
              <a:miter lim="800000"/>
            </a:ln>
            <a:effectLst/>
          </p:spPr>
          <p:txBody>
            <a:bodyPr lIns="539859" rIns="269930" anchor="ctr"/>
            <a:lstStyle/>
            <a:p>
              <a:pPr algn="just">
                <a:lnSpc>
                  <a:spcPct val="130000"/>
                </a:lnSpc>
              </a:pPr>
              <a:endParaRPr lang="id-ID" sz="975" kern="0">
                <a:solidFill>
                  <a:srgbClr val="F66C47"/>
                </a:solidFill>
                <a:latin typeface="Impact MT Std" pitchFamily="34" charset="0"/>
                <a:ea typeface="幼圆" panose="02010509060101010101" pitchFamily="49" charset="-122"/>
              </a:endParaRPr>
            </a:p>
          </p:txBody>
        </p:sp>
        <p:sp>
          <p:nvSpPr>
            <p:cNvPr id="62" name="Oval 110"/>
            <p:cNvSpPr>
              <a:spLocks noChangeArrowheads="1"/>
            </p:cNvSpPr>
            <p:nvPr/>
          </p:nvSpPr>
          <p:spPr bwMode="auto">
            <a:xfrm rot="16200000">
              <a:off x="4427802" y="1571524"/>
              <a:ext cx="1284863" cy="1285656"/>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2000" b="1" dirty="0">
                  <a:solidFill>
                    <a:srgbClr val="C00000"/>
                  </a:solidFill>
                  <a:latin typeface="Impact MT Std" pitchFamily="34" charset="0"/>
                  <a:ea typeface="微软雅黑" panose="020B0503020204020204" pitchFamily="34" charset="-122"/>
                </a:rPr>
                <a:t>人的</a:t>
              </a:r>
              <a:endParaRPr lang="en-US" altLang="zh-CN" sz="2000" b="1" dirty="0">
                <a:solidFill>
                  <a:srgbClr val="C00000"/>
                </a:solidFill>
                <a:latin typeface="Impact MT Std" pitchFamily="34" charset="0"/>
                <a:ea typeface="微软雅黑" panose="020B0503020204020204" pitchFamily="34" charset="-122"/>
              </a:endParaRPr>
            </a:p>
            <a:p>
              <a:pPr algn="ctr"/>
              <a:r>
                <a:rPr lang="zh-CN" altLang="en-US" sz="2000" b="1" dirty="0">
                  <a:solidFill>
                    <a:srgbClr val="C00000"/>
                  </a:solidFill>
                  <a:latin typeface="Impact MT Std" pitchFamily="34" charset="0"/>
                  <a:ea typeface="微软雅黑" panose="020B0503020204020204" pitchFamily="34" charset="-122"/>
                </a:rPr>
                <a:t>原因</a:t>
              </a:r>
              <a:endParaRPr lang="id-ID" sz="2000" b="1" dirty="0">
                <a:solidFill>
                  <a:srgbClr val="C00000"/>
                </a:solidFill>
                <a:latin typeface="Impact MT Std" pitchFamily="34" charset="0"/>
                <a:ea typeface="微软雅黑" panose="020B0503020204020204" pitchFamily="34" charset="-122"/>
              </a:endParaRPr>
            </a:p>
          </p:txBody>
        </p:sp>
      </p:grpSp>
      <p:grpSp>
        <p:nvGrpSpPr>
          <p:cNvPr id="63" name="组合 62"/>
          <p:cNvGrpSpPr/>
          <p:nvPr/>
        </p:nvGrpSpPr>
        <p:grpSpPr>
          <a:xfrm>
            <a:off x="4679113" y="4281707"/>
            <a:ext cx="2088502" cy="2088500"/>
            <a:chOff x="6158132" y="3289073"/>
            <a:chExt cx="2331984" cy="2331983"/>
          </a:xfrm>
        </p:grpSpPr>
        <p:sp>
          <p:nvSpPr>
            <p:cNvPr id="65" name="Freeform 120"/>
            <p:cNvSpPr/>
            <p:nvPr/>
          </p:nvSpPr>
          <p:spPr bwMode="auto">
            <a:xfrm flipV="1">
              <a:off x="6158132" y="3289073"/>
              <a:ext cx="2331984" cy="2331983"/>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500">
                <a:solidFill>
                  <a:srgbClr val="037A9B"/>
                </a:solidFill>
                <a:latin typeface="Impact MT Std" pitchFamily="34" charset="0"/>
              </a:endParaRPr>
            </a:p>
          </p:txBody>
        </p:sp>
        <p:sp>
          <p:nvSpPr>
            <p:cNvPr id="66" name="Freeform 121"/>
            <p:cNvSpPr/>
            <p:nvPr/>
          </p:nvSpPr>
          <p:spPr bwMode="auto">
            <a:xfrm flipV="1">
              <a:off x="6326222" y="3472079"/>
              <a:ext cx="1982938" cy="1985679"/>
            </a:xfrm>
            <a:prstGeom prst="ellipse">
              <a:avLst/>
            </a:prstGeom>
            <a:solidFill>
              <a:srgbClr val="00153E"/>
            </a:solidFill>
            <a:ln>
              <a:noFill/>
            </a:ln>
          </p:spPr>
          <p:txBody>
            <a:bodyPr vert="horz" wrap="square" lIns="68562" tIns="34281" rIns="68562" bIns="34281" numCol="1" anchor="t" anchorCtr="0" compatLnSpc="1"/>
            <a:lstStyle/>
            <a:p>
              <a:endParaRPr lang="id-ID" sz="1010">
                <a:solidFill>
                  <a:srgbClr val="037A9B"/>
                </a:solidFill>
                <a:latin typeface="Impact MT Std" pitchFamily="34" charset="0"/>
              </a:endParaRPr>
            </a:p>
          </p:txBody>
        </p:sp>
        <p:sp>
          <p:nvSpPr>
            <p:cNvPr id="67" name="Oval 122"/>
            <p:cNvSpPr>
              <a:spLocks noChangeArrowheads="1"/>
            </p:cNvSpPr>
            <p:nvPr/>
          </p:nvSpPr>
          <p:spPr bwMode="auto">
            <a:xfrm rot="10800000" flipV="1">
              <a:off x="6525035" y="3703804"/>
              <a:ext cx="1563066" cy="1564032"/>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C00000"/>
                  </a:solidFill>
                  <a:latin typeface="Impact MT Std" pitchFamily="34" charset="0"/>
                  <a:ea typeface="微软雅黑" panose="020B0503020204020204" pitchFamily="34" charset="-122"/>
                </a:rPr>
                <a:t>管理的原因</a:t>
              </a:r>
              <a:endParaRPr lang="id-ID" sz="2000" b="1" dirty="0">
                <a:solidFill>
                  <a:srgbClr val="C00000"/>
                </a:solidFill>
                <a:latin typeface="Impact MT Std" pitchFamily="34" charset="0"/>
                <a:ea typeface="微软雅黑" panose="020B0503020204020204" pitchFamily="34" charset="-122"/>
              </a:endParaRPr>
            </a:p>
          </p:txBody>
        </p:sp>
      </p:grpSp>
      <p:grpSp>
        <p:nvGrpSpPr>
          <p:cNvPr id="71" name="组合 70"/>
          <p:cNvGrpSpPr/>
          <p:nvPr/>
        </p:nvGrpSpPr>
        <p:grpSpPr>
          <a:xfrm>
            <a:off x="2536281" y="4281706"/>
            <a:ext cx="2044830" cy="2044828"/>
            <a:chOff x="4358933" y="3289074"/>
            <a:chExt cx="1732664" cy="1732663"/>
          </a:xfrm>
        </p:grpSpPr>
        <p:sp>
          <p:nvSpPr>
            <p:cNvPr id="72" name="Freeform 124"/>
            <p:cNvSpPr/>
            <p:nvPr/>
          </p:nvSpPr>
          <p:spPr bwMode="auto">
            <a:xfrm rot="5400000" flipV="1">
              <a:off x="4358933" y="3289074"/>
              <a:ext cx="1732663" cy="1732664"/>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500">
                <a:solidFill>
                  <a:srgbClr val="059188"/>
                </a:solidFill>
                <a:latin typeface="Impact MT Std" pitchFamily="34" charset="0"/>
              </a:endParaRPr>
            </a:p>
          </p:txBody>
        </p:sp>
        <p:sp>
          <p:nvSpPr>
            <p:cNvPr id="73" name="Freeform 125"/>
            <p:cNvSpPr/>
            <p:nvPr/>
          </p:nvSpPr>
          <p:spPr bwMode="auto">
            <a:xfrm rot="5400000" flipV="1">
              <a:off x="4481282" y="3412946"/>
              <a:ext cx="1473322" cy="1475360"/>
            </a:xfrm>
            <a:prstGeom prst="ellipse">
              <a:avLst/>
            </a:prstGeom>
            <a:solidFill>
              <a:srgbClr val="00153E"/>
            </a:solidFill>
            <a:ln>
              <a:noFill/>
            </a:ln>
          </p:spPr>
          <p:txBody>
            <a:bodyPr vert="horz" wrap="square" lIns="68562" tIns="34281" rIns="68562" bIns="34281" numCol="1" anchor="t" anchorCtr="0" compatLnSpc="1"/>
            <a:lstStyle/>
            <a:p>
              <a:endParaRPr lang="id-ID" sz="1010">
                <a:solidFill>
                  <a:srgbClr val="059188"/>
                </a:solidFill>
                <a:latin typeface="Impact MT Std" pitchFamily="34" charset="0"/>
              </a:endParaRPr>
            </a:p>
          </p:txBody>
        </p:sp>
        <p:sp>
          <p:nvSpPr>
            <p:cNvPr id="74" name="Oval 126"/>
            <p:cNvSpPr>
              <a:spLocks noChangeArrowheads="1"/>
            </p:cNvSpPr>
            <p:nvPr/>
          </p:nvSpPr>
          <p:spPr bwMode="auto">
            <a:xfrm rot="5400000" flipV="1">
              <a:off x="4667314" y="3600337"/>
              <a:ext cx="1099900" cy="1100579"/>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2000" b="1" dirty="0">
                  <a:solidFill>
                    <a:srgbClr val="C00000"/>
                  </a:solidFill>
                  <a:latin typeface="Impact MT Std" pitchFamily="34" charset="0"/>
                  <a:ea typeface="微软雅黑" panose="020B0503020204020204" pitchFamily="34" charset="-122"/>
                </a:rPr>
                <a:t>环境的</a:t>
              </a:r>
              <a:endParaRPr lang="en-US" altLang="zh-CN" sz="2000" b="1" dirty="0">
                <a:solidFill>
                  <a:srgbClr val="C00000"/>
                </a:solidFill>
                <a:latin typeface="Impact MT Std" pitchFamily="34" charset="0"/>
                <a:ea typeface="微软雅黑" panose="020B0503020204020204" pitchFamily="34" charset="-122"/>
              </a:endParaRPr>
            </a:p>
            <a:p>
              <a:pPr algn="ctr"/>
              <a:r>
                <a:rPr lang="zh-CN" altLang="en-US" sz="2000" b="1" dirty="0">
                  <a:solidFill>
                    <a:srgbClr val="C00000"/>
                  </a:solidFill>
                  <a:latin typeface="Impact MT Std" pitchFamily="34" charset="0"/>
                  <a:ea typeface="微软雅黑" panose="020B0503020204020204" pitchFamily="34" charset="-122"/>
                </a:rPr>
                <a:t>原因</a:t>
              </a:r>
              <a:endParaRPr lang="id-ID" sz="2000" b="1" dirty="0">
                <a:solidFill>
                  <a:srgbClr val="C00000"/>
                </a:solidFill>
                <a:latin typeface="Impact MT Std" pitchFamily="34" charset="0"/>
                <a:ea typeface="微软雅黑" panose="020B0503020204020204" pitchFamily="34" charset="-122"/>
              </a:endParaRPr>
            </a:p>
          </p:txBody>
        </p:sp>
      </p:grpSp>
      <p:sp>
        <p:nvSpPr>
          <p:cNvPr id="75" name="文本框 44"/>
          <p:cNvSpPr txBox="1"/>
          <p:nvPr/>
        </p:nvSpPr>
        <p:spPr>
          <a:xfrm>
            <a:off x="336947" y="2815167"/>
            <a:ext cx="1797359" cy="369332"/>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人的不安全行为</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文本框 44"/>
          <p:cNvSpPr txBox="1"/>
          <p:nvPr/>
        </p:nvSpPr>
        <p:spPr>
          <a:xfrm>
            <a:off x="1235626" y="5180081"/>
            <a:ext cx="1108131" cy="369332"/>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环境不良</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文本框 44"/>
          <p:cNvSpPr txBox="1"/>
          <p:nvPr/>
        </p:nvSpPr>
        <p:spPr>
          <a:xfrm>
            <a:off x="7148659" y="5133958"/>
            <a:ext cx="1108131" cy="369332"/>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管理欠缺</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文本框 44"/>
          <p:cNvSpPr txBox="1"/>
          <p:nvPr/>
        </p:nvSpPr>
        <p:spPr>
          <a:xfrm>
            <a:off x="6621608" y="2945421"/>
            <a:ext cx="2162230" cy="369332"/>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物的不安全状态</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Oval 110"/>
          <p:cNvSpPr>
            <a:spLocks noChangeArrowheads="1"/>
          </p:cNvSpPr>
          <p:nvPr/>
        </p:nvSpPr>
        <p:spPr bwMode="auto">
          <a:xfrm rot="16200000">
            <a:off x="4894698" y="2601703"/>
            <a:ext cx="1350062" cy="1350896"/>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id-ID" sz="2000" b="1" dirty="0">
              <a:solidFill>
                <a:srgbClr val="C00000"/>
              </a:solidFill>
              <a:latin typeface="Impact MT Std" pitchFamily="34" charset="0"/>
              <a:ea typeface="微软雅黑" panose="020B0503020204020204" pitchFamily="34" charset="-122"/>
            </a:endParaRPr>
          </a:p>
        </p:txBody>
      </p:sp>
      <p:sp>
        <p:nvSpPr>
          <p:cNvPr id="2" name="TextBox 1"/>
          <p:cNvSpPr txBox="1"/>
          <p:nvPr/>
        </p:nvSpPr>
        <p:spPr>
          <a:xfrm>
            <a:off x="4984633" y="2862857"/>
            <a:ext cx="1210588" cy="707886"/>
          </a:xfrm>
          <a:prstGeom prst="rect">
            <a:avLst/>
          </a:prstGeom>
          <a:noFill/>
        </p:spPr>
        <p:txBody>
          <a:bodyPr wrap="none" rtlCol="0">
            <a:spAutoFit/>
          </a:bodyPr>
          <a:lstStyle/>
          <a:p>
            <a:r>
              <a:rPr lang="zh-CN" altLang="en-US" sz="2000" b="1" dirty="0">
                <a:solidFill>
                  <a:srgbClr val="C00000"/>
                </a:solidFill>
                <a:latin typeface="微软雅黑" panose="020B0503020204020204" pitchFamily="34" charset="-122"/>
                <a:ea typeface="微软雅黑" panose="020B0503020204020204" pitchFamily="34" charset="-122"/>
              </a:rPr>
              <a:t>机（物）</a:t>
            </a:r>
            <a:endParaRPr lang="en-US" altLang="zh-CN" sz="2000" b="1" dirty="0">
              <a:solidFill>
                <a:srgbClr val="C00000"/>
              </a:solidFill>
              <a:latin typeface="微软雅黑" panose="020B0503020204020204" pitchFamily="34" charset="-122"/>
              <a:ea typeface="微软雅黑" panose="020B0503020204020204" pitchFamily="34" charset="-122"/>
            </a:endParaRPr>
          </a:p>
          <a:p>
            <a:r>
              <a:rPr lang="zh-CN" altLang="en-US" sz="2000" b="1" dirty="0">
                <a:solidFill>
                  <a:srgbClr val="C00000"/>
                </a:solidFill>
                <a:latin typeface="微软雅黑" panose="020B0503020204020204" pitchFamily="34" charset="-122"/>
                <a:ea typeface="微软雅黑" panose="020B0503020204020204" pitchFamily="34" charset="-122"/>
              </a:rPr>
              <a:t>的原因</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86" name="TextBox 15"/>
          <p:cNvSpPr txBox="1"/>
          <p:nvPr/>
        </p:nvSpPr>
        <p:spPr>
          <a:xfrm>
            <a:off x="3372348" y="1268761"/>
            <a:ext cx="2836835" cy="523220"/>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事故发生的原因</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75" grpId="0"/>
      <p:bldP spid="78" grpId="0"/>
      <p:bldP spid="80" grpId="0"/>
      <p:bldP spid="8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938" y="116632"/>
            <a:ext cx="288032" cy="504056"/>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8" name="矩形 57"/>
          <p:cNvSpPr/>
          <p:nvPr/>
        </p:nvSpPr>
        <p:spPr>
          <a:xfrm>
            <a:off x="624979" y="116632"/>
            <a:ext cx="72008" cy="504056"/>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0" name="TextBox 49"/>
          <p:cNvSpPr txBox="1"/>
          <p:nvPr/>
        </p:nvSpPr>
        <p:spPr>
          <a:xfrm>
            <a:off x="841004" y="183994"/>
            <a:ext cx="2262158" cy="369332"/>
          </a:xfrm>
          <a:prstGeom prst="rect">
            <a:avLst/>
          </a:prstGeom>
          <a:noFill/>
        </p:spPr>
        <p:txBody>
          <a:bodyPr wrap="none" rtlCol="0">
            <a:spAutoFit/>
          </a:bodyPr>
          <a:lstStyle/>
          <a:p>
            <a:r>
              <a:rPr lang="zh-CN" altLang="en-US" b="1" dirty="0">
                <a:solidFill>
                  <a:srgbClr val="00153E"/>
                </a:solidFill>
                <a:latin typeface="微软雅黑" panose="020B0503020204020204" pitchFamily="34" charset="-122"/>
                <a:ea typeface="微软雅黑" panose="020B0503020204020204" pitchFamily="34" charset="-122"/>
              </a:rPr>
              <a:t>事故发生的主要原因</a:t>
            </a:r>
            <a:endParaRPr lang="zh-CN" altLang="en-US" b="1" dirty="0">
              <a:solidFill>
                <a:srgbClr val="00153E"/>
              </a:solidFill>
              <a:latin typeface="微软雅黑" panose="020B0503020204020204" pitchFamily="34" charset="-122"/>
              <a:ea typeface="微软雅黑" panose="020B0503020204020204" pitchFamily="34" charset="-122"/>
            </a:endParaRPr>
          </a:p>
        </p:txBody>
      </p:sp>
      <p:sp>
        <p:nvSpPr>
          <p:cNvPr id="51" name="矩形 50"/>
          <p:cNvSpPr/>
          <p:nvPr/>
        </p:nvSpPr>
        <p:spPr>
          <a:xfrm flipV="1">
            <a:off x="0" y="764701"/>
            <a:ext cx="12195175" cy="45719"/>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29" name="Freeform 11"/>
          <p:cNvSpPr/>
          <p:nvPr/>
        </p:nvSpPr>
        <p:spPr bwMode="auto">
          <a:xfrm>
            <a:off x="5932044" y="1529632"/>
            <a:ext cx="870396" cy="11000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C00000"/>
          </a:solidFill>
          <a:ln>
            <a:noFill/>
          </a:ln>
        </p:spPr>
        <p:txBody>
          <a:bodyPr lIns="68562" tIns="34281" rIns="68562" bIns="34281"/>
          <a:lstStyle/>
          <a:p>
            <a:endParaRPr lang="zh-CN" altLang="en-US"/>
          </a:p>
        </p:txBody>
      </p:sp>
      <p:sp>
        <p:nvSpPr>
          <p:cNvPr id="30" name="Freeform 10"/>
          <p:cNvSpPr/>
          <p:nvPr/>
        </p:nvSpPr>
        <p:spPr bwMode="auto">
          <a:xfrm>
            <a:off x="5338729" y="1608594"/>
            <a:ext cx="4936560" cy="684814"/>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9050" cap="flat" cmpd="sng">
            <a:solidFill>
              <a:schemeClr val="tx1">
                <a:lumMod val="65000"/>
                <a:lumOff val="35000"/>
              </a:schemeClr>
            </a:solidFill>
            <a:round/>
          </a:ln>
        </p:spPr>
        <p:txBody>
          <a:bodyPr lIns="68562" tIns="34281" rIns="68562" bIns="34281"/>
          <a:lstStyle/>
          <a:p>
            <a:endParaRPr lang="zh-CN" altLang="en-US"/>
          </a:p>
        </p:txBody>
      </p:sp>
      <p:sp>
        <p:nvSpPr>
          <p:cNvPr id="31" name="Rectangle 12"/>
          <p:cNvSpPr>
            <a:spLocks noChangeArrowheads="1"/>
          </p:cNvSpPr>
          <p:nvPr/>
        </p:nvSpPr>
        <p:spPr bwMode="auto">
          <a:xfrm>
            <a:off x="6015675" y="1537793"/>
            <a:ext cx="703134" cy="72045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2" name="Freeform 11"/>
          <p:cNvSpPr/>
          <p:nvPr/>
        </p:nvSpPr>
        <p:spPr bwMode="auto">
          <a:xfrm>
            <a:off x="5932044" y="2526127"/>
            <a:ext cx="870396" cy="11000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C00000"/>
          </a:solidFill>
          <a:ln>
            <a:noFill/>
          </a:ln>
        </p:spPr>
        <p:txBody>
          <a:bodyPr lIns="68562" tIns="34281" rIns="68562" bIns="34281"/>
          <a:lstStyle/>
          <a:p>
            <a:endParaRPr lang="zh-CN" altLang="en-US"/>
          </a:p>
        </p:txBody>
      </p:sp>
      <p:sp>
        <p:nvSpPr>
          <p:cNvPr id="33" name="Freeform 10"/>
          <p:cNvSpPr/>
          <p:nvPr/>
        </p:nvSpPr>
        <p:spPr bwMode="auto">
          <a:xfrm>
            <a:off x="5338729" y="2605087"/>
            <a:ext cx="4936560" cy="684814"/>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9050" cap="flat" cmpd="sng">
            <a:solidFill>
              <a:schemeClr val="tx1">
                <a:lumMod val="65000"/>
                <a:lumOff val="35000"/>
              </a:schemeClr>
            </a:solidFill>
            <a:round/>
          </a:ln>
        </p:spPr>
        <p:txBody>
          <a:bodyPr lIns="68562" tIns="34281" rIns="68562" bIns="34281"/>
          <a:lstStyle/>
          <a:p>
            <a:endParaRPr lang="zh-CN" altLang="en-US"/>
          </a:p>
        </p:txBody>
      </p:sp>
      <p:sp>
        <p:nvSpPr>
          <p:cNvPr id="34" name="Rectangle 12"/>
          <p:cNvSpPr>
            <a:spLocks noChangeArrowheads="1"/>
          </p:cNvSpPr>
          <p:nvPr/>
        </p:nvSpPr>
        <p:spPr bwMode="auto">
          <a:xfrm>
            <a:off x="6015675" y="2534287"/>
            <a:ext cx="703134" cy="72045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5" name="Freeform 11"/>
          <p:cNvSpPr/>
          <p:nvPr/>
        </p:nvSpPr>
        <p:spPr bwMode="auto">
          <a:xfrm>
            <a:off x="5932044" y="3486280"/>
            <a:ext cx="870396" cy="11000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C00000"/>
          </a:solidFill>
          <a:ln>
            <a:noFill/>
          </a:ln>
        </p:spPr>
        <p:txBody>
          <a:bodyPr lIns="68562" tIns="34281" rIns="68562" bIns="34281"/>
          <a:lstStyle/>
          <a:p>
            <a:endParaRPr lang="zh-CN" altLang="en-US"/>
          </a:p>
        </p:txBody>
      </p:sp>
      <p:sp>
        <p:nvSpPr>
          <p:cNvPr id="36" name="Freeform 10"/>
          <p:cNvSpPr/>
          <p:nvPr/>
        </p:nvSpPr>
        <p:spPr bwMode="auto">
          <a:xfrm>
            <a:off x="5338729" y="3564051"/>
            <a:ext cx="4936560" cy="684814"/>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9050" cap="flat" cmpd="sng">
            <a:solidFill>
              <a:schemeClr val="tx1">
                <a:lumMod val="65000"/>
                <a:lumOff val="35000"/>
              </a:schemeClr>
            </a:solidFill>
            <a:round/>
          </a:ln>
        </p:spPr>
        <p:txBody>
          <a:bodyPr lIns="68562" tIns="34281" rIns="68562" bIns="34281"/>
          <a:lstStyle/>
          <a:p>
            <a:endParaRPr lang="zh-CN" altLang="en-US"/>
          </a:p>
        </p:txBody>
      </p:sp>
      <p:sp>
        <p:nvSpPr>
          <p:cNvPr id="37" name="Rectangle 12"/>
          <p:cNvSpPr>
            <a:spLocks noChangeArrowheads="1"/>
          </p:cNvSpPr>
          <p:nvPr/>
        </p:nvSpPr>
        <p:spPr bwMode="auto">
          <a:xfrm>
            <a:off x="6015675" y="3494441"/>
            <a:ext cx="703134" cy="72045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8" name="Freeform 11"/>
          <p:cNvSpPr/>
          <p:nvPr/>
        </p:nvSpPr>
        <p:spPr bwMode="auto">
          <a:xfrm>
            <a:off x="5932044" y="4446729"/>
            <a:ext cx="870396" cy="11000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C00000"/>
          </a:solidFill>
          <a:ln w="9525">
            <a:noFill/>
            <a:round/>
          </a:ln>
        </p:spPr>
        <p:txBody>
          <a:bodyPr lIns="68562" tIns="34281" rIns="68562" bIns="34281"/>
          <a:lstStyle/>
          <a:p>
            <a:endParaRPr lang="zh-CN" altLang="en-US"/>
          </a:p>
        </p:txBody>
      </p:sp>
      <p:sp>
        <p:nvSpPr>
          <p:cNvPr id="39" name="Freeform 10"/>
          <p:cNvSpPr/>
          <p:nvPr/>
        </p:nvSpPr>
        <p:spPr bwMode="auto">
          <a:xfrm>
            <a:off x="5338729" y="4524500"/>
            <a:ext cx="4936560" cy="684814"/>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9050" cap="flat" cmpd="sng">
            <a:solidFill>
              <a:schemeClr val="tx1">
                <a:lumMod val="65000"/>
                <a:lumOff val="35000"/>
              </a:schemeClr>
            </a:solidFill>
            <a:round/>
          </a:ln>
        </p:spPr>
        <p:txBody>
          <a:bodyPr lIns="68562" tIns="34281" rIns="68562" bIns="34281"/>
          <a:lstStyle/>
          <a:p>
            <a:endParaRPr lang="zh-CN" altLang="en-US"/>
          </a:p>
        </p:txBody>
      </p:sp>
      <p:sp>
        <p:nvSpPr>
          <p:cNvPr id="40" name="Rectangle 12"/>
          <p:cNvSpPr>
            <a:spLocks noChangeArrowheads="1"/>
          </p:cNvSpPr>
          <p:nvPr/>
        </p:nvSpPr>
        <p:spPr bwMode="auto">
          <a:xfrm>
            <a:off x="6015675" y="4454890"/>
            <a:ext cx="703134" cy="720450"/>
          </a:xfrm>
          <a:prstGeom prst="rect">
            <a:avLst/>
          </a:prstGeom>
          <a:solidFill>
            <a:srgbClr val="C00000"/>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1" name="TextBox 105"/>
          <p:cNvSpPr txBox="1">
            <a:spLocks noChangeArrowheads="1"/>
          </p:cNvSpPr>
          <p:nvPr/>
        </p:nvSpPr>
        <p:spPr bwMode="auto">
          <a:xfrm>
            <a:off x="7028150" y="1817404"/>
            <a:ext cx="2707604" cy="3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忽视和违反安全规程的行为</a:t>
            </a:r>
            <a:endParaRPr lang="zh-CN" altLang="en-US" sz="16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Box 106"/>
          <p:cNvSpPr txBox="1">
            <a:spLocks noChangeArrowheads="1"/>
          </p:cNvSpPr>
          <p:nvPr/>
        </p:nvSpPr>
        <p:spPr bwMode="auto">
          <a:xfrm>
            <a:off x="6170296" y="1642035"/>
            <a:ext cx="48785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dirty="0">
                <a:solidFill>
                  <a:srgbClr val="FFFFFF"/>
                </a:solidFill>
                <a:latin typeface="微软雅黑" panose="020B0503020204020204" pitchFamily="34" charset="-122"/>
                <a:ea typeface="微软雅黑" panose="020B0503020204020204" pitchFamily="34" charset="-122"/>
              </a:rPr>
              <a:t>1</a:t>
            </a:r>
            <a:endParaRPr lang="zh-CN" altLang="en-US" sz="3000" b="1" dirty="0">
              <a:solidFill>
                <a:srgbClr val="FFFFFF"/>
              </a:solidFill>
              <a:latin typeface="微软雅黑" panose="020B0503020204020204" pitchFamily="34" charset="-122"/>
              <a:ea typeface="微软雅黑" panose="020B0503020204020204" pitchFamily="34" charset="-122"/>
            </a:endParaRPr>
          </a:p>
        </p:txBody>
      </p:sp>
      <p:sp>
        <p:nvSpPr>
          <p:cNvPr id="43" name="TextBox 108"/>
          <p:cNvSpPr txBox="1">
            <a:spLocks noChangeArrowheads="1"/>
          </p:cNvSpPr>
          <p:nvPr/>
        </p:nvSpPr>
        <p:spPr bwMode="auto">
          <a:xfrm>
            <a:off x="7028149" y="2780930"/>
            <a:ext cx="2750107" cy="3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错误动作</a:t>
            </a:r>
            <a:endParaRPr lang="zh-CN" altLang="en-US" sz="16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Box 109"/>
          <p:cNvSpPr txBox="1">
            <a:spLocks noChangeArrowheads="1"/>
          </p:cNvSpPr>
          <p:nvPr/>
        </p:nvSpPr>
        <p:spPr bwMode="auto">
          <a:xfrm>
            <a:off x="6170296" y="2621860"/>
            <a:ext cx="487858" cy="530896"/>
          </a:xfrm>
          <a:prstGeom prst="rect">
            <a:avLst/>
          </a:prstGeom>
          <a:solidFill>
            <a:srgbClr val="C00000"/>
          </a:solidFill>
          <a:ln>
            <a:noFill/>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a:solidFill>
                  <a:srgbClr val="FFFFFF"/>
                </a:solidFill>
                <a:latin typeface="微软雅黑" panose="020B0503020204020204" pitchFamily="34" charset="-122"/>
                <a:ea typeface="微软雅黑" panose="020B0503020204020204" pitchFamily="34" charset="-122"/>
              </a:rPr>
              <a:t>2</a:t>
            </a:r>
            <a:endParaRPr lang="zh-CN" altLang="en-US" sz="3000" b="1">
              <a:solidFill>
                <a:srgbClr val="FFFFFF"/>
              </a:solidFill>
              <a:latin typeface="微软雅黑" panose="020B0503020204020204" pitchFamily="34" charset="-122"/>
              <a:ea typeface="微软雅黑" panose="020B0503020204020204" pitchFamily="34" charset="-122"/>
            </a:endParaRPr>
          </a:p>
        </p:txBody>
      </p:sp>
      <p:sp>
        <p:nvSpPr>
          <p:cNvPr id="45" name="TextBox 115"/>
          <p:cNvSpPr txBox="1">
            <a:spLocks noChangeArrowheads="1"/>
          </p:cNvSpPr>
          <p:nvPr/>
        </p:nvSpPr>
        <p:spPr bwMode="auto">
          <a:xfrm>
            <a:off x="7028150" y="3748734"/>
            <a:ext cx="2707604" cy="3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注意力不集中</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TextBox 116"/>
          <p:cNvSpPr txBox="1">
            <a:spLocks noChangeArrowheads="1"/>
          </p:cNvSpPr>
          <p:nvPr/>
        </p:nvSpPr>
        <p:spPr bwMode="auto">
          <a:xfrm>
            <a:off x="6170296" y="3580824"/>
            <a:ext cx="48785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a:solidFill>
                  <a:srgbClr val="FFFFFF"/>
                </a:solidFill>
                <a:latin typeface="微软雅黑" panose="020B0503020204020204" pitchFamily="34" charset="-122"/>
                <a:ea typeface="微软雅黑" panose="020B0503020204020204" pitchFamily="34" charset="-122"/>
              </a:rPr>
              <a:t>3</a:t>
            </a:r>
            <a:endParaRPr lang="zh-CN" altLang="en-US" sz="3000" b="1">
              <a:solidFill>
                <a:srgbClr val="FFFFFF"/>
              </a:solidFill>
              <a:latin typeface="微软雅黑" panose="020B0503020204020204" pitchFamily="34" charset="-122"/>
              <a:ea typeface="微软雅黑" panose="020B0503020204020204" pitchFamily="34" charset="-122"/>
            </a:endParaRPr>
          </a:p>
        </p:txBody>
      </p:sp>
      <p:sp>
        <p:nvSpPr>
          <p:cNvPr id="47" name="TextBox 117"/>
          <p:cNvSpPr txBox="1">
            <a:spLocks noChangeArrowheads="1"/>
          </p:cNvSpPr>
          <p:nvPr/>
        </p:nvSpPr>
        <p:spPr bwMode="auto">
          <a:xfrm>
            <a:off x="7028150" y="4709183"/>
            <a:ext cx="2707604" cy="3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疲劳</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TextBox 118"/>
          <p:cNvSpPr txBox="1">
            <a:spLocks noChangeArrowheads="1"/>
          </p:cNvSpPr>
          <p:nvPr/>
        </p:nvSpPr>
        <p:spPr bwMode="auto">
          <a:xfrm>
            <a:off x="6170296" y="4549607"/>
            <a:ext cx="48785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a:solidFill>
                  <a:srgbClr val="FFFFFF"/>
                </a:solidFill>
                <a:latin typeface="微软雅黑" panose="020B0503020204020204" pitchFamily="34" charset="-122"/>
                <a:ea typeface="微软雅黑" panose="020B0503020204020204" pitchFamily="34" charset="-122"/>
              </a:rPr>
              <a:t>4</a:t>
            </a:r>
            <a:endParaRPr lang="zh-CN" altLang="en-US" sz="3000" b="1">
              <a:solidFill>
                <a:srgbClr val="FFFFFF"/>
              </a:solidFill>
              <a:latin typeface="微软雅黑" panose="020B0503020204020204" pitchFamily="34" charset="-122"/>
              <a:ea typeface="微软雅黑" panose="020B0503020204020204" pitchFamily="34" charset="-122"/>
            </a:endParaRPr>
          </a:p>
        </p:txBody>
      </p:sp>
      <p:sp>
        <p:nvSpPr>
          <p:cNvPr id="52" name="Freeform 11"/>
          <p:cNvSpPr/>
          <p:nvPr/>
        </p:nvSpPr>
        <p:spPr bwMode="auto">
          <a:xfrm>
            <a:off x="5932038" y="5402719"/>
            <a:ext cx="870396" cy="11000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C00000"/>
          </a:solidFill>
          <a:ln w="9525">
            <a:noFill/>
            <a:round/>
          </a:ln>
        </p:spPr>
        <p:txBody>
          <a:bodyPr lIns="68562" tIns="34281" rIns="68562" bIns="34281"/>
          <a:lstStyle/>
          <a:p>
            <a:endParaRPr lang="zh-CN" altLang="en-US"/>
          </a:p>
        </p:txBody>
      </p:sp>
      <p:sp>
        <p:nvSpPr>
          <p:cNvPr id="53" name="Freeform 10"/>
          <p:cNvSpPr/>
          <p:nvPr/>
        </p:nvSpPr>
        <p:spPr bwMode="auto">
          <a:xfrm>
            <a:off x="5338725" y="5480490"/>
            <a:ext cx="4936560" cy="684814"/>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9050" cap="flat" cmpd="sng">
            <a:solidFill>
              <a:schemeClr val="tx1">
                <a:lumMod val="65000"/>
                <a:lumOff val="35000"/>
              </a:schemeClr>
            </a:solidFill>
            <a:round/>
          </a:ln>
        </p:spPr>
        <p:txBody>
          <a:bodyPr lIns="68562" tIns="34281" rIns="68562" bIns="34281"/>
          <a:lstStyle/>
          <a:p>
            <a:endParaRPr lang="zh-CN" altLang="en-US"/>
          </a:p>
        </p:txBody>
      </p:sp>
      <p:sp>
        <p:nvSpPr>
          <p:cNvPr id="64" name="Rectangle 12"/>
          <p:cNvSpPr>
            <a:spLocks noChangeArrowheads="1"/>
          </p:cNvSpPr>
          <p:nvPr/>
        </p:nvSpPr>
        <p:spPr bwMode="auto">
          <a:xfrm>
            <a:off x="6015669" y="5410880"/>
            <a:ext cx="703134" cy="720450"/>
          </a:xfrm>
          <a:prstGeom prst="rect">
            <a:avLst/>
          </a:prstGeom>
          <a:solidFill>
            <a:srgbClr val="C00000"/>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8" name="TextBox 117"/>
          <p:cNvSpPr txBox="1">
            <a:spLocks noChangeArrowheads="1"/>
          </p:cNvSpPr>
          <p:nvPr/>
        </p:nvSpPr>
        <p:spPr bwMode="auto">
          <a:xfrm>
            <a:off x="7028150" y="5665173"/>
            <a:ext cx="2707604" cy="3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身体有缺陷等</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TextBox 118"/>
          <p:cNvSpPr txBox="1">
            <a:spLocks noChangeArrowheads="1"/>
          </p:cNvSpPr>
          <p:nvPr/>
        </p:nvSpPr>
        <p:spPr bwMode="auto">
          <a:xfrm>
            <a:off x="6170290" y="5505597"/>
            <a:ext cx="48785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dirty="0">
                <a:solidFill>
                  <a:srgbClr val="FFFFFF"/>
                </a:solidFill>
                <a:latin typeface="微软雅黑" panose="020B0503020204020204" pitchFamily="34" charset="-122"/>
                <a:ea typeface="微软雅黑" panose="020B0503020204020204" pitchFamily="34" charset="-122"/>
              </a:rPr>
              <a:t>5</a:t>
            </a:r>
            <a:endParaRPr lang="zh-CN" altLang="en-US" sz="3000" b="1" dirty="0">
              <a:solidFill>
                <a:srgbClr val="FFFFFF"/>
              </a:solidFill>
              <a:latin typeface="微软雅黑" panose="020B0503020204020204" pitchFamily="34" charset="-122"/>
              <a:ea typeface="微软雅黑" panose="020B0503020204020204" pitchFamily="34" charset="-122"/>
            </a:endParaRPr>
          </a:p>
        </p:txBody>
      </p:sp>
      <p:grpSp>
        <p:nvGrpSpPr>
          <p:cNvPr id="70" name="组合 69"/>
          <p:cNvGrpSpPr/>
          <p:nvPr/>
        </p:nvGrpSpPr>
        <p:grpSpPr>
          <a:xfrm>
            <a:off x="1505967" y="2626162"/>
            <a:ext cx="2431381" cy="2315007"/>
            <a:chOff x="2243309" y="2112361"/>
            <a:chExt cx="997900" cy="950136"/>
          </a:xfrm>
        </p:grpSpPr>
        <p:grpSp>
          <p:nvGrpSpPr>
            <p:cNvPr id="76" name="组合 7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81" name="椭圆 80"/>
              <p:cNvSpPr/>
              <p:nvPr/>
            </p:nvSpPr>
            <p:spPr>
              <a:xfrm>
                <a:off x="427733" y="760413"/>
                <a:ext cx="3825873"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微软雅黑" panose="020B0503020204020204" pitchFamily="34" charset="-122"/>
                  <a:ea typeface="微软雅黑" panose="020B0503020204020204" pitchFamily="34" charset="-122"/>
                </a:endParaRPr>
              </a:p>
            </p:txBody>
          </p:sp>
        </p:grpSp>
        <p:sp>
          <p:nvSpPr>
            <p:cNvPr id="77" name="TextBox 76"/>
            <p:cNvSpPr txBox="1"/>
            <p:nvPr/>
          </p:nvSpPr>
          <p:spPr>
            <a:xfrm>
              <a:off x="2243309" y="2435846"/>
              <a:ext cx="997900" cy="303166"/>
            </a:xfrm>
            <a:prstGeom prst="rect">
              <a:avLst/>
            </a:prstGeom>
            <a:noFill/>
          </p:spPr>
          <p:txBody>
            <a:bodyPr wrap="square" lIns="0" tIns="0" rIns="0" bIns="0" rtlCol="0">
              <a:spAutoFit/>
            </a:bodyPr>
            <a:lstStyle/>
            <a:p>
              <a:pPr algn="ctr"/>
              <a:r>
                <a:rPr lang="zh-CN" altLang="en-US" sz="2400" b="1" dirty="0">
                  <a:solidFill>
                    <a:srgbClr val="00153E"/>
                  </a:solidFill>
                  <a:latin typeface="微软雅黑" panose="020B0503020204020204" pitchFamily="34" charset="-122"/>
                  <a:ea typeface="微软雅黑" panose="020B0503020204020204" pitchFamily="34" charset="-122"/>
                </a:rPr>
                <a:t>人的不安全</a:t>
              </a:r>
              <a:endParaRPr lang="en-US" altLang="zh-CN" sz="2400" b="1" dirty="0">
                <a:solidFill>
                  <a:srgbClr val="00153E"/>
                </a:solidFill>
                <a:latin typeface="微软雅黑" panose="020B0503020204020204" pitchFamily="34" charset="-122"/>
                <a:ea typeface="微软雅黑" panose="020B0503020204020204" pitchFamily="34" charset="-122"/>
              </a:endParaRPr>
            </a:p>
            <a:p>
              <a:pPr algn="ctr"/>
              <a:r>
                <a:rPr lang="zh-CN" altLang="en-US" sz="2400" b="1" dirty="0">
                  <a:solidFill>
                    <a:srgbClr val="00153E"/>
                  </a:solidFill>
                  <a:latin typeface="微软雅黑" panose="020B0503020204020204" pitchFamily="34" charset="-122"/>
                  <a:ea typeface="微软雅黑" panose="020B0503020204020204" pitchFamily="34" charset="-122"/>
                </a:rPr>
                <a:t>行为和状态</a:t>
              </a:r>
              <a:endParaRPr lang="en-US" altLang="zh-CN" sz="2400" b="1" dirty="0">
                <a:solidFill>
                  <a:srgbClr val="00153E"/>
                </a:solidFill>
                <a:latin typeface="微软雅黑" panose="020B0503020204020204" pitchFamily="34" charset="-122"/>
                <a:ea typeface="微软雅黑" panose="020B0503020204020204" pitchFamily="34" charset="-122"/>
              </a:endParaRPr>
            </a:p>
          </p:txBody>
        </p:sp>
      </p:grpSp>
      <p:sp>
        <p:nvSpPr>
          <p:cNvPr id="3" name="左大括号 2"/>
          <p:cNvSpPr/>
          <p:nvPr/>
        </p:nvSpPr>
        <p:spPr>
          <a:xfrm>
            <a:off x="4369395" y="1682478"/>
            <a:ext cx="288032" cy="4447960"/>
          </a:xfrm>
          <a:prstGeom prst="leftBrace">
            <a:avLst/>
          </a:prstGeom>
          <a:ln>
            <a:solidFill>
              <a:srgbClr val="00153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29" grpId="0" animBg="1"/>
      <p:bldP spid="30" grpId="0" animBg="1"/>
      <p:bldP spid="31" grpId="0" animBg="1" autoUpdateAnimBg="0"/>
      <p:bldP spid="32" grpId="0" animBg="1"/>
      <p:bldP spid="33" grpId="0" animBg="1"/>
      <p:bldP spid="34" grpId="0" animBg="1" autoUpdateAnimBg="0"/>
      <p:bldP spid="35" grpId="0" animBg="1"/>
      <p:bldP spid="36" grpId="0" animBg="1"/>
      <p:bldP spid="37" grpId="0" animBg="1" autoUpdateAnimBg="0"/>
      <p:bldP spid="38" grpId="0" animBg="1"/>
      <p:bldP spid="39" grpId="0" animBg="1"/>
      <p:bldP spid="40" grpId="0" animBg="1" autoUpdateAnimBg="0"/>
      <p:bldP spid="41" grpId="0" autoUpdateAnimBg="0"/>
      <p:bldP spid="42" grpId="0" autoUpdateAnimBg="0"/>
      <p:bldP spid="43" grpId="0" autoUpdateAnimBg="0"/>
      <p:bldP spid="44" grpId="0" animBg="1" autoUpdateAnimBg="0"/>
      <p:bldP spid="45" grpId="0" autoUpdateAnimBg="0"/>
      <p:bldP spid="46" grpId="0" autoUpdateAnimBg="0"/>
      <p:bldP spid="47" grpId="0" autoUpdateAnimBg="0"/>
      <p:bldP spid="48" grpId="0" autoUpdateAnimBg="0"/>
      <p:bldP spid="52" grpId="0" animBg="1"/>
      <p:bldP spid="53" grpId="0" animBg="1"/>
      <p:bldP spid="64" grpId="0" animBg="1" autoUpdateAnimBg="0"/>
      <p:bldP spid="68" grpId="0" autoUpdateAnimBg="0"/>
      <p:bldP spid="69"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938" y="116632"/>
            <a:ext cx="288032" cy="504056"/>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8" name="矩形 57"/>
          <p:cNvSpPr/>
          <p:nvPr/>
        </p:nvSpPr>
        <p:spPr>
          <a:xfrm>
            <a:off x="624979" y="116632"/>
            <a:ext cx="72008" cy="504056"/>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0" name="TextBox 49"/>
          <p:cNvSpPr txBox="1"/>
          <p:nvPr/>
        </p:nvSpPr>
        <p:spPr>
          <a:xfrm>
            <a:off x="841004" y="183994"/>
            <a:ext cx="2262158" cy="369332"/>
          </a:xfrm>
          <a:prstGeom prst="rect">
            <a:avLst/>
          </a:prstGeom>
          <a:noFill/>
        </p:spPr>
        <p:txBody>
          <a:bodyPr wrap="none" rtlCol="0">
            <a:spAutoFit/>
          </a:bodyPr>
          <a:lstStyle/>
          <a:p>
            <a:r>
              <a:rPr lang="zh-CN" altLang="en-US" b="1" dirty="0">
                <a:solidFill>
                  <a:srgbClr val="00153E"/>
                </a:solidFill>
                <a:latin typeface="微软雅黑" panose="020B0503020204020204" pitchFamily="34" charset="-122"/>
                <a:ea typeface="微软雅黑" panose="020B0503020204020204" pitchFamily="34" charset="-122"/>
              </a:rPr>
              <a:t>事故发生的主要原因</a:t>
            </a:r>
            <a:endParaRPr lang="zh-CN" altLang="en-US" b="1" dirty="0">
              <a:solidFill>
                <a:srgbClr val="00153E"/>
              </a:solidFill>
              <a:latin typeface="微软雅黑" panose="020B0503020204020204" pitchFamily="34" charset="-122"/>
              <a:ea typeface="微软雅黑" panose="020B0503020204020204" pitchFamily="34" charset="-122"/>
            </a:endParaRPr>
          </a:p>
        </p:txBody>
      </p:sp>
      <p:sp>
        <p:nvSpPr>
          <p:cNvPr id="51" name="矩形 50"/>
          <p:cNvSpPr/>
          <p:nvPr/>
        </p:nvSpPr>
        <p:spPr>
          <a:xfrm flipV="1">
            <a:off x="0" y="764701"/>
            <a:ext cx="12195175" cy="45719"/>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grpSp>
        <p:nvGrpSpPr>
          <p:cNvPr id="54" name="组合 53"/>
          <p:cNvGrpSpPr/>
          <p:nvPr/>
        </p:nvGrpSpPr>
        <p:grpSpPr>
          <a:xfrm>
            <a:off x="7162709" y="2889952"/>
            <a:ext cx="4479496" cy="557051"/>
            <a:chOff x="4801443" y="1693437"/>
            <a:chExt cx="4479495" cy="557051"/>
          </a:xfrm>
        </p:grpSpPr>
        <p:sp>
          <p:nvSpPr>
            <p:cNvPr id="55" name="TextBox 21"/>
            <p:cNvSpPr txBox="1"/>
            <p:nvPr/>
          </p:nvSpPr>
          <p:spPr>
            <a:xfrm>
              <a:off x="5449516" y="1818073"/>
              <a:ext cx="3831422" cy="307777"/>
            </a:xfrm>
            <a:prstGeom prst="rect">
              <a:avLst/>
            </a:prstGeom>
            <a:noFill/>
          </p:spPr>
          <p:txBody>
            <a:bodyPr wrap="square" rtlCol="0">
              <a:spAutoFit/>
            </a:bodyPr>
            <a:lstStyle/>
            <a:p>
              <a:r>
                <a:rPr lang="zh-CN" altLang="en-US" sz="1400" dirty="0">
                  <a:solidFill>
                    <a:prstClr val="black"/>
                  </a:solidFill>
                  <a:latin typeface="微软雅黑" panose="020B0503020204020204" pitchFamily="34" charset="-122"/>
                  <a:ea typeface="微软雅黑" panose="020B0503020204020204" pitchFamily="34" charset="-122"/>
                </a:rPr>
                <a:t>工作环境面积偏小或工作场所有其他缺陷</a:t>
              </a:r>
              <a:endParaRPr lang="en-US" altLang="zh-CN" sz="1400" b="0" dirty="0">
                <a:solidFill>
                  <a:prstClr val="black"/>
                </a:solidFill>
                <a:latin typeface="微软雅黑" panose="020B0503020204020204" pitchFamily="34" charset="-122"/>
                <a:ea typeface="微软雅黑" panose="020B0503020204020204" pitchFamily="34" charset="-122"/>
              </a:endParaRPr>
            </a:p>
          </p:txBody>
        </p:sp>
        <p:grpSp>
          <p:nvGrpSpPr>
            <p:cNvPr id="56" name="组合 55"/>
            <p:cNvGrpSpPr/>
            <p:nvPr/>
          </p:nvGrpSpPr>
          <p:grpSpPr>
            <a:xfrm>
              <a:off x="4801443" y="1693437"/>
              <a:ext cx="576064" cy="557051"/>
              <a:chOff x="304800" y="673100"/>
              <a:chExt cx="4137043"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59" name="椭圆 58"/>
              <p:cNvSpPr/>
              <p:nvPr/>
            </p:nvSpPr>
            <p:spPr>
              <a:xfrm>
                <a:off x="615970" y="760414"/>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2</a:t>
                </a:r>
                <a:endParaRPr kumimoji="0" lang="zh-CN" altLang="en-US" sz="20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grpSp>
      </p:grpSp>
      <p:grpSp>
        <p:nvGrpSpPr>
          <p:cNvPr id="60" name="组合 59"/>
          <p:cNvGrpSpPr/>
          <p:nvPr/>
        </p:nvGrpSpPr>
        <p:grpSpPr>
          <a:xfrm>
            <a:off x="1798256" y="2889953"/>
            <a:ext cx="4540801" cy="557051"/>
            <a:chOff x="4801443" y="915235"/>
            <a:chExt cx="4540801" cy="557051"/>
          </a:xfrm>
        </p:grpSpPr>
        <p:sp>
          <p:nvSpPr>
            <p:cNvPr id="61" name="TextBox 5"/>
            <p:cNvSpPr txBox="1"/>
            <p:nvPr/>
          </p:nvSpPr>
          <p:spPr>
            <a:xfrm>
              <a:off x="5449515" y="931064"/>
              <a:ext cx="3892729" cy="523220"/>
            </a:xfrm>
            <a:prstGeom prst="rect">
              <a:avLst/>
            </a:prstGeom>
            <a:noFill/>
          </p:spPr>
          <p:txBody>
            <a:bodyPr wrap="square" rtlCol="0">
              <a:spAutoFit/>
            </a:bodyPr>
            <a:lstStyle/>
            <a:p>
              <a:r>
                <a:rPr lang="zh-CN" altLang="en-US" sz="1400" dirty="0">
                  <a:solidFill>
                    <a:prstClr val="black"/>
                  </a:solidFill>
                  <a:latin typeface="微软雅黑" panose="020B0503020204020204" pitchFamily="34" charset="-122"/>
                  <a:ea typeface="微软雅黑" panose="020B0503020204020204" pitchFamily="34" charset="-122"/>
                </a:rPr>
                <a:t>设备和装置的结构不良，强度不够，零部件磨损和老化</a:t>
              </a:r>
              <a:endParaRPr lang="en-US" altLang="zh-CN" sz="1400" b="0" dirty="0">
                <a:solidFill>
                  <a:prstClr val="black"/>
                </a:solidFill>
                <a:latin typeface="微软雅黑" panose="020B0503020204020204" pitchFamily="34" charset="-122"/>
                <a:ea typeface="微软雅黑" panose="020B0503020204020204" pitchFamily="34" charset="-122"/>
              </a:endParaRPr>
            </a:p>
          </p:txBody>
        </p:sp>
        <p:grpSp>
          <p:nvGrpSpPr>
            <p:cNvPr id="62" name="组合 61"/>
            <p:cNvGrpSpPr/>
            <p:nvPr/>
          </p:nvGrpSpPr>
          <p:grpSpPr>
            <a:xfrm>
              <a:off x="4801443" y="915235"/>
              <a:ext cx="576064" cy="557051"/>
              <a:chOff x="304800" y="673100"/>
              <a:chExt cx="4137043"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65" name="椭圆 64"/>
              <p:cNvSpPr/>
              <p:nvPr/>
            </p:nvSpPr>
            <p:spPr>
              <a:xfrm>
                <a:off x="615970" y="760414"/>
                <a:ext cx="3825873" cy="3825873"/>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1</a:t>
                </a:r>
                <a:endParaRPr kumimoji="0" lang="zh-CN" altLang="en-US" sz="2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grpSp>
        <p:nvGrpSpPr>
          <p:cNvPr id="66" name="组合 65"/>
          <p:cNvGrpSpPr/>
          <p:nvPr/>
        </p:nvGrpSpPr>
        <p:grpSpPr>
          <a:xfrm>
            <a:off x="7162709" y="3754047"/>
            <a:ext cx="4479496" cy="557051"/>
            <a:chOff x="4801443" y="1693437"/>
            <a:chExt cx="4479495" cy="557051"/>
          </a:xfrm>
        </p:grpSpPr>
        <p:sp>
          <p:nvSpPr>
            <p:cNvPr id="67" name="TextBox 21"/>
            <p:cNvSpPr txBox="1"/>
            <p:nvPr/>
          </p:nvSpPr>
          <p:spPr>
            <a:xfrm>
              <a:off x="5449515" y="1709266"/>
              <a:ext cx="3831423" cy="523220"/>
            </a:xfrm>
            <a:prstGeom prst="rect">
              <a:avLst/>
            </a:prstGeom>
            <a:noFill/>
          </p:spPr>
          <p:txBody>
            <a:bodyPr wrap="square" rtlCol="0">
              <a:spAutoFit/>
            </a:bodyPr>
            <a:lstStyle/>
            <a:p>
              <a:r>
                <a:rPr lang="zh-CN" altLang="en-US" sz="1400" dirty="0">
                  <a:solidFill>
                    <a:prstClr val="black"/>
                  </a:solidFill>
                  <a:latin typeface="微软雅黑" panose="020B0503020204020204" pitchFamily="34" charset="-122"/>
                  <a:ea typeface="微软雅黑" panose="020B0503020204020204" pitchFamily="34" charset="-122"/>
                </a:rPr>
                <a:t>外部的、自然的不安全状态，危险物与有害物的存在</a:t>
              </a:r>
              <a:endParaRPr lang="en-US" altLang="zh-CN" sz="1400" b="0" dirty="0">
                <a:solidFill>
                  <a:prstClr val="black"/>
                </a:solidFill>
                <a:latin typeface="微软雅黑" panose="020B0503020204020204" pitchFamily="34" charset="-122"/>
                <a:ea typeface="微软雅黑" panose="020B0503020204020204" pitchFamily="34" charset="-122"/>
              </a:endParaRPr>
            </a:p>
          </p:txBody>
        </p:sp>
        <p:grpSp>
          <p:nvGrpSpPr>
            <p:cNvPr id="70" name="组合 69"/>
            <p:cNvGrpSpPr/>
            <p:nvPr/>
          </p:nvGrpSpPr>
          <p:grpSpPr>
            <a:xfrm>
              <a:off x="4801443" y="1693437"/>
              <a:ext cx="576064" cy="557051"/>
              <a:chOff x="304800" y="673100"/>
              <a:chExt cx="4137043"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72" name="椭圆 71"/>
              <p:cNvSpPr/>
              <p:nvPr/>
            </p:nvSpPr>
            <p:spPr>
              <a:xfrm>
                <a:off x="615970" y="760414"/>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2000" kern="0" dirty="0">
                    <a:solidFill>
                      <a:srgbClr val="C00000"/>
                    </a:solidFill>
                    <a:latin typeface="微软雅黑" panose="020B0503020204020204" pitchFamily="34" charset="-122"/>
                    <a:ea typeface="微软雅黑" panose="020B0503020204020204" pitchFamily="34" charset="-122"/>
                  </a:rPr>
                  <a:t>4</a:t>
                </a:r>
                <a:endParaRPr kumimoji="0" lang="zh-CN" altLang="en-US" sz="20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grpSp>
      </p:grpSp>
      <p:grpSp>
        <p:nvGrpSpPr>
          <p:cNvPr id="73" name="组合 72"/>
          <p:cNvGrpSpPr/>
          <p:nvPr/>
        </p:nvGrpSpPr>
        <p:grpSpPr>
          <a:xfrm>
            <a:off x="1798256" y="3772051"/>
            <a:ext cx="4540801" cy="557051"/>
            <a:chOff x="4801443" y="915235"/>
            <a:chExt cx="4540801" cy="557051"/>
          </a:xfrm>
        </p:grpSpPr>
        <p:sp>
          <p:nvSpPr>
            <p:cNvPr id="74" name="TextBox 5"/>
            <p:cNvSpPr txBox="1"/>
            <p:nvPr/>
          </p:nvSpPr>
          <p:spPr>
            <a:xfrm>
              <a:off x="5449515" y="1039871"/>
              <a:ext cx="3892729" cy="307777"/>
            </a:xfrm>
            <a:prstGeom prst="rect">
              <a:avLst/>
            </a:prstGeom>
            <a:noFill/>
          </p:spPr>
          <p:txBody>
            <a:bodyPr wrap="square" rtlCol="0">
              <a:spAutoFit/>
            </a:bodyPr>
            <a:lstStyle/>
            <a:p>
              <a:r>
                <a:rPr lang="zh-CN" altLang="en-US" sz="1400" dirty="0">
                  <a:solidFill>
                    <a:prstClr val="black"/>
                  </a:solidFill>
                  <a:latin typeface="微软雅黑" panose="020B0503020204020204" pitchFamily="34" charset="-122"/>
                  <a:ea typeface="微软雅黑" panose="020B0503020204020204" pitchFamily="34" charset="-122"/>
                </a:rPr>
                <a:t>物质的堆放和整理不当</a:t>
              </a:r>
              <a:endParaRPr lang="en-US" altLang="zh-CN" sz="1400" b="0" dirty="0">
                <a:solidFill>
                  <a:prstClr val="black"/>
                </a:solidFill>
                <a:latin typeface="微软雅黑" panose="020B0503020204020204" pitchFamily="34" charset="-122"/>
                <a:ea typeface="微软雅黑" panose="020B0503020204020204" pitchFamily="34" charset="-122"/>
              </a:endParaRPr>
            </a:p>
          </p:txBody>
        </p:sp>
        <p:grpSp>
          <p:nvGrpSpPr>
            <p:cNvPr id="75" name="组合 74"/>
            <p:cNvGrpSpPr/>
            <p:nvPr/>
          </p:nvGrpSpPr>
          <p:grpSpPr>
            <a:xfrm>
              <a:off x="4801443" y="915235"/>
              <a:ext cx="576064" cy="557051"/>
              <a:chOff x="304800" y="673100"/>
              <a:chExt cx="4137043"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77" name="椭圆 76"/>
              <p:cNvSpPr/>
              <p:nvPr/>
            </p:nvSpPr>
            <p:spPr>
              <a:xfrm>
                <a:off x="615970" y="760414"/>
                <a:ext cx="3825873" cy="3825873"/>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2000" kern="0" dirty="0">
                    <a:solidFill>
                      <a:prstClr val="white"/>
                    </a:solidFill>
                    <a:latin typeface="微软雅黑" panose="020B0503020204020204" pitchFamily="34" charset="-122"/>
                    <a:ea typeface="微软雅黑" panose="020B0503020204020204" pitchFamily="34" charset="-122"/>
                  </a:rPr>
                  <a:t>3</a:t>
                </a:r>
                <a:endParaRPr kumimoji="0" lang="zh-CN" altLang="en-US" sz="2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grpSp>
        <p:nvGrpSpPr>
          <p:cNvPr id="78" name="组合 77"/>
          <p:cNvGrpSpPr/>
          <p:nvPr/>
        </p:nvGrpSpPr>
        <p:grpSpPr>
          <a:xfrm>
            <a:off x="7162709" y="4618145"/>
            <a:ext cx="4479496" cy="557051"/>
            <a:chOff x="4801443" y="1693437"/>
            <a:chExt cx="4479495" cy="557051"/>
          </a:xfrm>
        </p:grpSpPr>
        <p:sp>
          <p:nvSpPr>
            <p:cNvPr id="79" name="TextBox 21"/>
            <p:cNvSpPr txBox="1"/>
            <p:nvPr/>
          </p:nvSpPr>
          <p:spPr>
            <a:xfrm>
              <a:off x="5449515" y="1818073"/>
              <a:ext cx="3831423" cy="307777"/>
            </a:xfrm>
            <a:prstGeom prst="rect">
              <a:avLst/>
            </a:prstGeom>
            <a:noFill/>
          </p:spPr>
          <p:txBody>
            <a:bodyPr wrap="square" rtlCol="0">
              <a:spAutoFit/>
            </a:bodyPr>
            <a:lstStyle/>
            <a:p>
              <a:r>
                <a:rPr lang="zh-CN" altLang="en-US" sz="1400" dirty="0">
                  <a:solidFill>
                    <a:prstClr val="black"/>
                  </a:solidFill>
                  <a:latin typeface="微软雅黑" panose="020B0503020204020204" pitchFamily="34" charset="-122"/>
                  <a:ea typeface="微软雅黑" panose="020B0503020204020204" pitchFamily="34" charset="-122"/>
                </a:rPr>
                <a:t>劳动保护用品（具）缺乏或有缺陷</a:t>
              </a:r>
              <a:endParaRPr lang="en-US" altLang="zh-CN" sz="1400" b="0" dirty="0">
                <a:solidFill>
                  <a:prstClr val="black"/>
                </a:solidFill>
                <a:latin typeface="微软雅黑" panose="020B0503020204020204" pitchFamily="34" charset="-122"/>
                <a:ea typeface="微软雅黑" panose="020B0503020204020204" pitchFamily="34" charset="-122"/>
              </a:endParaRPr>
            </a:p>
          </p:txBody>
        </p:sp>
        <p:grpSp>
          <p:nvGrpSpPr>
            <p:cNvPr id="80" name="组合 79"/>
            <p:cNvGrpSpPr/>
            <p:nvPr/>
          </p:nvGrpSpPr>
          <p:grpSpPr>
            <a:xfrm>
              <a:off x="4801443" y="1693437"/>
              <a:ext cx="576064" cy="557051"/>
              <a:chOff x="304800" y="673100"/>
              <a:chExt cx="4137043"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82" name="椭圆 81"/>
              <p:cNvSpPr/>
              <p:nvPr/>
            </p:nvSpPr>
            <p:spPr>
              <a:xfrm>
                <a:off x="615970" y="760414"/>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2000" kern="0" dirty="0">
                    <a:solidFill>
                      <a:srgbClr val="C00000"/>
                    </a:solidFill>
                    <a:latin typeface="微软雅黑" panose="020B0503020204020204" pitchFamily="34" charset="-122"/>
                    <a:ea typeface="微软雅黑" panose="020B0503020204020204" pitchFamily="34" charset="-122"/>
                  </a:rPr>
                  <a:t>6</a:t>
                </a:r>
                <a:endParaRPr kumimoji="0" lang="zh-CN" altLang="en-US" sz="20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grpSp>
      </p:grpSp>
      <p:grpSp>
        <p:nvGrpSpPr>
          <p:cNvPr id="83" name="组合 82"/>
          <p:cNvGrpSpPr/>
          <p:nvPr/>
        </p:nvGrpSpPr>
        <p:grpSpPr>
          <a:xfrm>
            <a:off x="1798256" y="4654149"/>
            <a:ext cx="4540801" cy="557051"/>
            <a:chOff x="4801443" y="915235"/>
            <a:chExt cx="4540801" cy="557051"/>
          </a:xfrm>
        </p:grpSpPr>
        <p:sp>
          <p:nvSpPr>
            <p:cNvPr id="84" name="TextBox 5"/>
            <p:cNvSpPr txBox="1"/>
            <p:nvPr/>
          </p:nvSpPr>
          <p:spPr>
            <a:xfrm>
              <a:off x="5449515" y="1039871"/>
              <a:ext cx="3892729" cy="307777"/>
            </a:xfrm>
            <a:prstGeom prst="rect">
              <a:avLst/>
            </a:prstGeom>
            <a:noFill/>
          </p:spPr>
          <p:txBody>
            <a:bodyPr wrap="square" rtlCol="0">
              <a:spAutoFit/>
            </a:bodyPr>
            <a:lstStyle/>
            <a:p>
              <a:r>
                <a:rPr lang="zh-CN" altLang="en-US" sz="1400" dirty="0">
                  <a:solidFill>
                    <a:prstClr val="black"/>
                  </a:solidFill>
                  <a:latin typeface="微软雅黑" panose="020B0503020204020204" pitchFamily="34" charset="-122"/>
                  <a:ea typeface="微软雅黑" panose="020B0503020204020204" pitchFamily="34" charset="-122"/>
                </a:rPr>
                <a:t>安全防护装置失灵</a:t>
              </a:r>
              <a:endParaRPr lang="en-US" altLang="zh-CN" sz="1400" b="0" dirty="0">
                <a:solidFill>
                  <a:prstClr val="black"/>
                </a:solidFill>
                <a:latin typeface="微软雅黑" panose="020B0503020204020204" pitchFamily="34" charset="-122"/>
                <a:ea typeface="微软雅黑" panose="020B0503020204020204" pitchFamily="34" charset="-122"/>
              </a:endParaRPr>
            </a:p>
          </p:txBody>
        </p:sp>
        <p:grpSp>
          <p:nvGrpSpPr>
            <p:cNvPr id="85" name="组合 84"/>
            <p:cNvGrpSpPr/>
            <p:nvPr/>
          </p:nvGrpSpPr>
          <p:grpSpPr>
            <a:xfrm>
              <a:off x="4801443" y="915235"/>
              <a:ext cx="576064" cy="557051"/>
              <a:chOff x="304800" y="673100"/>
              <a:chExt cx="4137043"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87" name="椭圆 86"/>
              <p:cNvSpPr/>
              <p:nvPr/>
            </p:nvSpPr>
            <p:spPr>
              <a:xfrm>
                <a:off x="615970" y="760414"/>
                <a:ext cx="3825873" cy="3825873"/>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2000" kern="0" dirty="0">
                    <a:solidFill>
                      <a:prstClr val="white"/>
                    </a:solidFill>
                    <a:latin typeface="微软雅黑" panose="020B0503020204020204" pitchFamily="34" charset="-122"/>
                    <a:ea typeface="微软雅黑" panose="020B0503020204020204" pitchFamily="34" charset="-122"/>
                  </a:rPr>
                  <a:t>5</a:t>
                </a:r>
                <a:endParaRPr kumimoji="0" lang="zh-CN" altLang="en-US" sz="2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grpSp>
        <p:nvGrpSpPr>
          <p:cNvPr id="88" name="组合 87"/>
          <p:cNvGrpSpPr/>
          <p:nvPr/>
        </p:nvGrpSpPr>
        <p:grpSpPr>
          <a:xfrm>
            <a:off x="7162709" y="5482241"/>
            <a:ext cx="4479496" cy="557051"/>
            <a:chOff x="4801443" y="1693437"/>
            <a:chExt cx="4479495" cy="557051"/>
          </a:xfrm>
        </p:grpSpPr>
        <p:sp>
          <p:nvSpPr>
            <p:cNvPr id="89" name="TextBox 21"/>
            <p:cNvSpPr txBox="1"/>
            <p:nvPr/>
          </p:nvSpPr>
          <p:spPr>
            <a:xfrm>
              <a:off x="5449515" y="1709266"/>
              <a:ext cx="3831423" cy="523220"/>
            </a:xfrm>
            <a:prstGeom prst="rect">
              <a:avLst/>
            </a:prstGeom>
            <a:noFill/>
          </p:spPr>
          <p:txBody>
            <a:bodyPr wrap="square" rtlCol="0">
              <a:spAutoFit/>
            </a:bodyPr>
            <a:lstStyle/>
            <a:p>
              <a:r>
                <a:rPr lang="zh-CN" altLang="en-US" sz="1400" dirty="0">
                  <a:solidFill>
                    <a:prstClr val="black"/>
                  </a:solidFill>
                  <a:latin typeface="微软雅黑" panose="020B0503020204020204" pitchFamily="34" charset="-122"/>
                  <a:ea typeface="微软雅黑" panose="020B0503020204020204" pitchFamily="34" charset="-122"/>
                </a:rPr>
                <a:t>工作环境，如照明、温度、噪声、振动、颜色和通风等条件不良</a:t>
              </a:r>
              <a:endParaRPr lang="en-US" altLang="zh-CN" sz="1400" b="0" dirty="0">
                <a:solidFill>
                  <a:prstClr val="black"/>
                </a:solidFill>
                <a:latin typeface="微软雅黑" panose="020B0503020204020204" pitchFamily="34" charset="-122"/>
                <a:ea typeface="微软雅黑" panose="020B0503020204020204" pitchFamily="34" charset="-122"/>
              </a:endParaRPr>
            </a:p>
          </p:txBody>
        </p:sp>
        <p:grpSp>
          <p:nvGrpSpPr>
            <p:cNvPr id="90" name="组合 89"/>
            <p:cNvGrpSpPr/>
            <p:nvPr/>
          </p:nvGrpSpPr>
          <p:grpSpPr>
            <a:xfrm>
              <a:off x="4801443" y="1693437"/>
              <a:ext cx="576064" cy="557051"/>
              <a:chOff x="304800" y="673100"/>
              <a:chExt cx="4137043"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92" name="椭圆 91"/>
              <p:cNvSpPr/>
              <p:nvPr/>
            </p:nvSpPr>
            <p:spPr>
              <a:xfrm>
                <a:off x="615970" y="760414"/>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2000" kern="0" dirty="0">
                    <a:solidFill>
                      <a:srgbClr val="C00000"/>
                    </a:solidFill>
                    <a:latin typeface="微软雅黑" panose="020B0503020204020204" pitchFamily="34" charset="-122"/>
                    <a:ea typeface="微软雅黑" panose="020B0503020204020204" pitchFamily="34" charset="-122"/>
                  </a:rPr>
                  <a:t>8</a:t>
                </a:r>
                <a:endParaRPr kumimoji="0" lang="zh-CN" altLang="en-US" sz="20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grpSp>
      </p:grpSp>
      <p:grpSp>
        <p:nvGrpSpPr>
          <p:cNvPr id="93" name="组合 92"/>
          <p:cNvGrpSpPr/>
          <p:nvPr/>
        </p:nvGrpSpPr>
        <p:grpSpPr>
          <a:xfrm>
            <a:off x="1798256" y="5536247"/>
            <a:ext cx="4540801" cy="557051"/>
            <a:chOff x="4801443" y="915235"/>
            <a:chExt cx="4540801" cy="557051"/>
          </a:xfrm>
        </p:grpSpPr>
        <p:sp>
          <p:nvSpPr>
            <p:cNvPr id="94" name="TextBox 5"/>
            <p:cNvSpPr txBox="1"/>
            <p:nvPr/>
          </p:nvSpPr>
          <p:spPr>
            <a:xfrm>
              <a:off x="5449515" y="1039871"/>
              <a:ext cx="3892729" cy="307777"/>
            </a:xfrm>
            <a:prstGeom prst="rect">
              <a:avLst/>
            </a:prstGeom>
            <a:noFill/>
          </p:spPr>
          <p:txBody>
            <a:bodyPr wrap="square" rtlCol="0">
              <a:spAutoFit/>
            </a:bodyPr>
            <a:lstStyle/>
            <a:p>
              <a:r>
                <a:rPr lang="zh-CN" altLang="en-US" sz="1400" dirty="0">
                  <a:solidFill>
                    <a:prstClr val="black"/>
                  </a:solidFill>
                  <a:latin typeface="微软雅黑" panose="020B0503020204020204" pitchFamily="34" charset="-122"/>
                  <a:ea typeface="微软雅黑" panose="020B0503020204020204" pitchFamily="34" charset="-122"/>
                </a:rPr>
                <a:t>作业方法不安全</a:t>
              </a:r>
              <a:endParaRPr lang="en-US" altLang="zh-CN" sz="1400" b="0" dirty="0">
                <a:solidFill>
                  <a:prstClr val="black"/>
                </a:solidFill>
                <a:latin typeface="微软雅黑" panose="020B0503020204020204" pitchFamily="34" charset="-122"/>
                <a:ea typeface="微软雅黑" panose="020B0503020204020204" pitchFamily="34" charset="-122"/>
              </a:endParaRPr>
            </a:p>
          </p:txBody>
        </p:sp>
        <p:grpSp>
          <p:nvGrpSpPr>
            <p:cNvPr id="95" name="组合 94"/>
            <p:cNvGrpSpPr/>
            <p:nvPr/>
          </p:nvGrpSpPr>
          <p:grpSpPr>
            <a:xfrm>
              <a:off x="4801443" y="915235"/>
              <a:ext cx="576064" cy="557051"/>
              <a:chOff x="304800" y="673100"/>
              <a:chExt cx="4137043" cy="4000500"/>
            </a:xfrm>
            <a:effectLst>
              <a:outerShdw blurRad="444500" dist="2540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97" name="椭圆 96"/>
              <p:cNvSpPr/>
              <p:nvPr/>
            </p:nvSpPr>
            <p:spPr>
              <a:xfrm>
                <a:off x="615970" y="760414"/>
                <a:ext cx="3825873" cy="3825873"/>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2000" kern="0" dirty="0">
                    <a:solidFill>
                      <a:prstClr val="white"/>
                    </a:solidFill>
                    <a:latin typeface="微软雅黑" panose="020B0503020204020204" pitchFamily="34" charset="-122"/>
                    <a:ea typeface="微软雅黑" panose="020B0503020204020204" pitchFamily="34" charset="-122"/>
                  </a:rPr>
                  <a:t>7</a:t>
                </a:r>
                <a:endParaRPr kumimoji="0" lang="zh-CN" altLang="en-US" sz="2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grpSp>
        <p:nvGrpSpPr>
          <p:cNvPr id="103" name="组合 102"/>
          <p:cNvGrpSpPr/>
          <p:nvPr/>
        </p:nvGrpSpPr>
        <p:grpSpPr>
          <a:xfrm>
            <a:off x="3217269" y="1289647"/>
            <a:ext cx="5928137" cy="915219"/>
            <a:chOff x="2013772" y="2804099"/>
            <a:chExt cx="4430465" cy="684000"/>
          </a:xfrm>
        </p:grpSpPr>
        <p:sp>
          <p:nvSpPr>
            <p:cNvPr id="104" name="圆角矩形 103"/>
            <p:cNvSpPr/>
            <p:nvPr/>
          </p:nvSpPr>
          <p:spPr>
            <a:xfrm flipV="1">
              <a:off x="2013772" y="2804099"/>
              <a:ext cx="443046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TextBox 15"/>
            <p:cNvSpPr txBox="1"/>
            <p:nvPr/>
          </p:nvSpPr>
          <p:spPr>
            <a:xfrm>
              <a:off x="2698969" y="2950581"/>
              <a:ext cx="3060072" cy="391035"/>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机（物）的的比安全因素</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 y="1998562"/>
            <a:ext cx="12195174" cy="2675825"/>
          </a:xfrm>
          <a:prstGeom prst="rect">
            <a:avLst/>
          </a:prstGeom>
          <a:solidFill>
            <a:schemeClr val="accent1">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nvGrpSpPr>
          <p:cNvPr id="3" name="组合 2"/>
          <p:cNvGrpSpPr/>
          <p:nvPr/>
        </p:nvGrpSpPr>
        <p:grpSpPr>
          <a:xfrm>
            <a:off x="3420281" y="2276872"/>
            <a:ext cx="5354619" cy="2111642"/>
            <a:chOff x="2157098" y="2276872"/>
            <a:chExt cx="5354619" cy="2111642"/>
          </a:xfrm>
        </p:grpSpPr>
        <p:grpSp>
          <p:nvGrpSpPr>
            <p:cNvPr id="17" name="组合 16"/>
            <p:cNvGrpSpPr/>
            <p:nvPr/>
          </p:nvGrpSpPr>
          <p:grpSpPr>
            <a:xfrm>
              <a:off x="2157098" y="2276872"/>
              <a:ext cx="2111642" cy="2111642"/>
              <a:chOff x="1677608" y="2996952"/>
              <a:chExt cx="1395643" cy="1395643"/>
            </a:xfrm>
          </p:grpSpPr>
          <p:sp>
            <p:nvSpPr>
              <p:cNvPr id="18" name="Oval 60"/>
              <p:cNvSpPr>
                <a:spLocks noChangeAspect="1"/>
              </p:cNvSpPr>
              <p:nvPr/>
            </p:nvSpPr>
            <p:spPr>
              <a:xfrm>
                <a:off x="1677608" y="2996952"/>
                <a:ext cx="1395643" cy="1395643"/>
              </a:xfrm>
              <a:prstGeom prst="ellipse">
                <a:avLst/>
              </a:prstGeom>
              <a:solidFill>
                <a:srgbClr val="C00000"/>
              </a:soli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prstClr val="white"/>
                  </a:solidFill>
                  <a:latin typeface="微软雅黑" panose="020B0503020204020204" pitchFamily="34" charset="-122"/>
                  <a:ea typeface="微软雅黑" panose="020B0503020204020204" pitchFamily="34" charset="-122"/>
                </a:endParaRPr>
              </a:p>
            </p:txBody>
          </p:sp>
          <p:sp>
            <p:nvSpPr>
              <p:cNvPr id="19"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sz="21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0" name="文本框 20"/>
            <p:cNvSpPr txBox="1">
              <a:spLocks noChangeArrowheads="1"/>
            </p:cNvSpPr>
            <p:nvPr/>
          </p:nvSpPr>
          <p:spPr bwMode="auto">
            <a:xfrm>
              <a:off x="2206820" y="2845385"/>
              <a:ext cx="206192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6000" b="1" dirty="0">
                  <a:solidFill>
                    <a:schemeClr val="bg1"/>
                  </a:solidFill>
                </a:rPr>
                <a:t>01</a:t>
              </a:r>
              <a:endParaRPr lang="zh-CN" altLang="en-US" sz="6000" b="1" dirty="0">
                <a:solidFill>
                  <a:schemeClr val="bg1"/>
                </a:solidFill>
              </a:endParaRPr>
            </a:p>
          </p:txBody>
        </p:sp>
        <p:sp>
          <p:nvSpPr>
            <p:cNvPr id="34" name="矩形 33"/>
            <p:cNvSpPr/>
            <p:nvPr/>
          </p:nvSpPr>
          <p:spPr>
            <a:xfrm>
              <a:off x="4513411" y="3024861"/>
              <a:ext cx="2998306" cy="623223"/>
            </a:xfrm>
            <a:prstGeom prst="rect">
              <a:avLst/>
            </a:prstGeom>
          </p:spPr>
          <p:txBody>
            <a:bodyPr wrap="square" lIns="68555" tIns="34278" rIns="68555" bIns="34278">
              <a:spAutoFit/>
            </a:bodyPr>
            <a:lstStyle/>
            <a:p>
              <a:pPr>
                <a:spcBef>
                  <a:spcPct val="0"/>
                </a:spcBef>
                <a:buFont typeface="Arial" panose="020B0604020202020204" pitchFamily="34" charset="0"/>
                <a:buNone/>
              </a:pPr>
              <a:r>
                <a:rPr lang="zh-CN" altLang="en-US" sz="3600" b="1" dirty="0">
                  <a:solidFill>
                    <a:srgbClr val="00153E"/>
                  </a:solidFill>
                  <a:latin typeface="微软雅黑" panose="020B0503020204020204" pitchFamily="34" charset="-122"/>
                  <a:ea typeface="微软雅黑" panose="020B0503020204020204" pitchFamily="34" charset="-122"/>
                  <a:cs typeface="Arial" panose="020B0604020202020204" pitchFamily="34" charset="0"/>
                </a:rPr>
                <a:t>安全是什么？</a:t>
              </a:r>
              <a:endParaRPr lang="zh-CN" altLang="en-US" sz="3600" b="1" dirty="0">
                <a:solidFill>
                  <a:srgbClr val="00153E"/>
                </a:solidFill>
                <a:latin typeface="微软雅黑" panose="020B0503020204020204" pitchFamily="34" charset="-122"/>
                <a:ea typeface="微软雅黑" panose="020B0503020204020204" pitchFamily="34" charset="-122"/>
                <a:cs typeface="Arial" panose="020B0604020202020204" pitchFamily="34" charset="0"/>
              </a:endParaRPr>
            </a:p>
          </p:txBody>
        </p:sp>
      </p:gr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748" y="4670116"/>
            <a:ext cx="12230923" cy="2336766"/>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938" y="116632"/>
            <a:ext cx="288032" cy="504056"/>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8" name="矩形 57"/>
          <p:cNvSpPr/>
          <p:nvPr/>
        </p:nvSpPr>
        <p:spPr>
          <a:xfrm>
            <a:off x="624979" y="116632"/>
            <a:ext cx="72008" cy="504056"/>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0" name="TextBox 49"/>
          <p:cNvSpPr txBox="1"/>
          <p:nvPr/>
        </p:nvSpPr>
        <p:spPr>
          <a:xfrm>
            <a:off x="841004" y="183994"/>
            <a:ext cx="2262158" cy="369332"/>
          </a:xfrm>
          <a:prstGeom prst="rect">
            <a:avLst/>
          </a:prstGeom>
          <a:noFill/>
        </p:spPr>
        <p:txBody>
          <a:bodyPr wrap="none" rtlCol="0">
            <a:spAutoFit/>
          </a:bodyPr>
          <a:lstStyle/>
          <a:p>
            <a:r>
              <a:rPr lang="zh-CN" altLang="en-US" b="1" dirty="0">
                <a:solidFill>
                  <a:srgbClr val="00153E"/>
                </a:solidFill>
                <a:latin typeface="微软雅黑" panose="020B0503020204020204" pitchFamily="34" charset="-122"/>
                <a:ea typeface="微软雅黑" panose="020B0503020204020204" pitchFamily="34" charset="-122"/>
              </a:rPr>
              <a:t>事故发生的主要原因</a:t>
            </a:r>
            <a:endParaRPr lang="zh-CN" altLang="en-US" b="1" dirty="0">
              <a:solidFill>
                <a:srgbClr val="00153E"/>
              </a:solidFill>
              <a:latin typeface="微软雅黑" panose="020B0503020204020204" pitchFamily="34" charset="-122"/>
              <a:ea typeface="微软雅黑" panose="020B0503020204020204" pitchFamily="34" charset="-122"/>
            </a:endParaRPr>
          </a:p>
        </p:txBody>
      </p:sp>
      <p:sp>
        <p:nvSpPr>
          <p:cNvPr id="51" name="矩形 50"/>
          <p:cNvSpPr/>
          <p:nvPr/>
        </p:nvSpPr>
        <p:spPr>
          <a:xfrm flipV="1">
            <a:off x="0" y="764701"/>
            <a:ext cx="12195175" cy="45719"/>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grpSp>
        <p:nvGrpSpPr>
          <p:cNvPr id="103" name="组合 102"/>
          <p:cNvGrpSpPr/>
          <p:nvPr/>
        </p:nvGrpSpPr>
        <p:grpSpPr>
          <a:xfrm>
            <a:off x="3217269" y="1289647"/>
            <a:ext cx="5928137" cy="915219"/>
            <a:chOff x="2013772" y="2804099"/>
            <a:chExt cx="4430465" cy="684000"/>
          </a:xfrm>
        </p:grpSpPr>
        <p:sp>
          <p:nvSpPr>
            <p:cNvPr id="104" name="圆角矩形 103"/>
            <p:cNvSpPr/>
            <p:nvPr/>
          </p:nvSpPr>
          <p:spPr>
            <a:xfrm flipV="1">
              <a:off x="2013772" y="2804099"/>
              <a:ext cx="443046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TextBox 15"/>
            <p:cNvSpPr txBox="1"/>
            <p:nvPr/>
          </p:nvSpPr>
          <p:spPr>
            <a:xfrm>
              <a:off x="3276567" y="2950581"/>
              <a:ext cx="1779696" cy="391035"/>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管理上的原因</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cxnSp>
        <p:nvCxnSpPr>
          <p:cNvPr id="52" name="直接箭头连接符 51"/>
          <p:cNvCxnSpPr/>
          <p:nvPr/>
        </p:nvCxnSpPr>
        <p:spPr>
          <a:xfrm flipV="1">
            <a:off x="0" y="4436745"/>
            <a:ext cx="11786235" cy="60960"/>
          </a:xfrm>
          <a:prstGeom prst="straightConnector1">
            <a:avLst/>
          </a:prstGeom>
          <a:ln w="152400">
            <a:solidFill>
              <a:srgbClr val="A6A6A6">
                <a:alpha val="52941"/>
              </a:srgbClr>
            </a:solidFill>
            <a:miter lim="800000"/>
            <a:tailEnd type="arrow"/>
          </a:ln>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a:off x="1417675" y="4035783"/>
            <a:ext cx="808692" cy="806889"/>
            <a:chOff x="1426742" y="3016325"/>
            <a:chExt cx="827193" cy="825350"/>
          </a:xfrm>
        </p:grpSpPr>
        <p:sp>
          <p:nvSpPr>
            <p:cNvPr id="64" name="橢圓 5"/>
            <p:cNvSpPr/>
            <p:nvPr/>
          </p:nvSpPr>
          <p:spPr>
            <a:xfrm>
              <a:off x="1426742" y="3016325"/>
              <a:ext cx="827193" cy="8253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100">
                <a:solidFill>
                  <a:schemeClr val="bg1"/>
                </a:solidFill>
                <a:effectLst>
                  <a:outerShdw blurRad="38100" dist="38100" dir="2700000" algn="tl">
                    <a:srgbClr val="000000">
                      <a:alpha val="43137"/>
                    </a:srgbClr>
                  </a:outerShdw>
                </a:effectLst>
                <a:latin typeface="DIN-BoldItalic" pitchFamily="50" charset="0"/>
              </a:endParaRPr>
            </a:p>
          </p:txBody>
        </p:sp>
        <p:sp>
          <p:nvSpPr>
            <p:cNvPr id="68" name="文本框 9"/>
            <p:cNvSpPr txBox="1"/>
            <p:nvPr/>
          </p:nvSpPr>
          <p:spPr>
            <a:xfrm>
              <a:off x="1539490" y="3283151"/>
              <a:ext cx="601697" cy="336449"/>
            </a:xfrm>
            <a:prstGeom prst="rect">
              <a:avLst/>
            </a:prstGeom>
            <a:noFill/>
          </p:spPr>
          <p:txBody>
            <a:bodyPr wrap="square" lIns="51422" tIns="25711" rIns="51422" bIns="25711" rtlCol="0">
              <a:spAutoFit/>
            </a:bodyPr>
            <a:lstStyle/>
            <a:p>
              <a:pPr marL="0" lvl="1" algn="ctr"/>
              <a:r>
                <a:rPr lang="en-US" altLang="zh-CN" sz="1800" b="1" dirty="0">
                  <a:solidFill>
                    <a:schemeClr val="bg1"/>
                  </a:solidFill>
                  <a:latin typeface="Impact MT Std" pitchFamily="34" charset="0"/>
                  <a:ea typeface="微软雅黑" panose="020B0503020204020204" pitchFamily="34" charset="-122"/>
                </a:rPr>
                <a:t>1</a:t>
              </a:r>
              <a:endParaRPr lang="en-US" altLang="ko-KR" sz="1800" b="1" kern="0" dirty="0">
                <a:solidFill>
                  <a:schemeClr val="bg1"/>
                </a:solidFill>
                <a:latin typeface="Impact MT Std" pitchFamily="34" charset="0"/>
                <a:ea typeface="微软雅黑" panose="020B0503020204020204" pitchFamily="34" charset="-122"/>
              </a:endParaRPr>
            </a:p>
          </p:txBody>
        </p:sp>
      </p:grpSp>
      <p:sp>
        <p:nvSpPr>
          <p:cNvPr id="69" name="矩形 68"/>
          <p:cNvSpPr/>
          <p:nvPr/>
        </p:nvSpPr>
        <p:spPr>
          <a:xfrm>
            <a:off x="768997" y="5203434"/>
            <a:ext cx="2172007" cy="630942"/>
          </a:xfrm>
          <a:prstGeom prst="rect">
            <a:avLst/>
          </a:prstGeom>
        </p:spPr>
        <p:txBody>
          <a:bodyPr wrap="square">
            <a:spAutoFit/>
          </a:bodyPr>
          <a:lstStyle/>
          <a:p>
            <a:pPr algn="ctr">
              <a:lnSpc>
                <a:spcPts val="2100"/>
              </a:lnSpc>
              <a:spcBef>
                <a:spcPct val="0"/>
              </a:spcBef>
              <a:buFont typeface="Arial" panose="020B0604020202020204" pitchFamily="34" charse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技术缺陷或工艺流程及操作程序有问题</a:t>
            </a:r>
            <a:endPar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p:txBody>
      </p:sp>
      <p:grpSp>
        <p:nvGrpSpPr>
          <p:cNvPr id="98" name="组合 97"/>
          <p:cNvGrpSpPr/>
          <p:nvPr/>
        </p:nvGrpSpPr>
        <p:grpSpPr>
          <a:xfrm>
            <a:off x="3058890" y="4021257"/>
            <a:ext cx="808692" cy="806889"/>
            <a:chOff x="1399514" y="3016325"/>
            <a:chExt cx="827193" cy="825350"/>
          </a:xfrm>
        </p:grpSpPr>
        <p:sp>
          <p:nvSpPr>
            <p:cNvPr id="99" name="橢圓 5"/>
            <p:cNvSpPr/>
            <p:nvPr/>
          </p:nvSpPr>
          <p:spPr>
            <a:xfrm>
              <a:off x="1399514" y="3016325"/>
              <a:ext cx="827193" cy="8253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100">
                <a:solidFill>
                  <a:schemeClr val="bg1"/>
                </a:solidFill>
                <a:effectLst>
                  <a:outerShdw blurRad="38100" dist="38100" dir="2700000" algn="tl">
                    <a:srgbClr val="000000">
                      <a:alpha val="43137"/>
                    </a:srgbClr>
                  </a:outerShdw>
                </a:effectLst>
                <a:latin typeface="DIN-BoldItalic" pitchFamily="50" charset="0"/>
              </a:endParaRPr>
            </a:p>
          </p:txBody>
        </p:sp>
        <p:sp>
          <p:nvSpPr>
            <p:cNvPr id="100" name="文本框 9"/>
            <p:cNvSpPr txBox="1"/>
            <p:nvPr/>
          </p:nvSpPr>
          <p:spPr>
            <a:xfrm>
              <a:off x="1511390" y="3260775"/>
              <a:ext cx="603440" cy="336449"/>
            </a:xfrm>
            <a:prstGeom prst="rect">
              <a:avLst/>
            </a:prstGeom>
            <a:noFill/>
          </p:spPr>
          <p:txBody>
            <a:bodyPr wrap="square" lIns="51422" tIns="25711" rIns="51422" bIns="25711" rtlCol="0">
              <a:spAutoFit/>
            </a:bodyPr>
            <a:lstStyle/>
            <a:p>
              <a:pPr marL="0" lvl="1" algn="ctr"/>
              <a:r>
                <a:rPr lang="en-US" altLang="zh-CN" sz="1800" b="1" dirty="0">
                  <a:solidFill>
                    <a:schemeClr val="bg1"/>
                  </a:solidFill>
                  <a:latin typeface="Impact MT Std" pitchFamily="34" charset="0"/>
                  <a:ea typeface="微软雅黑" panose="020B0503020204020204" pitchFamily="34" charset="-122"/>
                </a:rPr>
                <a:t>2</a:t>
              </a:r>
              <a:endParaRPr lang="en-US" altLang="ko-KR" sz="1800" b="1" kern="0" dirty="0">
                <a:solidFill>
                  <a:schemeClr val="bg1"/>
                </a:solidFill>
                <a:latin typeface="Impact MT Std" pitchFamily="34" charset="0"/>
                <a:ea typeface="微软雅黑" panose="020B0503020204020204" pitchFamily="34" charset="-122"/>
              </a:endParaRPr>
            </a:p>
          </p:txBody>
        </p:sp>
      </p:grpSp>
      <p:sp>
        <p:nvSpPr>
          <p:cNvPr id="101" name="矩形 100"/>
          <p:cNvSpPr/>
          <p:nvPr/>
        </p:nvSpPr>
        <p:spPr>
          <a:xfrm>
            <a:off x="2353172" y="3200401"/>
            <a:ext cx="2172007" cy="630942"/>
          </a:xfrm>
          <a:prstGeom prst="rect">
            <a:avLst/>
          </a:prstGeom>
        </p:spPr>
        <p:txBody>
          <a:bodyPr wrap="square">
            <a:spAutoFit/>
          </a:bodyPr>
          <a:lstStyle/>
          <a:p>
            <a:pPr algn="ctr">
              <a:lnSpc>
                <a:spcPts val="2100"/>
              </a:lnSpc>
              <a:spcBef>
                <a:spcPct val="0"/>
              </a:spcBef>
              <a:buFont typeface="Arial" panose="020B0604020202020204" pitchFamily="34" charse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对操作者缺乏必要的培训教育</a:t>
            </a:r>
            <a:endPar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p:txBody>
      </p:sp>
      <p:grpSp>
        <p:nvGrpSpPr>
          <p:cNvPr id="102" name="组合 101"/>
          <p:cNvGrpSpPr/>
          <p:nvPr/>
        </p:nvGrpSpPr>
        <p:grpSpPr>
          <a:xfrm>
            <a:off x="4793371" y="4021257"/>
            <a:ext cx="808692" cy="806889"/>
            <a:chOff x="1399514" y="3016325"/>
            <a:chExt cx="827193" cy="825350"/>
          </a:xfrm>
          <a:solidFill>
            <a:srgbClr val="C00000"/>
          </a:solidFill>
        </p:grpSpPr>
        <p:sp>
          <p:nvSpPr>
            <p:cNvPr id="106" name="橢圓 5"/>
            <p:cNvSpPr/>
            <p:nvPr/>
          </p:nvSpPr>
          <p:spPr>
            <a:xfrm>
              <a:off x="1399514" y="3016325"/>
              <a:ext cx="827193" cy="825350"/>
            </a:xfrm>
            <a:prstGeom prst="ellipse">
              <a:avLst/>
            </a:prstGeom>
            <a:gr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100">
                <a:solidFill>
                  <a:schemeClr val="bg1"/>
                </a:solidFill>
                <a:effectLst>
                  <a:outerShdw blurRad="38100" dist="38100" dir="2700000" algn="tl">
                    <a:srgbClr val="000000">
                      <a:alpha val="43137"/>
                    </a:srgbClr>
                  </a:outerShdw>
                </a:effectLst>
                <a:latin typeface="DIN-BoldItalic" pitchFamily="50" charset="0"/>
              </a:endParaRPr>
            </a:p>
          </p:txBody>
        </p:sp>
        <p:sp>
          <p:nvSpPr>
            <p:cNvPr id="107" name="文本框 9"/>
            <p:cNvSpPr txBox="1"/>
            <p:nvPr/>
          </p:nvSpPr>
          <p:spPr>
            <a:xfrm>
              <a:off x="1517864" y="3275633"/>
              <a:ext cx="590494" cy="336449"/>
            </a:xfrm>
            <a:prstGeom prst="rect">
              <a:avLst/>
            </a:prstGeom>
            <a:noFill/>
          </p:spPr>
          <p:txBody>
            <a:bodyPr wrap="square" lIns="51422" tIns="25711" rIns="51422" bIns="25711" rtlCol="0">
              <a:spAutoFit/>
            </a:bodyPr>
            <a:lstStyle/>
            <a:p>
              <a:pPr marL="0" lvl="1" algn="ctr"/>
              <a:r>
                <a:rPr lang="en-US" altLang="zh-CN" sz="1800" b="1" dirty="0">
                  <a:solidFill>
                    <a:schemeClr val="bg1"/>
                  </a:solidFill>
                  <a:latin typeface="Impact MT Std" pitchFamily="34" charset="0"/>
                  <a:ea typeface="微软雅黑" panose="020B0503020204020204" pitchFamily="34" charset="-122"/>
                </a:rPr>
                <a:t>3</a:t>
              </a:r>
              <a:endParaRPr lang="en-US" altLang="ko-KR" sz="1800" b="1" kern="0" dirty="0">
                <a:solidFill>
                  <a:schemeClr val="bg1"/>
                </a:solidFill>
                <a:latin typeface="Impact MT Std" pitchFamily="34" charset="0"/>
                <a:ea typeface="微软雅黑" panose="020B0503020204020204" pitchFamily="34" charset="-122"/>
              </a:endParaRPr>
            </a:p>
          </p:txBody>
        </p:sp>
      </p:grpSp>
      <p:sp>
        <p:nvSpPr>
          <p:cNvPr id="108" name="矩形 107"/>
          <p:cNvSpPr/>
          <p:nvPr/>
        </p:nvSpPr>
        <p:spPr>
          <a:xfrm>
            <a:off x="4153373" y="5203435"/>
            <a:ext cx="2172007" cy="307777"/>
          </a:xfrm>
          <a:prstGeom prst="rect">
            <a:avLst/>
          </a:prstGeom>
        </p:spPr>
        <p:txBody>
          <a:bodyPr wrap="square">
            <a:spAutoFit/>
          </a:bodyPr>
          <a:lstStyle/>
          <a:p>
            <a:pPr algn="ctr">
              <a:spcBef>
                <a:spcPct val="0"/>
              </a:spcBef>
              <a:buFont typeface="Arial" panose="020B0604020202020204" pitchFamily="34" charse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劳动组织不合理</a:t>
            </a:r>
            <a:endPar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p:txBody>
      </p:sp>
      <p:grpSp>
        <p:nvGrpSpPr>
          <p:cNvPr id="109" name="组合 108"/>
          <p:cNvGrpSpPr/>
          <p:nvPr/>
        </p:nvGrpSpPr>
        <p:grpSpPr>
          <a:xfrm>
            <a:off x="6515198" y="4021257"/>
            <a:ext cx="808692" cy="806889"/>
            <a:chOff x="1399514" y="3016325"/>
            <a:chExt cx="827193" cy="825350"/>
          </a:xfrm>
        </p:grpSpPr>
        <p:sp>
          <p:nvSpPr>
            <p:cNvPr id="110" name="橢圓 5"/>
            <p:cNvSpPr/>
            <p:nvPr/>
          </p:nvSpPr>
          <p:spPr>
            <a:xfrm>
              <a:off x="1399514" y="3016325"/>
              <a:ext cx="827193" cy="8253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100">
                <a:solidFill>
                  <a:schemeClr val="bg1"/>
                </a:solidFill>
                <a:effectLst>
                  <a:outerShdw blurRad="38100" dist="38100" dir="2700000" algn="tl">
                    <a:srgbClr val="000000">
                      <a:alpha val="43137"/>
                    </a:srgbClr>
                  </a:outerShdw>
                </a:effectLst>
                <a:latin typeface="DIN-BoldItalic" pitchFamily="50" charset="0"/>
              </a:endParaRPr>
            </a:p>
          </p:txBody>
        </p:sp>
        <p:sp>
          <p:nvSpPr>
            <p:cNvPr id="111" name="文本框 9"/>
            <p:cNvSpPr txBox="1"/>
            <p:nvPr/>
          </p:nvSpPr>
          <p:spPr>
            <a:xfrm>
              <a:off x="1474277" y="3254339"/>
              <a:ext cx="677667" cy="336449"/>
            </a:xfrm>
            <a:prstGeom prst="rect">
              <a:avLst/>
            </a:prstGeom>
            <a:noFill/>
          </p:spPr>
          <p:txBody>
            <a:bodyPr wrap="square" lIns="51422" tIns="25711" rIns="51422" bIns="25711" rtlCol="0">
              <a:spAutoFit/>
            </a:bodyPr>
            <a:lstStyle/>
            <a:p>
              <a:pPr marL="0" lvl="1" algn="ctr"/>
              <a:r>
                <a:rPr lang="en-US" altLang="zh-CN" sz="1800" b="1" dirty="0">
                  <a:solidFill>
                    <a:schemeClr val="bg1"/>
                  </a:solidFill>
                  <a:latin typeface="Impact MT Std" pitchFamily="34" charset="0"/>
                  <a:ea typeface="微软雅黑" panose="020B0503020204020204" pitchFamily="34" charset="-122"/>
                </a:rPr>
                <a:t>4</a:t>
              </a:r>
              <a:endParaRPr lang="en-US" altLang="ko-KR" sz="1800" b="1" kern="0" dirty="0">
                <a:solidFill>
                  <a:schemeClr val="bg1"/>
                </a:solidFill>
                <a:latin typeface="Impact MT Std" pitchFamily="34" charset="0"/>
                <a:ea typeface="微软雅黑" panose="020B0503020204020204" pitchFamily="34" charset="-122"/>
              </a:endParaRPr>
            </a:p>
          </p:txBody>
        </p:sp>
      </p:grpSp>
      <p:sp>
        <p:nvSpPr>
          <p:cNvPr id="112" name="矩形 111"/>
          <p:cNvSpPr/>
          <p:nvPr/>
        </p:nvSpPr>
        <p:spPr>
          <a:xfrm>
            <a:off x="5881564" y="3200401"/>
            <a:ext cx="2172007" cy="307777"/>
          </a:xfrm>
          <a:prstGeom prst="rect">
            <a:avLst/>
          </a:prstGeom>
        </p:spPr>
        <p:txBody>
          <a:bodyPr wrap="square">
            <a:spAutoFit/>
          </a:bodyPr>
          <a:lstStyle/>
          <a:p>
            <a:pPr algn="ctr">
              <a:spcBef>
                <a:spcPct val="0"/>
              </a:spcBef>
              <a:buFont typeface="Arial" panose="020B0604020202020204" pitchFamily="34" charse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对现场缺乏检查和指导</a:t>
            </a:r>
            <a:endPar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p:txBody>
      </p:sp>
      <p:grpSp>
        <p:nvGrpSpPr>
          <p:cNvPr id="113" name="组合 112"/>
          <p:cNvGrpSpPr/>
          <p:nvPr/>
        </p:nvGrpSpPr>
        <p:grpSpPr>
          <a:xfrm>
            <a:off x="8223863" y="4021257"/>
            <a:ext cx="808692" cy="806889"/>
            <a:chOff x="1399514" y="3016325"/>
            <a:chExt cx="827193" cy="825350"/>
          </a:xfrm>
          <a:solidFill>
            <a:srgbClr val="C00000"/>
          </a:solidFill>
        </p:grpSpPr>
        <p:sp>
          <p:nvSpPr>
            <p:cNvPr id="114" name="橢圓 5"/>
            <p:cNvSpPr/>
            <p:nvPr/>
          </p:nvSpPr>
          <p:spPr>
            <a:xfrm>
              <a:off x="1399514" y="3016325"/>
              <a:ext cx="827193" cy="825350"/>
            </a:xfrm>
            <a:prstGeom prst="ellipse">
              <a:avLst/>
            </a:prstGeom>
            <a:gr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100">
                <a:solidFill>
                  <a:schemeClr val="bg1"/>
                </a:solidFill>
                <a:effectLst>
                  <a:outerShdw blurRad="38100" dist="38100" dir="2700000" algn="tl">
                    <a:srgbClr val="000000">
                      <a:alpha val="43137"/>
                    </a:srgbClr>
                  </a:outerShdw>
                </a:effectLst>
                <a:latin typeface="DIN-BoldItalic" pitchFamily="50" charset="0"/>
              </a:endParaRPr>
            </a:p>
          </p:txBody>
        </p:sp>
        <p:sp>
          <p:nvSpPr>
            <p:cNvPr id="115" name="文本框 9"/>
            <p:cNvSpPr txBox="1"/>
            <p:nvPr/>
          </p:nvSpPr>
          <p:spPr>
            <a:xfrm>
              <a:off x="1511132" y="3275633"/>
              <a:ext cx="603956" cy="336449"/>
            </a:xfrm>
            <a:prstGeom prst="rect">
              <a:avLst/>
            </a:prstGeom>
            <a:noFill/>
          </p:spPr>
          <p:txBody>
            <a:bodyPr wrap="square" lIns="51422" tIns="25711" rIns="51422" bIns="25711" rtlCol="0">
              <a:spAutoFit/>
            </a:bodyPr>
            <a:lstStyle/>
            <a:p>
              <a:pPr marL="0" lvl="1" algn="ctr"/>
              <a:r>
                <a:rPr lang="en-US" altLang="zh-CN" sz="1800" b="1" dirty="0">
                  <a:solidFill>
                    <a:schemeClr val="bg1"/>
                  </a:solidFill>
                  <a:latin typeface="Impact MT Std" pitchFamily="34" charset="0"/>
                  <a:ea typeface="微软雅黑" panose="020B0503020204020204" pitchFamily="34" charset="-122"/>
                </a:rPr>
                <a:t>5</a:t>
              </a:r>
              <a:endParaRPr lang="en-US" altLang="ko-KR" sz="1800" b="1" kern="0" dirty="0">
                <a:solidFill>
                  <a:schemeClr val="bg1"/>
                </a:solidFill>
                <a:latin typeface="Impact MT Std" pitchFamily="34" charset="0"/>
                <a:ea typeface="微软雅黑" panose="020B0503020204020204" pitchFamily="34" charset="-122"/>
              </a:endParaRPr>
            </a:p>
          </p:txBody>
        </p:sp>
      </p:grpSp>
      <p:sp>
        <p:nvSpPr>
          <p:cNvPr id="116" name="矩形 115"/>
          <p:cNvSpPr/>
          <p:nvPr/>
        </p:nvSpPr>
        <p:spPr>
          <a:xfrm>
            <a:off x="7609756" y="5203434"/>
            <a:ext cx="2172007" cy="630942"/>
          </a:xfrm>
          <a:prstGeom prst="rect">
            <a:avLst/>
          </a:prstGeom>
        </p:spPr>
        <p:txBody>
          <a:bodyPr wrap="square">
            <a:spAutoFit/>
          </a:bodyPr>
          <a:lstStyle/>
          <a:p>
            <a:pPr algn="ctr">
              <a:lnSpc>
                <a:spcPts val="2100"/>
              </a:lnSpc>
              <a:spcBef>
                <a:spcPct val="0"/>
              </a:spcBef>
              <a:buFont typeface="Arial" panose="020B0604020202020204" pitchFamily="34" charse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没有安全操作规程或规程不健全</a:t>
            </a:r>
            <a:endPar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p:txBody>
      </p:sp>
      <p:grpSp>
        <p:nvGrpSpPr>
          <p:cNvPr id="117" name="组合 116"/>
          <p:cNvGrpSpPr/>
          <p:nvPr/>
        </p:nvGrpSpPr>
        <p:grpSpPr>
          <a:xfrm>
            <a:off x="10105174" y="4021257"/>
            <a:ext cx="808692" cy="806889"/>
            <a:chOff x="1399514" y="3016325"/>
            <a:chExt cx="827193" cy="825350"/>
          </a:xfrm>
          <a:solidFill>
            <a:srgbClr val="C00000"/>
          </a:solidFill>
        </p:grpSpPr>
        <p:sp>
          <p:nvSpPr>
            <p:cNvPr id="118" name="橢圓 5"/>
            <p:cNvSpPr/>
            <p:nvPr/>
          </p:nvSpPr>
          <p:spPr>
            <a:xfrm>
              <a:off x="1399514" y="3016325"/>
              <a:ext cx="827193" cy="825350"/>
            </a:xfrm>
            <a:prstGeom prst="ellipse">
              <a:avLst/>
            </a:prstGeom>
            <a:gr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100">
                <a:solidFill>
                  <a:schemeClr val="bg1"/>
                </a:solidFill>
                <a:effectLst>
                  <a:outerShdw blurRad="38100" dist="38100" dir="2700000" algn="tl">
                    <a:srgbClr val="000000">
                      <a:alpha val="43137"/>
                    </a:srgbClr>
                  </a:outerShdw>
                </a:effectLst>
                <a:latin typeface="DIN-BoldItalic" pitchFamily="50" charset="0"/>
              </a:endParaRPr>
            </a:p>
          </p:txBody>
        </p:sp>
        <p:sp>
          <p:nvSpPr>
            <p:cNvPr id="119" name="文本框 9"/>
            <p:cNvSpPr txBox="1"/>
            <p:nvPr/>
          </p:nvSpPr>
          <p:spPr>
            <a:xfrm>
              <a:off x="1505774" y="3254339"/>
              <a:ext cx="614673" cy="336449"/>
            </a:xfrm>
            <a:prstGeom prst="rect">
              <a:avLst/>
            </a:prstGeom>
            <a:noFill/>
          </p:spPr>
          <p:txBody>
            <a:bodyPr wrap="square" lIns="51422" tIns="25711" rIns="51422" bIns="25711" rtlCol="0">
              <a:spAutoFit/>
            </a:bodyPr>
            <a:lstStyle/>
            <a:p>
              <a:pPr marL="0" lvl="1" algn="ctr"/>
              <a:r>
                <a:rPr lang="en-US" altLang="zh-CN" sz="1800" b="1" dirty="0">
                  <a:solidFill>
                    <a:schemeClr val="bg1"/>
                  </a:solidFill>
                  <a:latin typeface="Impact MT Std" pitchFamily="34" charset="0"/>
                  <a:ea typeface="微软雅黑" panose="020B0503020204020204" pitchFamily="34" charset="-122"/>
                </a:rPr>
                <a:t>6</a:t>
              </a:r>
              <a:endParaRPr lang="en-US" altLang="ko-KR" sz="1800" b="1" kern="0" dirty="0">
                <a:solidFill>
                  <a:schemeClr val="bg1"/>
                </a:solidFill>
                <a:latin typeface="Impact MT Std" pitchFamily="34" charset="0"/>
                <a:ea typeface="微软雅黑" panose="020B0503020204020204" pitchFamily="34" charset="-122"/>
              </a:endParaRPr>
            </a:p>
          </p:txBody>
        </p:sp>
      </p:grpSp>
      <p:sp>
        <p:nvSpPr>
          <p:cNvPr id="121" name="矩形 120"/>
          <p:cNvSpPr/>
          <p:nvPr/>
        </p:nvSpPr>
        <p:spPr>
          <a:xfrm>
            <a:off x="9423517" y="3200401"/>
            <a:ext cx="2172007" cy="630942"/>
          </a:xfrm>
          <a:prstGeom prst="rect">
            <a:avLst/>
          </a:prstGeom>
        </p:spPr>
        <p:txBody>
          <a:bodyPr wrap="square">
            <a:spAutoFit/>
          </a:bodyPr>
          <a:lstStyle/>
          <a:p>
            <a:pPr algn="ctr">
              <a:lnSpc>
                <a:spcPts val="2100"/>
              </a:lnSpc>
              <a:spcBef>
                <a:spcPct val="0"/>
              </a:spcBef>
              <a:buFont typeface="Arial" panose="020B0604020202020204" pitchFamily="34" charse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隐患整改不及时，事故防范措施不落实</a:t>
            </a:r>
            <a:endPar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69" grpId="0"/>
      <p:bldP spid="101" grpId="0"/>
      <p:bldP spid="108" grpId="0"/>
      <p:bldP spid="112" grpId="0"/>
      <p:bldP spid="116" grpId="0"/>
      <p:bldP spid="1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938" y="116632"/>
            <a:ext cx="288032" cy="504056"/>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8" name="矩形 57"/>
          <p:cNvSpPr/>
          <p:nvPr/>
        </p:nvSpPr>
        <p:spPr>
          <a:xfrm>
            <a:off x="624979" y="116632"/>
            <a:ext cx="72008" cy="504056"/>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0" name="TextBox 49"/>
          <p:cNvSpPr txBox="1"/>
          <p:nvPr/>
        </p:nvSpPr>
        <p:spPr>
          <a:xfrm>
            <a:off x="841004" y="183994"/>
            <a:ext cx="2262158" cy="369332"/>
          </a:xfrm>
          <a:prstGeom prst="rect">
            <a:avLst/>
          </a:prstGeom>
          <a:noFill/>
        </p:spPr>
        <p:txBody>
          <a:bodyPr wrap="none" rtlCol="0">
            <a:spAutoFit/>
          </a:bodyPr>
          <a:lstStyle/>
          <a:p>
            <a:r>
              <a:rPr lang="zh-CN" altLang="en-US" b="1" dirty="0">
                <a:solidFill>
                  <a:srgbClr val="00153E"/>
                </a:solidFill>
                <a:latin typeface="微软雅黑" panose="020B0503020204020204" pitchFamily="34" charset="-122"/>
                <a:ea typeface="微软雅黑" panose="020B0503020204020204" pitchFamily="34" charset="-122"/>
              </a:rPr>
              <a:t>事故发生的主要原因</a:t>
            </a:r>
            <a:endParaRPr lang="zh-CN" altLang="en-US" b="1" dirty="0">
              <a:solidFill>
                <a:srgbClr val="00153E"/>
              </a:solidFill>
              <a:latin typeface="微软雅黑" panose="020B0503020204020204" pitchFamily="34" charset="-122"/>
              <a:ea typeface="微软雅黑" panose="020B0503020204020204" pitchFamily="34" charset="-122"/>
            </a:endParaRPr>
          </a:p>
        </p:txBody>
      </p:sp>
      <p:sp>
        <p:nvSpPr>
          <p:cNvPr id="51" name="矩形 50"/>
          <p:cNvSpPr/>
          <p:nvPr/>
        </p:nvSpPr>
        <p:spPr>
          <a:xfrm flipV="1">
            <a:off x="0" y="764701"/>
            <a:ext cx="12195175" cy="45719"/>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7" name="Text 4673"/>
          <p:cNvSpPr txBox="1"/>
          <p:nvPr/>
        </p:nvSpPr>
        <p:spPr>
          <a:xfrm>
            <a:off x="7916553" y="1797079"/>
            <a:ext cx="4013682" cy="335779"/>
          </a:xfrm>
          <a:prstGeom prst="rect">
            <a:avLst/>
          </a:prstGeom>
          <a:noFill/>
        </p:spPr>
        <p:txBody>
          <a:bodyPr wrap="square" lIns="27000" tIns="13500" rIns="27000" bIns="13500" rtlCol="0" anchor="ctr"/>
          <a:lstStyle/>
          <a:p>
            <a:pPr>
              <a:lnSpc>
                <a:spcPts val="24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加强安全卫生管理，</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ts val="24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做好安全预防工作</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2" name="组合 71"/>
          <p:cNvGrpSpPr/>
          <p:nvPr/>
        </p:nvGrpSpPr>
        <p:grpSpPr>
          <a:xfrm>
            <a:off x="6356350" y="4976584"/>
            <a:ext cx="1503934" cy="1427635"/>
            <a:chOff x="2258730" y="2112361"/>
            <a:chExt cx="1000917" cy="950136"/>
          </a:xfrm>
        </p:grpSpPr>
        <p:grpSp>
          <p:nvGrpSpPr>
            <p:cNvPr id="73" name="组合 72"/>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76" name="椭圆 75"/>
              <p:cNvSpPr/>
              <p:nvPr/>
            </p:nvSpPr>
            <p:spPr>
              <a:xfrm>
                <a:off x="392113" y="760413"/>
                <a:ext cx="3825876"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74" name="TextBox 73"/>
            <p:cNvSpPr txBox="1"/>
            <p:nvPr/>
          </p:nvSpPr>
          <p:spPr>
            <a:xfrm>
              <a:off x="2261747" y="2403077"/>
              <a:ext cx="997900" cy="368703"/>
            </a:xfrm>
            <a:prstGeom prst="rect">
              <a:avLst/>
            </a:prstGeom>
            <a:noFill/>
          </p:spPr>
          <p:txBody>
            <a:bodyPr wrap="square" lIns="0" tIns="0" rIns="0" bIns="0" rtlCol="0">
              <a:spAutoFit/>
            </a:bodyPr>
            <a:lstStyle/>
            <a:p>
              <a:pPr algn="ctr"/>
              <a:r>
                <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7" name="组合 76"/>
          <p:cNvGrpSpPr/>
          <p:nvPr/>
        </p:nvGrpSpPr>
        <p:grpSpPr>
          <a:xfrm>
            <a:off x="1820021" y="2131162"/>
            <a:ext cx="2514532" cy="2514532"/>
            <a:chOff x="1403648" y="1115468"/>
            <a:chExt cx="1294414" cy="1294414"/>
          </a:xfrm>
        </p:grpSpPr>
        <p:sp>
          <p:nvSpPr>
            <p:cNvPr id="78" name="椭圆 77"/>
            <p:cNvSpPr/>
            <p:nvPr/>
          </p:nvSpPr>
          <p:spPr>
            <a:xfrm>
              <a:off x="1539485" y="1259632"/>
              <a:ext cx="1022740" cy="10227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grpSp>
          <p:nvGrpSpPr>
            <p:cNvPr id="79" name="组合 78"/>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81" name="同心圆 8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82" name="同心圆 81"/>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grpSp>
        <p:sp>
          <p:nvSpPr>
            <p:cNvPr id="80" name="TextBox 79"/>
            <p:cNvSpPr txBox="1"/>
            <p:nvPr/>
          </p:nvSpPr>
          <p:spPr>
            <a:xfrm>
              <a:off x="1687876" y="1520199"/>
              <a:ext cx="725958" cy="522836"/>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000" dirty="0">
                  <a:solidFill>
                    <a:schemeClr val="bg1"/>
                  </a:solidFill>
                  <a:effectLst/>
                  <a:latin typeface="微软雅黑" panose="020B0503020204020204" pitchFamily="34" charset="-122"/>
                  <a:ea typeface="微软雅黑" panose="020B0503020204020204" pitchFamily="34" charset="-122"/>
                </a:rPr>
                <a:t>怎样预防事故灾害发生</a:t>
              </a:r>
              <a:endParaRPr lang="zh-CN" altLang="en-US" sz="2000" dirty="0">
                <a:solidFill>
                  <a:schemeClr val="bg1"/>
                </a:solidFill>
                <a:effectLst/>
                <a:latin typeface="微软雅黑" panose="020B0503020204020204" pitchFamily="34" charset="-122"/>
                <a:ea typeface="微软雅黑" panose="020B0503020204020204" pitchFamily="34" charset="-122"/>
              </a:endParaRPr>
            </a:p>
          </p:txBody>
        </p:sp>
      </p:grpSp>
      <p:grpSp>
        <p:nvGrpSpPr>
          <p:cNvPr id="83" name="组合 82"/>
          <p:cNvGrpSpPr/>
          <p:nvPr/>
        </p:nvGrpSpPr>
        <p:grpSpPr>
          <a:xfrm>
            <a:off x="6182964" y="1383464"/>
            <a:ext cx="1497842" cy="1426151"/>
            <a:chOff x="2246943" y="2112361"/>
            <a:chExt cx="997900" cy="950136"/>
          </a:xfrm>
        </p:grpSpPr>
        <p:grpSp>
          <p:nvGrpSpPr>
            <p:cNvPr id="84" name="组合 83"/>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87" name="椭圆 86"/>
              <p:cNvSpPr/>
              <p:nvPr/>
            </p:nvSpPr>
            <p:spPr>
              <a:xfrm>
                <a:off x="443035"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85" name="TextBox 84"/>
            <p:cNvSpPr txBox="1"/>
            <p:nvPr/>
          </p:nvSpPr>
          <p:spPr>
            <a:xfrm>
              <a:off x="2246943" y="2402885"/>
              <a:ext cx="997900" cy="369087"/>
            </a:xfrm>
            <a:prstGeom prst="rect">
              <a:avLst/>
            </a:prstGeom>
            <a:noFill/>
          </p:spPr>
          <p:txBody>
            <a:bodyPr wrap="square" lIns="0" tIns="0" rIns="0" bIns="0" rtlCol="0">
              <a:spAutoFit/>
            </a:bodyPr>
            <a:lstStyle/>
            <a:p>
              <a:pPr algn="ctr"/>
              <a:r>
                <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8" name="组合 87"/>
          <p:cNvGrpSpPr/>
          <p:nvPr/>
        </p:nvGrpSpPr>
        <p:grpSpPr>
          <a:xfrm>
            <a:off x="6254429" y="3119627"/>
            <a:ext cx="1584083" cy="1508264"/>
            <a:chOff x="2226588" y="2112361"/>
            <a:chExt cx="997900" cy="950136"/>
          </a:xfrm>
        </p:grpSpPr>
        <p:grpSp>
          <p:nvGrpSpPr>
            <p:cNvPr id="89" name="组合 88"/>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92" name="椭圆 91"/>
              <p:cNvSpPr/>
              <p:nvPr/>
            </p:nvSpPr>
            <p:spPr>
              <a:xfrm>
                <a:off x="357328" y="760414"/>
                <a:ext cx="3825875"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90" name="TextBox 89"/>
            <p:cNvSpPr txBox="1"/>
            <p:nvPr/>
          </p:nvSpPr>
          <p:spPr>
            <a:xfrm>
              <a:off x="2226588" y="2412933"/>
              <a:ext cx="997900" cy="348993"/>
            </a:xfrm>
            <a:prstGeom prst="rect">
              <a:avLst/>
            </a:prstGeom>
            <a:noFill/>
          </p:spPr>
          <p:txBody>
            <a:bodyPr wrap="square" lIns="0" tIns="0" rIns="0" bIns="0" rtlCol="0">
              <a:spAutoFit/>
            </a:bodyPr>
            <a:lstStyle/>
            <a:p>
              <a:pPr algn="ctr"/>
              <a:r>
                <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126" name="Picture 2" descr="C:\Users\Administrator\Desktop\image 2787.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2971" y="4577294"/>
            <a:ext cx="2076450" cy="222885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a:stCxn id="81" idx="6"/>
          </p:cNvCxnSpPr>
          <p:nvPr/>
        </p:nvCxnSpPr>
        <p:spPr>
          <a:xfrm>
            <a:off x="4334553" y="3388428"/>
            <a:ext cx="1590778" cy="3962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225380" y="2187086"/>
            <a:ext cx="1584176" cy="40838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104909" y="4303184"/>
            <a:ext cx="1704646" cy="9924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9" name="Text 4673"/>
          <p:cNvSpPr txBox="1"/>
          <p:nvPr/>
        </p:nvSpPr>
        <p:spPr>
          <a:xfrm>
            <a:off x="8068953" y="3705871"/>
            <a:ext cx="4013682" cy="335779"/>
          </a:xfrm>
          <a:prstGeom prst="rect">
            <a:avLst/>
          </a:prstGeom>
          <a:noFill/>
        </p:spPr>
        <p:txBody>
          <a:bodyPr wrap="square" lIns="27000" tIns="13500" rIns="27000" bIns="13500" rtlCol="0" anchor="ctr"/>
          <a:lstStyle/>
          <a:p>
            <a:pPr>
              <a:lnSpc>
                <a:spcPts val="24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加强安全教育训练，</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ts val="24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提高全员安全意识</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0" name="Text 4673"/>
          <p:cNvSpPr txBox="1"/>
          <p:nvPr/>
        </p:nvSpPr>
        <p:spPr>
          <a:xfrm>
            <a:off x="8068953" y="5522511"/>
            <a:ext cx="4013682" cy="335779"/>
          </a:xfrm>
          <a:prstGeom prst="rect">
            <a:avLst/>
          </a:prstGeom>
          <a:noFill/>
        </p:spPr>
        <p:txBody>
          <a:bodyPr wrap="square" lIns="27000" tIns="13500" rIns="27000" bIns="13500" rtlCol="0" anchor="ctr"/>
          <a:lstStyle/>
          <a:p>
            <a:pPr>
              <a:lnSpc>
                <a:spcPts val="24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掌握紧急应急知识，</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ts val="24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避免减少灾害损失</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57" grpId="0"/>
      <p:bldP spid="129" grpId="0"/>
      <p:bldP spid="1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23159" y="4161349"/>
            <a:ext cx="5120954" cy="3155588"/>
          </a:xfrm>
          <a:prstGeom prst="rect">
            <a:avLst/>
          </a:prstGeom>
        </p:spPr>
      </p:pic>
      <p:sp>
        <p:nvSpPr>
          <p:cNvPr id="49" name="矩形 48"/>
          <p:cNvSpPr/>
          <p:nvPr/>
        </p:nvSpPr>
        <p:spPr>
          <a:xfrm>
            <a:off x="264938" y="116632"/>
            <a:ext cx="288032" cy="504056"/>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8" name="矩形 57"/>
          <p:cNvSpPr/>
          <p:nvPr/>
        </p:nvSpPr>
        <p:spPr>
          <a:xfrm>
            <a:off x="624979" y="116632"/>
            <a:ext cx="72008" cy="504056"/>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0" name="TextBox 49"/>
          <p:cNvSpPr txBox="1"/>
          <p:nvPr/>
        </p:nvSpPr>
        <p:spPr>
          <a:xfrm>
            <a:off x="841004" y="183994"/>
            <a:ext cx="2262158" cy="369332"/>
          </a:xfrm>
          <a:prstGeom prst="rect">
            <a:avLst/>
          </a:prstGeom>
          <a:noFill/>
        </p:spPr>
        <p:txBody>
          <a:bodyPr wrap="none" rtlCol="0">
            <a:spAutoFit/>
          </a:bodyPr>
          <a:lstStyle/>
          <a:p>
            <a:r>
              <a:rPr lang="zh-CN" altLang="en-US" b="1" dirty="0">
                <a:solidFill>
                  <a:srgbClr val="00153E"/>
                </a:solidFill>
                <a:latin typeface="微软雅黑" panose="020B0503020204020204" pitchFamily="34" charset="-122"/>
                <a:ea typeface="微软雅黑" panose="020B0503020204020204" pitchFamily="34" charset="-122"/>
              </a:rPr>
              <a:t>事故发生的主要原因</a:t>
            </a:r>
            <a:endParaRPr lang="zh-CN" altLang="en-US" b="1" dirty="0">
              <a:solidFill>
                <a:srgbClr val="00153E"/>
              </a:solidFill>
              <a:latin typeface="微软雅黑" panose="020B0503020204020204" pitchFamily="34" charset="-122"/>
              <a:ea typeface="微软雅黑" panose="020B0503020204020204" pitchFamily="34" charset="-122"/>
            </a:endParaRPr>
          </a:p>
        </p:txBody>
      </p:sp>
      <p:sp>
        <p:nvSpPr>
          <p:cNvPr id="51" name="矩形 50"/>
          <p:cNvSpPr/>
          <p:nvPr/>
        </p:nvSpPr>
        <p:spPr>
          <a:xfrm flipV="1">
            <a:off x="0" y="764701"/>
            <a:ext cx="12195175" cy="45719"/>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grpSp>
        <p:nvGrpSpPr>
          <p:cNvPr id="34" name="组合 33"/>
          <p:cNvGrpSpPr/>
          <p:nvPr/>
        </p:nvGrpSpPr>
        <p:grpSpPr>
          <a:xfrm>
            <a:off x="1676207" y="3306980"/>
            <a:ext cx="1602296" cy="1850212"/>
            <a:chOff x="789153" y="2729597"/>
            <a:chExt cx="1202093" cy="1388087"/>
          </a:xfrm>
        </p:grpSpPr>
        <p:grpSp>
          <p:nvGrpSpPr>
            <p:cNvPr id="35" name="组合 34"/>
            <p:cNvGrpSpPr/>
            <p:nvPr/>
          </p:nvGrpSpPr>
          <p:grpSpPr>
            <a:xfrm>
              <a:off x="789153" y="2729597"/>
              <a:ext cx="1202093" cy="1388087"/>
              <a:chOff x="3273692" y="1099961"/>
              <a:chExt cx="1202093" cy="1388087"/>
            </a:xfrm>
          </p:grpSpPr>
          <p:sp>
            <p:nvSpPr>
              <p:cNvPr id="37"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3" rIns="91424" bIns="45713" numCol="1" anchor="t" anchorCtr="0" compatLnSpc="1"/>
              <a:lstStyle/>
              <a:p>
                <a:endParaRPr lang="zh-CN" altLang="en-US">
                  <a:latin typeface="+mn-lt"/>
                  <a:ea typeface="+mn-ea"/>
                  <a:cs typeface="+mn-ea"/>
                  <a:sym typeface="+mn-lt"/>
                </a:endParaRPr>
              </a:p>
            </p:txBody>
          </p:sp>
          <p:sp>
            <p:nvSpPr>
              <p:cNvPr id="38"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91424" tIns="45713" rIns="91424" bIns="45713" numCol="1" anchor="t" anchorCtr="0" compatLnSpc="1"/>
              <a:lstStyle/>
              <a:p>
                <a:endParaRPr lang="zh-CN" altLang="en-US" dirty="0">
                  <a:latin typeface="+mn-lt"/>
                  <a:ea typeface="+mn-ea"/>
                  <a:cs typeface="+mn-ea"/>
                  <a:sym typeface="+mn-lt"/>
                </a:endParaRPr>
              </a:p>
            </p:txBody>
          </p:sp>
          <p:sp>
            <p:nvSpPr>
              <p:cNvPr id="39"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dirty="0">
                  <a:solidFill>
                    <a:schemeClr val="lt1"/>
                  </a:solidFill>
                  <a:cs typeface="+mn-ea"/>
                  <a:sym typeface="+mn-lt"/>
                </a:endParaRPr>
              </a:p>
            </p:txBody>
          </p:sp>
        </p:grpSp>
        <p:sp>
          <p:nvSpPr>
            <p:cNvPr id="36" name="TextBox 35"/>
            <p:cNvSpPr txBox="1"/>
            <p:nvPr/>
          </p:nvSpPr>
          <p:spPr>
            <a:xfrm>
              <a:off x="921362" y="2889012"/>
              <a:ext cx="948647" cy="277084"/>
            </a:xfrm>
            <a:prstGeom prst="rect">
              <a:avLst/>
            </a:prstGeom>
            <a:noFill/>
          </p:spPr>
          <p:txBody>
            <a:bodyPr wrap="square" rtlCol="0">
              <a:spAutoFit/>
            </a:bodyPr>
            <a:lstStyle/>
            <a:p>
              <a:r>
                <a:rPr lang="en-US" altLang="zh-CN" dirty="0">
                  <a:solidFill>
                    <a:srgbClr val="FFFFFF"/>
                  </a:solidFill>
                  <a:latin typeface="+mn-lt"/>
                  <a:ea typeface="+mn-ea"/>
                  <a:cs typeface="+mn-ea"/>
                  <a:sym typeface="+mn-lt"/>
                </a:rPr>
                <a:t>01</a:t>
              </a:r>
              <a:endParaRPr lang="zh-CN" altLang="en-US" dirty="0">
                <a:solidFill>
                  <a:srgbClr val="FFFFFF"/>
                </a:solidFill>
                <a:latin typeface="+mn-lt"/>
                <a:ea typeface="+mn-ea"/>
                <a:cs typeface="+mn-ea"/>
                <a:sym typeface="+mn-lt"/>
              </a:endParaRPr>
            </a:p>
          </p:txBody>
        </p:sp>
      </p:grpSp>
      <p:grpSp>
        <p:nvGrpSpPr>
          <p:cNvPr id="40" name="组合 39"/>
          <p:cNvGrpSpPr/>
          <p:nvPr/>
        </p:nvGrpSpPr>
        <p:grpSpPr>
          <a:xfrm>
            <a:off x="4104067" y="3306980"/>
            <a:ext cx="1602296" cy="1850212"/>
            <a:chOff x="789153" y="2729597"/>
            <a:chExt cx="1202093" cy="1388087"/>
          </a:xfrm>
        </p:grpSpPr>
        <p:grpSp>
          <p:nvGrpSpPr>
            <p:cNvPr id="41" name="组合 40"/>
            <p:cNvGrpSpPr/>
            <p:nvPr/>
          </p:nvGrpSpPr>
          <p:grpSpPr>
            <a:xfrm>
              <a:off x="789153" y="2729597"/>
              <a:ext cx="1202093" cy="1388087"/>
              <a:chOff x="3273692" y="1099961"/>
              <a:chExt cx="1202093" cy="1388087"/>
            </a:xfrm>
          </p:grpSpPr>
          <p:sp>
            <p:nvSpPr>
              <p:cNvPr id="43"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3" rIns="91424" bIns="45713" numCol="1" anchor="t" anchorCtr="0" compatLnSpc="1"/>
              <a:lstStyle/>
              <a:p>
                <a:endParaRPr lang="zh-CN" altLang="en-US">
                  <a:latin typeface="+mn-lt"/>
                  <a:ea typeface="+mn-ea"/>
                  <a:cs typeface="+mn-ea"/>
                  <a:sym typeface="+mn-lt"/>
                </a:endParaRPr>
              </a:p>
            </p:txBody>
          </p:sp>
          <p:sp>
            <p:nvSpPr>
              <p:cNvPr id="44"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91424" tIns="45713" rIns="91424" bIns="45713" numCol="1" anchor="t" anchorCtr="0" compatLnSpc="1"/>
              <a:lstStyle/>
              <a:p>
                <a:endParaRPr lang="zh-CN" altLang="en-US">
                  <a:latin typeface="+mn-lt"/>
                  <a:ea typeface="+mn-ea"/>
                  <a:cs typeface="+mn-ea"/>
                  <a:sym typeface="+mn-lt"/>
                </a:endParaRPr>
              </a:p>
            </p:txBody>
          </p:sp>
          <p:sp>
            <p:nvSpPr>
              <p:cNvPr id="45"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dirty="0">
                  <a:solidFill>
                    <a:schemeClr val="lt1"/>
                  </a:solidFill>
                  <a:cs typeface="+mn-ea"/>
                  <a:sym typeface="+mn-lt"/>
                </a:endParaRPr>
              </a:p>
            </p:txBody>
          </p:sp>
        </p:grpSp>
        <p:sp>
          <p:nvSpPr>
            <p:cNvPr id="42" name="TextBox 41"/>
            <p:cNvSpPr txBox="1"/>
            <p:nvPr/>
          </p:nvSpPr>
          <p:spPr>
            <a:xfrm>
              <a:off x="936676" y="2889012"/>
              <a:ext cx="948647" cy="277084"/>
            </a:xfrm>
            <a:prstGeom prst="rect">
              <a:avLst/>
            </a:prstGeom>
            <a:noFill/>
          </p:spPr>
          <p:txBody>
            <a:bodyPr wrap="square" rtlCol="0">
              <a:spAutoFit/>
            </a:bodyPr>
            <a:lstStyle/>
            <a:p>
              <a:r>
                <a:rPr lang="en-US" altLang="zh-CN" dirty="0">
                  <a:solidFill>
                    <a:srgbClr val="FFFFFF"/>
                  </a:solidFill>
                  <a:latin typeface="+mn-lt"/>
                  <a:ea typeface="+mn-ea"/>
                  <a:cs typeface="+mn-ea"/>
                  <a:sym typeface="+mn-lt"/>
                </a:rPr>
                <a:t>02</a:t>
              </a:r>
              <a:endParaRPr lang="zh-CN" altLang="en-US" dirty="0">
                <a:solidFill>
                  <a:srgbClr val="FFFFFF"/>
                </a:solidFill>
                <a:latin typeface="+mn-lt"/>
                <a:ea typeface="+mn-ea"/>
                <a:cs typeface="+mn-ea"/>
                <a:sym typeface="+mn-lt"/>
              </a:endParaRPr>
            </a:p>
          </p:txBody>
        </p:sp>
      </p:grpSp>
      <p:grpSp>
        <p:nvGrpSpPr>
          <p:cNvPr id="46" name="组合 45"/>
          <p:cNvGrpSpPr/>
          <p:nvPr/>
        </p:nvGrpSpPr>
        <p:grpSpPr>
          <a:xfrm>
            <a:off x="6531927" y="3306980"/>
            <a:ext cx="1602296" cy="1850212"/>
            <a:chOff x="789153" y="2729597"/>
            <a:chExt cx="1202093" cy="1388087"/>
          </a:xfrm>
        </p:grpSpPr>
        <p:grpSp>
          <p:nvGrpSpPr>
            <p:cNvPr id="47" name="组合 46"/>
            <p:cNvGrpSpPr/>
            <p:nvPr/>
          </p:nvGrpSpPr>
          <p:grpSpPr>
            <a:xfrm>
              <a:off x="789153" y="2729597"/>
              <a:ext cx="1202093" cy="1388087"/>
              <a:chOff x="3273692" y="1099961"/>
              <a:chExt cx="1202093" cy="1388087"/>
            </a:xfrm>
          </p:grpSpPr>
          <p:sp>
            <p:nvSpPr>
              <p:cNvPr id="52"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3" rIns="91424" bIns="45713" numCol="1" anchor="t" anchorCtr="0" compatLnSpc="1"/>
              <a:lstStyle/>
              <a:p>
                <a:endParaRPr lang="zh-CN" altLang="en-US">
                  <a:latin typeface="+mn-lt"/>
                  <a:ea typeface="+mn-ea"/>
                  <a:cs typeface="+mn-ea"/>
                  <a:sym typeface="+mn-lt"/>
                </a:endParaRPr>
              </a:p>
            </p:txBody>
          </p:sp>
          <p:sp>
            <p:nvSpPr>
              <p:cNvPr id="53"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91424" tIns="45713" rIns="91424" bIns="45713" numCol="1" anchor="t" anchorCtr="0" compatLnSpc="1"/>
              <a:lstStyle/>
              <a:p>
                <a:endParaRPr lang="zh-CN" altLang="en-US">
                  <a:latin typeface="+mn-lt"/>
                  <a:ea typeface="+mn-ea"/>
                  <a:cs typeface="+mn-ea"/>
                  <a:sym typeface="+mn-lt"/>
                </a:endParaRPr>
              </a:p>
            </p:txBody>
          </p:sp>
          <p:sp>
            <p:nvSpPr>
              <p:cNvPr id="54"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dirty="0">
                  <a:solidFill>
                    <a:schemeClr val="lt1"/>
                  </a:solidFill>
                  <a:cs typeface="+mn-ea"/>
                  <a:sym typeface="+mn-lt"/>
                </a:endParaRPr>
              </a:p>
            </p:txBody>
          </p:sp>
        </p:grpSp>
        <p:sp>
          <p:nvSpPr>
            <p:cNvPr id="48" name="TextBox 47"/>
            <p:cNvSpPr txBox="1"/>
            <p:nvPr/>
          </p:nvSpPr>
          <p:spPr>
            <a:xfrm>
              <a:off x="928227" y="2889012"/>
              <a:ext cx="948647" cy="277084"/>
            </a:xfrm>
            <a:prstGeom prst="rect">
              <a:avLst/>
            </a:prstGeom>
            <a:noFill/>
          </p:spPr>
          <p:txBody>
            <a:bodyPr wrap="square" rtlCol="0">
              <a:spAutoFit/>
            </a:bodyPr>
            <a:lstStyle/>
            <a:p>
              <a:r>
                <a:rPr lang="en-US" altLang="zh-CN" dirty="0">
                  <a:solidFill>
                    <a:srgbClr val="FFFFFF"/>
                  </a:solidFill>
                  <a:latin typeface="+mn-lt"/>
                  <a:ea typeface="+mn-ea"/>
                  <a:cs typeface="+mn-ea"/>
                  <a:sym typeface="+mn-lt"/>
                </a:rPr>
                <a:t>03</a:t>
              </a:r>
              <a:endParaRPr lang="zh-CN" altLang="en-US" dirty="0">
                <a:solidFill>
                  <a:srgbClr val="FFFFFF"/>
                </a:solidFill>
                <a:latin typeface="+mn-lt"/>
                <a:ea typeface="+mn-ea"/>
                <a:cs typeface="+mn-ea"/>
                <a:sym typeface="+mn-lt"/>
              </a:endParaRPr>
            </a:p>
          </p:txBody>
        </p:sp>
      </p:grpSp>
      <p:grpSp>
        <p:nvGrpSpPr>
          <p:cNvPr id="55" name="组合 54"/>
          <p:cNvGrpSpPr/>
          <p:nvPr/>
        </p:nvGrpSpPr>
        <p:grpSpPr>
          <a:xfrm>
            <a:off x="8959787" y="3306980"/>
            <a:ext cx="1602296" cy="1850212"/>
            <a:chOff x="789153" y="2729597"/>
            <a:chExt cx="1202093" cy="1388087"/>
          </a:xfrm>
        </p:grpSpPr>
        <p:grpSp>
          <p:nvGrpSpPr>
            <p:cNvPr id="56" name="组合 55"/>
            <p:cNvGrpSpPr/>
            <p:nvPr/>
          </p:nvGrpSpPr>
          <p:grpSpPr>
            <a:xfrm>
              <a:off x="789153" y="2729597"/>
              <a:ext cx="1202093" cy="1388087"/>
              <a:chOff x="3273692" y="1099961"/>
              <a:chExt cx="1202093" cy="1388087"/>
            </a:xfrm>
          </p:grpSpPr>
          <p:sp>
            <p:nvSpPr>
              <p:cNvPr id="60"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3" rIns="91424" bIns="45713" numCol="1" anchor="t" anchorCtr="0" compatLnSpc="1"/>
              <a:lstStyle/>
              <a:p>
                <a:endParaRPr lang="zh-CN" altLang="en-US">
                  <a:latin typeface="+mn-lt"/>
                  <a:ea typeface="+mn-ea"/>
                  <a:cs typeface="+mn-ea"/>
                  <a:sym typeface="+mn-lt"/>
                </a:endParaRPr>
              </a:p>
            </p:txBody>
          </p:sp>
          <p:sp>
            <p:nvSpPr>
              <p:cNvPr id="61"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91424" tIns="45713" rIns="91424" bIns="45713" numCol="1" anchor="t" anchorCtr="0" compatLnSpc="1"/>
              <a:lstStyle/>
              <a:p>
                <a:endParaRPr lang="zh-CN" altLang="en-US">
                  <a:latin typeface="+mn-lt"/>
                  <a:ea typeface="+mn-ea"/>
                  <a:cs typeface="+mn-ea"/>
                  <a:sym typeface="+mn-lt"/>
                </a:endParaRPr>
              </a:p>
            </p:txBody>
          </p:sp>
          <p:sp>
            <p:nvSpPr>
              <p:cNvPr id="62"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C0000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dirty="0">
                  <a:solidFill>
                    <a:schemeClr val="lt1"/>
                  </a:solidFill>
                  <a:cs typeface="+mn-ea"/>
                  <a:sym typeface="+mn-lt"/>
                </a:endParaRPr>
              </a:p>
            </p:txBody>
          </p:sp>
        </p:grpSp>
        <p:sp>
          <p:nvSpPr>
            <p:cNvPr id="59" name="TextBox 58"/>
            <p:cNvSpPr txBox="1"/>
            <p:nvPr/>
          </p:nvSpPr>
          <p:spPr>
            <a:xfrm>
              <a:off x="913280" y="2889012"/>
              <a:ext cx="948647" cy="277084"/>
            </a:xfrm>
            <a:prstGeom prst="rect">
              <a:avLst/>
            </a:prstGeom>
            <a:noFill/>
          </p:spPr>
          <p:txBody>
            <a:bodyPr wrap="square" rtlCol="0">
              <a:spAutoFit/>
            </a:bodyPr>
            <a:lstStyle/>
            <a:p>
              <a:r>
                <a:rPr lang="en-US" altLang="zh-CN" dirty="0">
                  <a:solidFill>
                    <a:srgbClr val="FFFFFF"/>
                  </a:solidFill>
                  <a:latin typeface="+mn-lt"/>
                  <a:ea typeface="+mn-ea"/>
                  <a:cs typeface="+mn-ea"/>
                  <a:sym typeface="+mn-lt"/>
                </a:rPr>
                <a:t>04</a:t>
              </a:r>
              <a:endParaRPr lang="zh-CN" altLang="en-US" dirty="0">
                <a:solidFill>
                  <a:srgbClr val="FFFFFF"/>
                </a:solidFill>
                <a:latin typeface="+mn-lt"/>
                <a:ea typeface="+mn-ea"/>
                <a:cs typeface="+mn-ea"/>
                <a:sym typeface="+mn-lt"/>
              </a:endParaRPr>
            </a:p>
          </p:txBody>
        </p:sp>
      </p:grpSp>
      <p:sp>
        <p:nvSpPr>
          <p:cNvPr id="97" name="TextBox 7"/>
          <p:cNvSpPr>
            <a:spLocks noChangeArrowheads="1"/>
          </p:cNvSpPr>
          <p:nvPr/>
        </p:nvSpPr>
        <p:spPr bwMode="auto">
          <a:xfrm>
            <a:off x="1727675" y="1556792"/>
            <a:ext cx="8818405" cy="87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219200"/>
            <a:r>
              <a:rPr lang="zh-CN" altLang="en-US" sz="5065" b="1" dirty="0">
                <a:solidFill>
                  <a:srgbClr val="C00000"/>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sym typeface="微软雅黑" panose="020B0503020204020204" pitchFamily="34" charset="-122"/>
              </a:rPr>
              <a:t>怎样预防设备事故灾害发生：</a:t>
            </a:r>
            <a:endParaRPr lang="zh-CN" altLang="en-US" sz="5065" dirty="0">
              <a:solidFill>
                <a:srgbClr val="C00000"/>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TextBox 1"/>
          <p:cNvSpPr txBox="1"/>
          <p:nvPr/>
        </p:nvSpPr>
        <p:spPr>
          <a:xfrm>
            <a:off x="1914421" y="4077074"/>
            <a:ext cx="1127232" cy="584775"/>
          </a:xfrm>
          <a:prstGeom prst="rect">
            <a:avLst/>
          </a:prstGeom>
          <a:noFill/>
        </p:spPr>
        <p:txBody>
          <a:bodyPr wrap="none" rtlCol="0">
            <a:spAutoFit/>
          </a:bodyPr>
          <a:lstStyle/>
          <a:p>
            <a:r>
              <a:rPr lang="zh-CN" altLang="en-US" sz="3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维 护</a:t>
            </a:r>
            <a:endParaRPr lang="zh-CN" altLang="en-US" sz="3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8" name="TextBox 97"/>
          <p:cNvSpPr txBox="1"/>
          <p:nvPr/>
        </p:nvSpPr>
        <p:spPr>
          <a:xfrm>
            <a:off x="4342281" y="4077074"/>
            <a:ext cx="1127232" cy="584775"/>
          </a:xfrm>
          <a:prstGeom prst="rect">
            <a:avLst/>
          </a:prstGeom>
          <a:noFill/>
        </p:spPr>
        <p:txBody>
          <a:bodyPr wrap="none" rtlCol="0">
            <a:spAutoFit/>
          </a:bodyPr>
          <a:lstStyle/>
          <a:p>
            <a:r>
              <a:rPr lang="zh-CN" altLang="en-US" sz="3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检 测</a:t>
            </a:r>
            <a:endParaRPr lang="zh-CN" altLang="en-US" sz="3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9" name="TextBox 98"/>
          <p:cNvSpPr txBox="1"/>
          <p:nvPr/>
        </p:nvSpPr>
        <p:spPr>
          <a:xfrm>
            <a:off x="6885408" y="4077074"/>
            <a:ext cx="1127232" cy="584775"/>
          </a:xfrm>
          <a:prstGeom prst="rect">
            <a:avLst/>
          </a:prstGeom>
          <a:noFill/>
        </p:spPr>
        <p:txBody>
          <a:bodyPr wrap="none" rtlCol="0">
            <a:spAutoFit/>
          </a:bodyPr>
          <a:lstStyle/>
          <a:p>
            <a:r>
              <a:rPr lang="zh-CN" altLang="en-US" sz="3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检 修</a:t>
            </a:r>
            <a:endParaRPr lang="zh-CN" altLang="en-US" sz="3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0" name="TextBox 99"/>
          <p:cNvSpPr txBox="1"/>
          <p:nvPr/>
        </p:nvSpPr>
        <p:spPr>
          <a:xfrm>
            <a:off x="9198001" y="4077074"/>
            <a:ext cx="1127232" cy="584775"/>
          </a:xfrm>
          <a:prstGeom prst="rect">
            <a:avLst/>
          </a:prstGeom>
          <a:noFill/>
        </p:spPr>
        <p:txBody>
          <a:bodyPr wrap="none" rtlCol="0">
            <a:spAutoFit/>
          </a:bodyPr>
          <a:lstStyle/>
          <a:p>
            <a:r>
              <a:rPr lang="zh-CN" altLang="en-US" sz="3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保 养</a:t>
            </a:r>
            <a:endParaRPr lang="zh-CN" altLang="en-US" sz="3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97" grpId="0"/>
      <p:bldP spid="2" grpId="0"/>
      <p:bldP spid="98" grpId="0"/>
      <p:bldP spid="99" grpId="0"/>
      <p:bldP spid="10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938" y="116632"/>
            <a:ext cx="288032" cy="504056"/>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8" name="矩形 57"/>
          <p:cNvSpPr/>
          <p:nvPr/>
        </p:nvSpPr>
        <p:spPr>
          <a:xfrm>
            <a:off x="624979" y="116632"/>
            <a:ext cx="72008" cy="504056"/>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0" name="TextBox 49"/>
          <p:cNvSpPr txBox="1"/>
          <p:nvPr/>
        </p:nvSpPr>
        <p:spPr>
          <a:xfrm>
            <a:off x="841004" y="183994"/>
            <a:ext cx="2262158" cy="369332"/>
          </a:xfrm>
          <a:prstGeom prst="rect">
            <a:avLst/>
          </a:prstGeom>
          <a:noFill/>
        </p:spPr>
        <p:txBody>
          <a:bodyPr wrap="none" rtlCol="0">
            <a:spAutoFit/>
          </a:bodyPr>
          <a:lstStyle/>
          <a:p>
            <a:r>
              <a:rPr lang="zh-CN" altLang="en-US" b="1" dirty="0">
                <a:solidFill>
                  <a:srgbClr val="00153E"/>
                </a:solidFill>
                <a:latin typeface="微软雅黑" panose="020B0503020204020204" pitchFamily="34" charset="-122"/>
                <a:ea typeface="微软雅黑" panose="020B0503020204020204" pitchFamily="34" charset="-122"/>
              </a:rPr>
              <a:t>事故发生的主要原因</a:t>
            </a:r>
            <a:endParaRPr lang="zh-CN" altLang="en-US" b="1" dirty="0">
              <a:solidFill>
                <a:srgbClr val="00153E"/>
              </a:solidFill>
              <a:latin typeface="微软雅黑" panose="020B0503020204020204" pitchFamily="34" charset="-122"/>
              <a:ea typeface="微软雅黑" panose="020B0503020204020204" pitchFamily="34" charset="-122"/>
            </a:endParaRPr>
          </a:p>
        </p:txBody>
      </p:sp>
      <p:sp>
        <p:nvSpPr>
          <p:cNvPr id="51" name="矩形 50"/>
          <p:cNvSpPr/>
          <p:nvPr/>
        </p:nvSpPr>
        <p:spPr>
          <a:xfrm flipV="1">
            <a:off x="0" y="764701"/>
            <a:ext cx="12195175" cy="45719"/>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grpSp>
        <p:nvGrpSpPr>
          <p:cNvPr id="90" name="组合 89"/>
          <p:cNvGrpSpPr/>
          <p:nvPr/>
        </p:nvGrpSpPr>
        <p:grpSpPr>
          <a:xfrm>
            <a:off x="8859708" y="3861050"/>
            <a:ext cx="998913" cy="998913"/>
            <a:chOff x="680580" y="1491630"/>
            <a:chExt cx="1479184" cy="1479182"/>
          </a:xfrm>
        </p:grpSpPr>
        <p:grpSp>
          <p:nvGrpSpPr>
            <p:cNvPr id="91" name="组合 90"/>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9" name="椭圆 98"/>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2"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grpSp>
        <p:nvGrpSpPr>
          <p:cNvPr id="100" name="组合 99"/>
          <p:cNvGrpSpPr/>
          <p:nvPr/>
        </p:nvGrpSpPr>
        <p:grpSpPr>
          <a:xfrm>
            <a:off x="8016597" y="1700810"/>
            <a:ext cx="998913" cy="998913"/>
            <a:chOff x="680580" y="1491630"/>
            <a:chExt cx="1479184" cy="1479182"/>
          </a:xfrm>
        </p:grpSpPr>
        <p:grpSp>
          <p:nvGrpSpPr>
            <p:cNvPr id="101" name="组合 100"/>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103" name="同心圆 10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 name="椭圆 103"/>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2"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grpSp>
        <p:nvGrpSpPr>
          <p:cNvPr id="105" name="组合 104"/>
          <p:cNvGrpSpPr/>
          <p:nvPr/>
        </p:nvGrpSpPr>
        <p:grpSpPr>
          <a:xfrm>
            <a:off x="2356954" y="4256841"/>
            <a:ext cx="998913" cy="998913"/>
            <a:chOff x="680580" y="1491630"/>
            <a:chExt cx="1479184" cy="1479182"/>
          </a:xfrm>
        </p:grpSpPr>
        <p:grpSp>
          <p:nvGrpSpPr>
            <p:cNvPr id="106" name="组合 105"/>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108" name="同心圆 10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9" name="椭圆 108"/>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122" name="Freeform 47"/>
          <p:cNvSpPr/>
          <p:nvPr/>
        </p:nvSpPr>
        <p:spPr bwMode="auto">
          <a:xfrm>
            <a:off x="4447063" y="2712500"/>
            <a:ext cx="3723183" cy="2312729"/>
          </a:xfrm>
          <a:custGeom>
            <a:avLst/>
            <a:gdLst>
              <a:gd name="T0" fmla="*/ 2513 w 2513"/>
              <a:gd name="T1" fmla="*/ 0 h 1561"/>
              <a:gd name="T2" fmla="*/ 0 w 2513"/>
              <a:gd name="T3" fmla="*/ 0 h 1561"/>
              <a:gd name="T4" fmla="*/ 0 w 2513"/>
              <a:gd name="T5" fmla="*/ 1561 h 1561"/>
              <a:gd name="T6" fmla="*/ 2513 w 2513"/>
              <a:gd name="T7" fmla="*/ 0 h 1561"/>
            </a:gdLst>
            <a:ahLst/>
            <a:cxnLst>
              <a:cxn ang="0">
                <a:pos x="T0" y="T1"/>
              </a:cxn>
              <a:cxn ang="0">
                <a:pos x="T2" y="T3"/>
              </a:cxn>
              <a:cxn ang="0">
                <a:pos x="T4" y="T5"/>
              </a:cxn>
              <a:cxn ang="0">
                <a:pos x="T6" y="T7"/>
              </a:cxn>
            </a:cxnLst>
            <a:rect l="0" t="0" r="r" b="b"/>
            <a:pathLst>
              <a:path w="2513" h="1561">
                <a:moveTo>
                  <a:pt x="2513" y="0"/>
                </a:moveTo>
                <a:lnTo>
                  <a:pt x="0" y="0"/>
                </a:lnTo>
                <a:lnTo>
                  <a:pt x="0" y="1561"/>
                </a:lnTo>
                <a:lnTo>
                  <a:pt x="25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latin typeface="+mn-ea"/>
            </a:endParaRPr>
          </a:p>
        </p:txBody>
      </p:sp>
      <p:grpSp>
        <p:nvGrpSpPr>
          <p:cNvPr id="134" name="组合 133"/>
          <p:cNvGrpSpPr/>
          <p:nvPr/>
        </p:nvGrpSpPr>
        <p:grpSpPr>
          <a:xfrm>
            <a:off x="3023954" y="2052226"/>
            <a:ext cx="998913" cy="998913"/>
            <a:chOff x="680580" y="1491630"/>
            <a:chExt cx="1479184" cy="1479182"/>
          </a:xfrm>
        </p:grpSpPr>
        <p:grpSp>
          <p:nvGrpSpPr>
            <p:cNvPr id="135" name="组合 134"/>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137" name="同心圆 1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8" name="椭圆 137"/>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6"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pic>
        <p:nvPicPr>
          <p:cNvPr id="141" name="Picture 44"/>
          <p:cNvPicPr>
            <a:picLocks noChangeAspect="1"/>
          </p:cNvPicPr>
          <p:nvPr/>
        </p:nvPicPr>
        <p:blipFill>
          <a:blip r:embed="rId1" cstate="print"/>
          <a:srcRect/>
          <a:stretch>
            <a:fillRect/>
          </a:stretch>
        </p:blipFill>
        <p:spPr bwMode="auto">
          <a:xfrm>
            <a:off x="4116394" y="2352818"/>
            <a:ext cx="3925409" cy="3682820"/>
          </a:xfrm>
          <a:prstGeom prst="rect">
            <a:avLst/>
          </a:prstGeom>
          <a:noFill/>
          <a:ln w="9525">
            <a:noFill/>
            <a:miter lim="800000"/>
            <a:headEnd/>
            <a:tailEnd/>
          </a:ln>
        </p:spPr>
      </p:pic>
      <p:sp>
        <p:nvSpPr>
          <p:cNvPr id="143" name="TextBox 142"/>
          <p:cNvSpPr txBox="1"/>
          <p:nvPr/>
        </p:nvSpPr>
        <p:spPr>
          <a:xfrm>
            <a:off x="192931" y="4486145"/>
            <a:ext cx="2525538" cy="292388"/>
          </a:xfrm>
          <a:prstGeom prst="rect">
            <a:avLst/>
          </a:prstGeom>
          <a:noFill/>
        </p:spPr>
        <p:txBody>
          <a:bodyPr wrap="square" lIns="0" rIns="0" bIns="0" rtlCol="0">
            <a:spAutoFit/>
          </a:bodyPr>
          <a:lstStyle/>
          <a:p>
            <a:pPr algn="ctr" defTabSz="0">
              <a:tabLst>
                <a:tab pos="1025525" algn="l"/>
              </a:tabLs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a:rPr>
              <a:t>按规着装很重要</a:t>
            </a:r>
            <a:endParaRPr 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a:endParaRPr>
          </a:p>
        </p:txBody>
      </p:sp>
      <p:sp>
        <p:nvSpPr>
          <p:cNvPr id="145" name="TextBox 144"/>
          <p:cNvSpPr txBox="1"/>
          <p:nvPr/>
        </p:nvSpPr>
        <p:spPr>
          <a:xfrm>
            <a:off x="691729" y="2324190"/>
            <a:ext cx="2525538" cy="292388"/>
          </a:xfrm>
          <a:prstGeom prst="rect">
            <a:avLst/>
          </a:prstGeom>
          <a:noFill/>
        </p:spPr>
        <p:txBody>
          <a:bodyPr wrap="square" lIns="0" rIns="0" bIns="0" rtlCol="0">
            <a:spAutoFit/>
          </a:bodyPr>
          <a:lstStyle/>
          <a:p>
            <a:pPr algn="ctr" defTabSz="0">
              <a:tabLst>
                <a:tab pos="1025525" algn="l"/>
              </a:tabLs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a:rPr>
              <a:t>工作安全讲衣着</a:t>
            </a:r>
            <a:endParaRPr 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a:endParaRPr>
          </a:p>
        </p:txBody>
      </p:sp>
      <p:sp>
        <p:nvSpPr>
          <p:cNvPr id="147" name="TextBox 146"/>
          <p:cNvSpPr txBox="1"/>
          <p:nvPr/>
        </p:nvSpPr>
        <p:spPr>
          <a:xfrm>
            <a:off x="8540415" y="1883588"/>
            <a:ext cx="2525538" cy="292388"/>
          </a:xfrm>
          <a:prstGeom prst="rect">
            <a:avLst/>
          </a:prstGeom>
          <a:noFill/>
        </p:spPr>
        <p:txBody>
          <a:bodyPr wrap="square" lIns="0" rIns="0" bIns="0" rtlCol="0">
            <a:spAutoFit/>
          </a:bodyPr>
          <a:lstStyle/>
          <a:p>
            <a:pPr algn="ctr" defTabSz="0">
              <a:tabLst>
                <a:tab pos="1025525" algn="l"/>
              </a:tabLs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a:rPr>
              <a:t>工友之间相互查</a:t>
            </a:r>
            <a:endParaRPr 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a:endParaRPr>
          </a:p>
        </p:txBody>
      </p:sp>
      <p:sp>
        <p:nvSpPr>
          <p:cNvPr id="149" name="TextBox 148"/>
          <p:cNvSpPr txBox="1"/>
          <p:nvPr/>
        </p:nvSpPr>
        <p:spPr>
          <a:xfrm>
            <a:off x="9476704" y="4145871"/>
            <a:ext cx="2525538" cy="292388"/>
          </a:xfrm>
          <a:prstGeom prst="rect">
            <a:avLst/>
          </a:prstGeom>
          <a:noFill/>
        </p:spPr>
        <p:txBody>
          <a:bodyPr wrap="square" lIns="0" rIns="0" bIns="0" rtlCol="0">
            <a:spAutoFit/>
          </a:bodyPr>
          <a:lstStyle/>
          <a:p>
            <a:pPr algn="ctr" defTabSz="0">
              <a:tabLst>
                <a:tab pos="1025525" algn="l"/>
              </a:tabLst>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a:rPr>
              <a:t>纠正违章安全保</a:t>
            </a:r>
            <a:endParaRPr 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a:endParaRPr>
          </a:p>
        </p:txBody>
      </p:sp>
      <p:sp>
        <p:nvSpPr>
          <p:cNvPr id="6" name="矩形 5"/>
          <p:cNvSpPr/>
          <p:nvPr/>
        </p:nvSpPr>
        <p:spPr>
          <a:xfrm>
            <a:off x="4585420" y="2852938"/>
            <a:ext cx="3096343" cy="1633209"/>
          </a:xfrm>
          <a:prstGeom prst="rect">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7" name="TextBox 6"/>
          <p:cNvSpPr txBox="1"/>
          <p:nvPr/>
        </p:nvSpPr>
        <p:spPr>
          <a:xfrm>
            <a:off x="4972749" y="3024587"/>
            <a:ext cx="2492990" cy="1338828"/>
          </a:xfrm>
          <a:prstGeom prst="rect">
            <a:avLst/>
          </a:prstGeom>
          <a:noFill/>
        </p:spPr>
        <p:txBody>
          <a:bodyPr wrap="none" rtlCol="0">
            <a:spAutoFit/>
          </a:bodyPr>
          <a:lstStyle/>
          <a:p>
            <a:pPr>
              <a:lnSpc>
                <a:spcPct val="150000"/>
              </a:lnSpc>
            </a:pPr>
            <a:r>
              <a:rPr lang="zh-CN" altLang="en-US" b="1" dirty="0">
                <a:solidFill>
                  <a:srgbClr val="C00000"/>
                </a:solidFill>
                <a:latin typeface="微软雅黑" panose="020B0503020204020204" pitchFamily="34" charset="-122"/>
                <a:ea typeface="微软雅黑" panose="020B0503020204020204" pitchFamily="34" charset="-122"/>
              </a:rPr>
              <a:t>工作现场着装要符合</a:t>
            </a:r>
            <a:endParaRPr lang="en-US" altLang="zh-CN" b="1" dirty="0">
              <a:solidFill>
                <a:srgbClr val="C00000"/>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rgbClr val="C00000"/>
                </a:solidFill>
                <a:latin typeface="微软雅黑" panose="020B0503020204020204" pitchFamily="34" charset="-122"/>
                <a:ea typeface="微软雅黑" panose="020B0503020204020204" pitchFamily="34" charset="-122"/>
              </a:rPr>
              <a:t>《</a:t>
            </a:r>
            <a:r>
              <a:rPr lang="zh-CN" altLang="en-US" b="1" dirty="0">
                <a:solidFill>
                  <a:srgbClr val="C00000"/>
                </a:solidFill>
                <a:latin typeface="微软雅黑" panose="020B0503020204020204" pitchFamily="34" charset="-122"/>
                <a:ea typeface="微软雅黑" panose="020B0503020204020204" pitchFamily="34" charset="-122"/>
              </a:rPr>
              <a:t>员工着装管理规定</a:t>
            </a:r>
            <a:r>
              <a:rPr lang="en-US" altLang="zh-CN" b="1" dirty="0">
                <a:solidFill>
                  <a:srgbClr val="C00000"/>
                </a:solidFill>
                <a:latin typeface="微软雅黑" panose="020B0503020204020204" pitchFamily="34" charset="-122"/>
                <a:ea typeface="微软雅黑" panose="020B0503020204020204" pitchFamily="34" charset="-122"/>
              </a:rPr>
              <a:t>》</a:t>
            </a:r>
            <a:endParaRPr lang="en-US" altLang="zh-CN" b="1" dirty="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rgbClr val="C00000"/>
                </a:solidFill>
                <a:latin typeface="微软雅黑" panose="020B0503020204020204" pitchFamily="34" charset="-122"/>
                <a:ea typeface="微软雅黑" panose="020B0503020204020204" pitchFamily="34" charset="-122"/>
              </a:rPr>
              <a:t>的要求。</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3275587" y="2320850"/>
            <a:ext cx="495649" cy="461665"/>
          </a:xfrm>
          <a:prstGeom prst="rect">
            <a:avLst/>
          </a:prstGeom>
          <a:noFill/>
        </p:spPr>
        <p:txBody>
          <a:bodyPr wrap="none" rtlCol="0">
            <a:spAutoFit/>
          </a:bodyPr>
          <a:lstStyle/>
          <a:p>
            <a:r>
              <a:rPr lang="en-US" altLang="zh-CN" sz="2400" dirty="0">
                <a:solidFill>
                  <a:srgbClr val="C00000"/>
                </a:solidFill>
              </a:rPr>
              <a:t>01</a:t>
            </a:r>
            <a:endParaRPr lang="zh-CN" altLang="en-US" sz="2400" dirty="0">
              <a:solidFill>
                <a:srgbClr val="C00000"/>
              </a:solidFill>
            </a:endParaRPr>
          </a:p>
        </p:txBody>
      </p:sp>
      <p:sp>
        <p:nvSpPr>
          <p:cNvPr id="151" name="TextBox 150"/>
          <p:cNvSpPr txBox="1"/>
          <p:nvPr/>
        </p:nvSpPr>
        <p:spPr>
          <a:xfrm>
            <a:off x="2608588" y="4525465"/>
            <a:ext cx="495649" cy="461665"/>
          </a:xfrm>
          <a:prstGeom prst="rect">
            <a:avLst/>
          </a:prstGeom>
          <a:noFill/>
        </p:spPr>
        <p:txBody>
          <a:bodyPr wrap="none" rtlCol="0">
            <a:spAutoFit/>
          </a:bodyPr>
          <a:lstStyle/>
          <a:p>
            <a:r>
              <a:rPr lang="en-US" altLang="zh-CN" sz="2400" dirty="0">
                <a:solidFill>
                  <a:srgbClr val="C00000"/>
                </a:solidFill>
              </a:rPr>
              <a:t>02</a:t>
            </a:r>
            <a:endParaRPr lang="zh-CN" altLang="en-US" sz="2400" dirty="0">
              <a:solidFill>
                <a:srgbClr val="C00000"/>
              </a:solidFill>
            </a:endParaRPr>
          </a:p>
        </p:txBody>
      </p:sp>
      <p:sp>
        <p:nvSpPr>
          <p:cNvPr id="152" name="TextBox 151"/>
          <p:cNvSpPr txBox="1"/>
          <p:nvPr/>
        </p:nvSpPr>
        <p:spPr>
          <a:xfrm>
            <a:off x="8268231" y="1969434"/>
            <a:ext cx="495649" cy="461665"/>
          </a:xfrm>
          <a:prstGeom prst="rect">
            <a:avLst/>
          </a:prstGeom>
          <a:noFill/>
        </p:spPr>
        <p:txBody>
          <a:bodyPr wrap="none" rtlCol="0">
            <a:spAutoFit/>
          </a:bodyPr>
          <a:lstStyle/>
          <a:p>
            <a:r>
              <a:rPr lang="en-US" altLang="zh-CN" sz="2400" dirty="0">
                <a:solidFill>
                  <a:srgbClr val="C00000"/>
                </a:solidFill>
              </a:rPr>
              <a:t>03</a:t>
            </a:r>
            <a:endParaRPr lang="zh-CN" altLang="en-US" sz="2400" dirty="0">
              <a:solidFill>
                <a:srgbClr val="C00000"/>
              </a:solidFill>
            </a:endParaRPr>
          </a:p>
        </p:txBody>
      </p:sp>
      <p:sp>
        <p:nvSpPr>
          <p:cNvPr id="153" name="TextBox 152"/>
          <p:cNvSpPr txBox="1"/>
          <p:nvPr/>
        </p:nvSpPr>
        <p:spPr>
          <a:xfrm>
            <a:off x="9122456" y="4132584"/>
            <a:ext cx="495649" cy="461665"/>
          </a:xfrm>
          <a:prstGeom prst="rect">
            <a:avLst/>
          </a:prstGeom>
          <a:noFill/>
        </p:spPr>
        <p:txBody>
          <a:bodyPr wrap="none" rtlCol="0">
            <a:spAutoFit/>
          </a:bodyPr>
          <a:lstStyle/>
          <a:p>
            <a:r>
              <a:rPr lang="en-US" altLang="zh-CN" sz="2400" dirty="0">
                <a:solidFill>
                  <a:srgbClr val="C00000"/>
                </a:solidFill>
              </a:rPr>
              <a:t>04</a:t>
            </a:r>
            <a:endParaRPr lang="zh-CN" altLang="en-US" sz="2400" dirty="0">
              <a:solidFill>
                <a:srgbClr val="C00000"/>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143" grpId="0"/>
      <p:bldP spid="145" grpId="0"/>
      <p:bldP spid="147" grpId="0"/>
      <p:bldP spid="149" grpId="0"/>
      <p:bldP spid="7" grpId="0"/>
      <p:bldP spid="8" grpId="0"/>
      <p:bldP spid="151" grpId="0"/>
      <p:bldP spid="152" grpId="0"/>
      <p:bldP spid="15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938" y="116632"/>
            <a:ext cx="288032" cy="504056"/>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8" name="矩形 57"/>
          <p:cNvSpPr/>
          <p:nvPr/>
        </p:nvSpPr>
        <p:spPr>
          <a:xfrm>
            <a:off x="624979" y="116632"/>
            <a:ext cx="72008" cy="504056"/>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0" name="TextBox 49"/>
          <p:cNvSpPr txBox="1"/>
          <p:nvPr/>
        </p:nvSpPr>
        <p:spPr>
          <a:xfrm>
            <a:off x="841004" y="183994"/>
            <a:ext cx="2262158" cy="369332"/>
          </a:xfrm>
          <a:prstGeom prst="rect">
            <a:avLst/>
          </a:prstGeom>
          <a:noFill/>
        </p:spPr>
        <p:txBody>
          <a:bodyPr wrap="none" rtlCol="0">
            <a:spAutoFit/>
          </a:bodyPr>
          <a:lstStyle/>
          <a:p>
            <a:r>
              <a:rPr lang="zh-CN" altLang="en-US" b="1" dirty="0">
                <a:solidFill>
                  <a:srgbClr val="00153E"/>
                </a:solidFill>
                <a:latin typeface="微软雅黑" panose="020B0503020204020204" pitchFamily="34" charset="-122"/>
                <a:ea typeface="微软雅黑" panose="020B0503020204020204" pitchFamily="34" charset="-122"/>
              </a:rPr>
              <a:t>事故发生的主要原因</a:t>
            </a:r>
            <a:endParaRPr lang="zh-CN" altLang="en-US" b="1" dirty="0">
              <a:solidFill>
                <a:srgbClr val="00153E"/>
              </a:solidFill>
              <a:latin typeface="微软雅黑" panose="020B0503020204020204" pitchFamily="34" charset="-122"/>
              <a:ea typeface="微软雅黑" panose="020B0503020204020204" pitchFamily="34" charset="-122"/>
            </a:endParaRPr>
          </a:p>
        </p:txBody>
      </p:sp>
      <p:sp>
        <p:nvSpPr>
          <p:cNvPr id="51" name="矩形 50"/>
          <p:cNvSpPr/>
          <p:nvPr/>
        </p:nvSpPr>
        <p:spPr>
          <a:xfrm flipV="1">
            <a:off x="0" y="764701"/>
            <a:ext cx="12195175" cy="45719"/>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grpSp>
        <p:nvGrpSpPr>
          <p:cNvPr id="32" name="组合 31"/>
          <p:cNvGrpSpPr/>
          <p:nvPr/>
        </p:nvGrpSpPr>
        <p:grpSpPr>
          <a:xfrm>
            <a:off x="1849760" y="1367131"/>
            <a:ext cx="3768142" cy="4653341"/>
            <a:chOff x="1665167" y="1267297"/>
            <a:chExt cx="3769590" cy="4655127"/>
          </a:xfrm>
        </p:grpSpPr>
        <p:sp>
          <p:nvSpPr>
            <p:cNvPr id="33" name="圆角矩形 32"/>
            <p:cNvSpPr/>
            <p:nvPr/>
          </p:nvSpPr>
          <p:spPr>
            <a:xfrm>
              <a:off x="1665167" y="1267297"/>
              <a:ext cx="3769590" cy="4655127"/>
            </a:xfrm>
            <a:prstGeom prst="roundRect">
              <a:avLst>
                <a:gd name="adj" fmla="val 4670"/>
              </a:avLst>
            </a:prstGeom>
            <a:solidFill>
              <a:srgbClr val="C00000"/>
            </a:solidFill>
            <a:ln w="22225">
              <a:no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圆角矩形 33"/>
            <p:cNvSpPr/>
            <p:nvPr/>
          </p:nvSpPr>
          <p:spPr>
            <a:xfrm>
              <a:off x="1884385" y="1437511"/>
              <a:ext cx="3331153" cy="4156364"/>
            </a:xfrm>
            <a:prstGeom prst="roundRect">
              <a:avLst>
                <a:gd name="adj" fmla="val 0"/>
              </a:avLst>
            </a:prstGeom>
            <a:gradFill>
              <a:gsLst>
                <a:gs pos="52000">
                  <a:srgbClr val="F4F4F4"/>
                </a:gs>
                <a:gs pos="0">
                  <a:schemeClr val="bg1"/>
                </a:gs>
                <a:gs pos="100000">
                  <a:srgbClr val="E2E2E2"/>
                </a:gs>
              </a:gsLst>
              <a:lin ang="0" scaled="0"/>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15" name="圆角矩形 114"/>
          <p:cNvSpPr/>
          <p:nvPr/>
        </p:nvSpPr>
        <p:spPr>
          <a:xfrm>
            <a:off x="5344732" y="1537278"/>
            <a:ext cx="5742216" cy="4154768"/>
          </a:xfrm>
          <a:prstGeom prst="roundRect">
            <a:avLst>
              <a:gd name="adj" fmla="val 0"/>
            </a:avLst>
          </a:prstGeom>
          <a:gradFill>
            <a:gsLst>
              <a:gs pos="52000">
                <a:srgbClr val="F4F4F4"/>
              </a:gs>
              <a:gs pos="0">
                <a:schemeClr val="bg1"/>
              </a:gs>
              <a:gs pos="100000">
                <a:srgbClr val="E2E2E2"/>
              </a:gs>
            </a:gsLst>
            <a:lin ang="0" scaled="0"/>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6" name="矩形 115"/>
          <p:cNvSpPr/>
          <p:nvPr/>
        </p:nvSpPr>
        <p:spPr>
          <a:xfrm>
            <a:off x="2267586" y="1972312"/>
            <a:ext cx="2856230" cy="3381375"/>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47"/>
          <p:cNvSpPr>
            <a:spLocks noChangeArrowheads="1"/>
          </p:cNvSpPr>
          <p:nvPr/>
        </p:nvSpPr>
        <p:spPr bwMode="auto">
          <a:xfrm>
            <a:off x="7249715" y="2820111"/>
            <a:ext cx="2088232" cy="212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3" rIns="68546" bIns="34273">
            <a:spAutoFit/>
          </a:bodyPr>
          <a:lstStyle/>
          <a:p>
            <a:pPr>
              <a:lnSpc>
                <a:spcPts val="4000"/>
              </a:lnSpc>
              <a:spcBef>
                <a:spcPct val="0"/>
              </a:spcBef>
              <a:buNone/>
            </a:pPr>
            <a:r>
              <a:rPr lang="zh-CN" altLang="en-US" dirty="0">
                <a:latin typeface="微软雅黑" panose="020B0503020204020204" pitchFamily="34" charset="-122"/>
                <a:ea typeface="微软雅黑" panose="020B0503020204020204" pitchFamily="34" charset="-122"/>
              </a:rPr>
              <a:t>检修用电不能少，</a:t>
            </a:r>
            <a:endParaRPr lang="zh-CN" altLang="en-US" dirty="0">
              <a:latin typeface="微软雅黑" panose="020B0503020204020204" pitchFamily="34" charset="-122"/>
              <a:ea typeface="微软雅黑" panose="020B0503020204020204" pitchFamily="34" charset="-122"/>
            </a:endParaRPr>
          </a:p>
          <a:p>
            <a:pPr>
              <a:lnSpc>
                <a:spcPts val="4000"/>
              </a:lnSpc>
              <a:spcBef>
                <a:spcPct val="0"/>
              </a:spcBef>
              <a:buNone/>
            </a:pPr>
            <a:r>
              <a:rPr lang="zh-CN" altLang="en-US" dirty="0">
                <a:latin typeface="微软雅黑" panose="020B0503020204020204" pitchFamily="34" charset="-122"/>
                <a:ea typeface="微软雅黑" panose="020B0503020204020204" pitchFamily="34" charset="-122"/>
              </a:rPr>
              <a:t>安全使用要知道，</a:t>
            </a:r>
            <a:endParaRPr lang="zh-CN" altLang="en-US" dirty="0">
              <a:latin typeface="微软雅黑" panose="020B0503020204020204" pitchFamily="34" charset="-122"/>
              <a:ea typeface="微软雅黑" panose="020B0503020204020204" pitchFamily="34" charset="-122"/>
            </a:endParaRPr>
          </a:p>
          <a:p>
            <a:pPr>
              <a:lnSpc>
                <a:spcPts val="4000"/>
              </a:lnSpc>
              <a:spcBef>
                <a:spcPct val="0"/>
              </a:spcBef>
              <a:buNone/>
            </a:pPr>
            <a:r>
              <a:rPr lang="zh-CN" altLang="en-US" dirty="0">
                <a:latin typeface="微软雅黑" panose="020B0503020204020204" pitchFamily="34" charset="-122"/>
                <a:ea typeface="微软雅黑" panose="020B0503020204020204" pitchFamily="34" charset="-122"/>
              </a:rPr>
              <a:t>线路插接要规范，</a:t>
            </a:r>
            <a:endParaRPr lang="zh-CN" altLang="en-US" dirty="0">
              <a:latin typeface="微软雅黑" panose="020B0503020204020204" pitchFamily="34" charset="-122"/>
              <a:ea typeface="微软雅黑" panose="020B0503020204020204" pitchFamily="34" charset="-122"/>
            </a:endParaRPr>
          </a:p>
          <a:p>
            <a:pPr>
              <a:lnSpc>
                <a:spcPts val="4000"/>
              </a:lnSpc>
              <a:spcBef>
                <a:spcPct val="0"/>
              </a:spcBef>
              <a:buNone/>
            </a:pPr>
            <a:r>
              <a:rPr lang="zh-CN" altLang="en-US" dirty="0">
                <a:latin typeface="微软雅黑" panose="020B0503020204020204" pitchFamily="34" charset="-122"/>
                <a:ea typeface="微软雅黑" panose="020B0503020204020204" pitchFamily="34" charset="-122"/>
              </a:rPr>
              <a:t>遵章作业安全好</a:t>
            </a:r>
            <a:r>
              <a:rPr lang="zh-CN" altLang="en-US" sz="1400" dirty="0">
                <a:latin typeface="微软雅黑" panose="020B0503020204020204" pitchFamily="34" charset="-122"/>
                <a:ea typeface="微软雅黑" panose="020B0503020204020204" pitchFamily="34" charset="-122"/>
              </a:rPr>
              <a:t>。</a:t>
            </a:r>
            <a:endParaRPr sz="1400" dirty="0">
              <a:solidFill>
                <a:schemeClr val="tx1"/>
              </a:solidFill>
              <a:latin typeface="微软雅黑" panose="020B0503020204020204" pitchFamily="34" charset="-122"/>
              <a:ea typeface="微软雅黑" panose="020B0503020204020204" pitchFamily="34" charset="-122"/>
            </a:endParaRPr>
          </a:p>
        </p:txBody>
      </p:sp>
      <p:sp>
        <p:nvSpPr>
          <p:cNvPr id="118" name="矩形 3"/>
          <p:cNvSpPr>
            <a:spLocks noChangeArrowheads="1"/>
          </p:cNvSpPr>
          <p:nvPr/>
        </p:nvSpPr>
        <p:spPr bwMode="auto">
          <a:xfrm>
            <a:off x="7249715" y="2018857"/>
            <a:ext cx="1677314" cy="37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6" tIns="34273" rIns="68546" bIns="34273">
            <a:spAutoFit/>
          </a:bodyPr>
          <a:lstStyle/>
          <a:p>
            <a:pPr>
              <a:spcBef>
                <a:spcPct val="0"/>
              </a:spcBef>
            </a:pPr>
            <a:r>
              <a:rPr lang="zh-CN" altLang="en-US" sz="20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不能乱接电线</a:t>
            </a:r>
            <a:endParaRPr lang="zh-CN" altLang="en-US" sz="20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115" grpId="0" bldLvl="0" animBg="1"/>
      <p:bldP spid="116" grpId="0" bldLvl="0" animBg="1"/>
      <p:bldP spid="117" grpId="0"/>
      <p:bldP spid="1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938" y="116632"/>
            <a:ext cx="288032" cy="504056"/>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8" name="矩形 57"/>
          <p:cNvSpPr/>
          <p:nvPr/>
        </p:nvSpPr>
        <p:spPr>
          <a:xfrm>
            <a:off x="624979" y="116632"/>
            <a:ext cx="72008" cy="504056"/>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0" name="TextBox 49"/>
          <p:cNvSpPr txBox="1"/>
          <p:nvPr/>
        </p:nvSpPr>
        <p:spPr>
          <a:xfrm>
            <a:off x="841004" y="183994"/>
            <a:ext cx="2262158" cy="369332"/>
          </a:xfrm>
          <a:prstGeom prst="rect">
            <a:avLst/>
          </a:prstGeom>
          <a:noFill/>
        </p:spPr>
        <p:txBody>
          <a:bodyPr wrap="none" rtlCol="0">
            <a:spAutoFit/>
          </a:bodyPr>
          <a:lstStyle/>
          <a:p>
            <a:r>
              <a:rPr lang="zh-CN" altLang="en-US" b="1" dirty="0">
                <a:solidFill>
                  <a:srgbClr val="00153E"/>
                </a:solidFill>
                <a:latin typeface="微软雅黑" panose="020B0503020204020204" pitchFamily="34" charset="-122"/>
                <a:ea typeface="微软雅黑" panose="020B0503020204020204" pitchFamily="34" charset="-122"/>
              </a:rPr>
              <a:t>事故发生的主要原因</a:t>
            </a:r>
            <a:endParaRPr lang="zh-CN" altLang="en-US" b="1" dirty="0">
              <a:solidFill>
                <a:srgbClr val="00153E"/>
              </a:solidFill>
              <a:latin typeface="微软雅黑" panose="020B0503020204020204" pitchFamily="34" charset="-122"/>
              <a:ea typeface="微软雅黑" panose="020B0503020204020204" pitchFamily="34" charset="-122"/>
            </a:endParaRPr>
          </a:p>
        </p:txBody>
      </p:sp>
      <p:sp>
        <p:nvSpPr>
          <p:cNvPr id="51" name="矩形 50"/>
          <p:cNvSpPr/>
          <p:nvPr/>
        </p:nvSpPr>
        <p:spPr>
          <a:xfrm flipV="1">
            <a:off x="0" y="764701"/>
            <a:ext cx="12195175" cy="45719"/>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14" name="圆角矩形 13"/>
          <p:cNvSpPr/>
          <p:nvPr/>
        </p:nvSpPr>
        <p:spPr>
          <a:xfrm flipV="1">
            <a:off x="1417067" y="2757565"/>
            <a:ext cx="6404021" cy="1835711"/>
          </a:xfrm>
          <a:prstGeom prst="roundRect">
            <a:avLst>
              <a:gd name="adj" fmla="val 7741"/>
            </a:avLst>
          </a:prstGeom>
          <a:gradFill flip="none" rotWithShape="1">
            <a:gsLst>
              <a:gs pos="0">
                <a:schemeClr val="bg1">
                  <a:lumMod val="85000"/>
                </a:schemeClr>
              </a:gs>
              <a:gs pos="100000">
                <a:schemeClr val="bg1"/>
              </a:gs>
            </a:gsLst>
            <a:lin ang="18900000" scaled="0"/>
            <a:tileRect/>
          </a:gradFill>
          <a:ln w="22225">
            <a:gradFill>
              <a:gsLst>
                <a:gs pos="0">
                  <a:schemeClr val="bg1"/>
                </a:gs>
                <a:gs pos="100000">
                  <a:schemeClr val="bg1">
                    <a:lumMod val="75000"/>
                  </a:schemeClr>
                </a:gs>
              </a:gsLst>
              <a:lin ang="18900000" scaled="0"/>
            </a:gradFill>
          </a:ln>
          <a:effectLst>
            <a:outerShdw blurRad="508000" dist="2413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圆角矩形 14"/>
          <p:cNvSpPr/>
          <p:nvPr/>
        </p:nvSpPr>
        <p:spPr>
          <a:xfrm>
            <a:off x="1625951" y="1690401"/>
            <a:ext cx="2588310" cy="1450745"/>
          </a:xfrm>
          <a:prstGeom prst="roundRect">
            <a:avLst>
              <a:gd name="adj" fmla="val 7741"/>
            </a:avLst>
          </a:prstGeom>
          <a:solidFill>
            <a:srgbClr val="C00000"/>
          </a:soli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1830294" y="1384190"/>
            <a:ext cx="2179627" cy="1351553"/>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4942046" y="1690401"/>
            <a:ext cx="2588310" cy="1450745"/>
          </a:xfrm>
          <a:prstGeom prst="roundRect">
            <a:avLst>
              <a:gd name="adj" fmla="val 7741"/>
            </a:avLst>
          </a:prstGeom>
          <a:solidFill>
            <a:srgbClr val="00153E"/>
          </a:soli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5146389" y="1384190"/>
            <a:ext cx="2179627" cy="1351553"/>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圆角矩形 18"/>
          <p:cNvSpPr/>
          <p:nvPr/>
        </p:nvSpPr>
        <p:spPr>
          <a:xfrm>
            <a:off x="1625951" y="4263517"/>
            <a:ext cx="2588310" cy="1450745"/>
          </a:xfrm>
          <a:prstGeom prst="roundRect">
            <a:avLst>
              <a:gd name="adj" fmla="val 7741"/>
            </a:avLst>
          </a:prstGeom>
          <a:solidFill>
            <a:srgbClr val="00153E"/>
          </a:soli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flipV="1">
            <a:off x="1830294" y="4668919"/>
            <a:ext cx="2179627" cy="1351553"/>
          </a:xfrm>
          <a:prstGeom prst="roundRect">
            <a:avLst>
              <a:gd name="adj" fmla="val 7741"/>
            </a:avLst>
          </a:prstGeom>
          <a:gradFill flip="none" rotWithShape="1">
            <a:gsLst>
              <a:gs pos="100000">
                <a:schemeClr val="bg1"/>
              </a:gs>
              <a:gs pos="0">
                <a:schemeClr val="bg1">
                  <a:lumMod val="85000"/>
                </a:schemeClr>
              </a:gs>
            </a:gsLst>
            <a:lin ang="18900000" scaled="0"/>
            <a:tileRect/>
          </a:gradFill>
          <a:ln w="15875">
            <a:gradFill flip="none" rotWithShape="1">
              <a:gsLst>
                <a:gs pos="0">
                  <a:schemeClr val="bg1"/>
                </a:gs>
                <a:gs pos="100000">
                  <a:schemeClr val="bg1">
                    <a:lumMod val="75000"/>
                  </a:schemeClr>
                </a:gs>
              </a:gsLst>
              <a:lin ang="18900000" scaled="0"/>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4942046" y="4263517"/>
            <a:ext cx="2588310" cy="1450745"/>
          </a:xfrm>
          <a:prstGeom prst="roundRect">
            <a:avLst>
              <a:gd name="adj" fmla="val 7741"/>
            </a:avLst>
          </a:prstGeom>
          <a:solidFill>
            <a:srgbClr val="C00000"/>
          </a:soli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flipV="1">
            <a:off x="5146389" y="4668919"/>
            <a:ext cx="2179627" cy="1351553"/>
          </a:xfrm>
          <a:prstGeom prst="roundRect">
            <a:avLst>
              <a:gd name="adj" fmla="val 7741"/>
            </a:avLst>
          </a:prstGeom>
          <a:gradFill flip="none" rotWithShape="1">
            <a:gsLst>
              <a:gs pos="100000">
                <a:schemeClr val="bg1"/>
              </a:gs>
              <a:gs pos="0">
                <a:schemeClr val="bg1">
                  <a:lumMod val="85000"/>
                </a:schemeClr>
              </a:gs>
            </a:gsLst>
            <a:lin ang="18900000" scaled="0"/>
            <a:tileRect/>
          </a:gradFill>
          <a:ln w="15875">
            <a:gradFill flip="none" rotWithShape="1">
              <a:gsLst>
                <a:gs pos="0">
                  <a:schemeClr val="bg1"/>
                </a:gs>
                <a:gs pos="100000">
                  <a:schemeClr val="bg1">
                    <a:lumMod val="75000"/>
                  </a:schemeClr>
                </a:gs>
              </a:gsLst>
              <a:lin ang="18900000" scaled="0"/>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0"/>
          <p:cNvSpPr txBox="1"/>
          <p:nvPr/>
        </p:nvSpPr>
        <p:spPr>
          <a:xfrm>
            <a:off x="2219811" y="1887417"/>
            <a:ext cx="1568828" cy="372410"/>
          </a:xfrm>
          <a:prstGeom prst="rect">
            <a:avLst/>
          </a:prstGeom>
          <a:noFill/>
        </p:spPr>
        <p:txBody>
          <a:bodyPr wrap="square" rtlCol="0">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防止火灾责任大</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5" name="文本框 21"/>
          <p:cNvSpPr txBox="1"/>
          <p:nvPr/>
        </p:nvSpPr>
        <p:spPr>
          <a:xfrm>
            <a:off x="2171696" y="5158488"/>
            <a:ext cx="1496823" cy="372410"/>
          </a:xfrm>
          <a:prstGeom prst="rect">
            <a:avLst/>
          </a:prstGeom>
          <a:noFill/>
        </p:spPr>
        <p:txBody>
          <a:bodyPr wrap="square" rtlCol="0">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违章之事势必纠</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6" name="文本框 22"/>
          <p:cNvSpPr txBox="1"/>
          <p:nvPr/>
        </p:nvSpPr>
        <p:spPr>
          <a:xfrm>
            <a:off x="5519528" y="1914733"/>
            <a:ext cx="1635052" cy="372410"/>
          </a:xfrm>
          <a:prstGeom prst="rect">
            <a:avLst/>
          </a:prstGeom>
          <a:noFill/>
        </p:spPr>
        <p:txBody>
          <a:bodyPr wrap="square" rtlCol="0">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加强管理人性化</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7" name="文本框 23"/>
          <p:cNvSpPr txBox="1"/>
          <p:nvPr/>
        </p:nvSpPr>
        <p:spPr>
          <a:xfrm>
            <a:off x="5573777" y="5158488"/>
            <a:ext cx="1563046" cy="372410"/>
          </a:xfrm>
          <a:prstGeom prst="rect">
            <a:avLst/>
          </a:prstGeom>
          <a:noFill/>
        </p:spPr>
        <p:txBody>
          <a:bodyPr wrap="square" rtlCol="0">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不听劝阻受处罚</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56" name="文本框 46"/>
          <p:cNvSpPr txBox="1"/>
          <p:nvPr/>
        </p:nvSpPr>
        <p:spPr>
          <a:xfrm>
            <a:off x="3319810" y="3466503"/>
            <a:ext cx="2598534" cy="400110"/>
          </a:xfrm>
          <a:prstGeom prst="rect">
            <a:avLst/>
          </a:prstGeom>
          <a:noFill/>
        </p:spPr>
        <p:txBody>
          <a:bodyPr wrap="square" rtlCol="0">
            <a:spAutoFit/>
          </a:bodyPr>
          <a:lstStyle/>
          <a:p>
            <a:pPr marL="0" lvl="1" algn="ctr"/>
            <a:r>
              <a:rPr lang="zh-CN" altLang="en-US" sz="2000" b="1" dirty="0">
                <a:latin typeface="Impact MT Std" pitchFamily="34" charset="0"/>
                <a:ea typeface="微软雅黑" panose="020B0503020204020204" pitchFamily="34" charset="-122"/>
                <a:sym typeface="+mn-ea"/>
              </a:rPr>
              <a:t>生产现场吸烟</a:t>
            </a:r>
            <a:endParaRPr lang="zh-CN" altLang="en-US" sz="2000" b="1" dirty="0">
              <a:solidFill>
                <a:schemeClr val="tx1"/>
              </a:solidFill>
              <a:latin typeface="Impact MT Std" pitchFamily="34" charset="0"/>
              <a:ea typeface="微软雅黑" panose="020B0503020204020204" pitchFamily="34" charset="-122"/>
              <a:sym typeface="+mn-ea"/>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29835" y="1916832"/>
            <a:ext cx="3744416" cy="4389608"/>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4" grpId="0"/>
      <p:bldP spid="25" grpId="0"/>
      <p:bldP spid="26" grpId="0"/>
      <p:bldP spid="27" grpId="0"/>
      <p:bldP spid="5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 y="1998562"/>
            <a:ext cx="12195174" cy="2675825"/>
          </a:xfrm>
          <a:prstGeom prst="rect">
            <a:avLst/>
          </a:prstGeom>
          <a:solidFill>
            <a:schemeClr val="accent1">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nvGrpSpPr>
          <p:cNvPr id="3" name="组合 2"/>
          <p:cNvGrpSpPr/>
          <p:nvPr/>
        </p:nvGrpSpPr>
        <p:grpSpPr>
          <a:xfrm>
            <a:off x="2353172" y="2276872"/>
            <a:ext cx="8077907" cy="2111642"/>
            <a:chOff x="2157098" y="2276872"/>
            <a:chExt cx="8077907" cy="2111642"/>
          </a:xfrm>
        </p:grpSpPr>
        <p:grpSp>
          <p:nvGrpSpPr>
            <p:cNvPr id="17" name="组合 16"/>
            <p:cNvGrpSpPr/>
            <p:nvPr/>
          </p:nvGrpSpPr>
          <p:grpSpPr>
            <a:xfrm>
              <a:off x="2157098" y="2276872"/>
              <a:ext cx="2111642" cy="2111642"/>
              <a:chOff x="1677608" y="2996952"/>
              <a:chExt cx="1395643" cy="1395643"/>
            </a:xfrm>
          </p:grpSpPr>
          <p:sp>
            <p:nvSpPr>
              <p:cNvPr id="18" name="Oval 60"/>
              <p:cNvSpPr>
                <a:spLocks noChangeAspect="1"/>
              </p:cNvSpPr>
              <p:nvPr/>
            </p:nvSpPr>
            <p:spPr>
              <a:xfrm>
                <a:off x="1677608" y="2996952"/>
                <a:ext cx="1395643" cy="1395643"/>
              </a:xfrm>
              <a:prstGeom prst="ellipse">
                <a:avLst/>
              </a:prstGeom>
              <a:solidFill>
                <a:srgbClr val="C00000"/>
              </a:soli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prstClr val="white"/>
                  </a:solidFill>
                  <a:latin typeface="微软雅黑" panose="020B0503020204020204" pitchFamily="34" charset="-122"/>
                  <a:ea typeface="微软雅黑" panose="020B0503020204020204" pitchFamily="34" charset="-122"/>
                </a:endParaRPr>
              </a:p>
            </p:txBody>
          </p:sp>
          <p:sp>
            <p:nvSpPr>
              <p:cNvPr id="19"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sz="21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0" name="文本框 20"/>
            <p:cNvSpPr txBox="1">
              <a:spLocks noChangeArrowheads="1"/>
            </p:cNvSpPr>
            <p:nvPr/>
          </p:nvSpPr>
          <p:spPr bwMode="auto">
            <a:xfrm>
              <a:off x="2206820" y="2845385"/>
              <a:ext cx="206192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6000" b="1" dirty="0">
                  <a:solidFill>
                    <a:schemeClr val="bg1"/>
                  </a:solidFill>
                </a:rPr>
                <a:t>06</a:t>
              </a:r>
              <a:endParaRPr lang="zh-CN" altLang="en-US" sz="6000" b="1" dirty="0">
                <a:solidFill>
                  <a:schemeClr val="bg1"/>
                </a:solidFill>
              </a:endParaRPr>
            </a:p>
          </p:txBody>
        </p:sp>
        <p:sp>
          <p:nvSpPr>
            <p:cNvPr id="34" name="矩形 33"/>
            <p:cNvSpPr/>
            <p:nvPr/>
          </p:nvSpPr>
          <p:spPr>
            <a:xfrm>
              <a:off x="4513410" y="3024861"/>
              <a:ext cx="5721595" cy="623223"/>
            </a:xfrm>
            <a:prstGeom prst="rect">
              <a:avLst/>
            </a:prstGeom>
          </p:spPr>
          <p:txBody>
            <a:bodyPr wrap="square" lIns="68555" tIns="34278" rIns="68555" bIns="34278">
              <a:spAutoFit/>
            </a:bodyPr>
            <a:lstStyle/>
            <a:p>
              <a:pPr>
                <a:spcBef>
                  <a:spcPct val="0"/>
                </a:spcBef>
                <a:buFont typeface="Arial" panose="020B0604020202020204" pitchFamily="34" charset="0"/>
                <a:buNone/>
              </a:pPr>
              <a:r>
                <a:rPr lang="zh-CN" altLang="en-US" sz="3600" b="1" dirty="0">
                  <a:solidFill>
                    <a:srgbClr val="00153E"/>
                  </a:solidFill>
                  <a:latin typeface="微软雅黑" panose="020B0503020204020204" pitchFamily="34" charset="-122"/>
                  <a:ea typeface="微软雅黑" panose="020B0503020204020204" pitchFamily="34" charset="-122"/>
                  <a:cs typeface="Arial" panose="020B0604020202020204" pitchFamily="34" charset="0"/>
                </a:rPr>
                <a:t>以人为本切实做好安全工作</a:t>
              </a:r>
              <a:endParaRPr lang="zh-CN" altLang="en-US" sz="3600" b="1" dirty="0">
                <a:solidFill>
                  <a:srgbClr val="00153E"/>
                </a:solidFill>
                <a:latin typeface="微软雅黑" panose="020B0503020204020204" pitchFamily="34" charset="-122"/>
                <a:ea typeface="微软雅黑" panose="020B0503020204020204" pitchFamily="34" charset="-122"/>
                <a:cs typeface="Arial" panose="020B0604020202020204" pitchFamily="34" charset="0"/>
              </a:endParaRPr>
            </a:p>
          </p:txBody>
        </p:sp>
      </p:gr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748" y="4670116"/>
            <a:ext cx="12230923" cy="2336766"/>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0154" y="3902449"/>
            <a:ext cx="3016388" cy="3155606"/>
          </a:xfrm>
          <a:prstGeom prst="rect">
            <a:avLst/>
          </a:prstGeom>
        </p:spPr>
      </p:pic>
      <p:sp>
        <p:nvSpPr>
          <p:cNvPr id="49" name="矩形 48"/>
          <p:cNvSpPr/>
          <p:nvPr/>
        </p:nvSpPr>
        <p:spPr>
          <a:xfrm>
            <a:off x="264938" y="116632"/>
            <a:ext cx="288032" cy="504056"/>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8" name="矩形 57"/>
          <p:cNvSpPr/>
          <p:nvPr/>
        </p:nvSpPr>
        <p:spPr>
          <a:xfrm>
            <a:off x="624979" y="116632"/>
            <a:ext cx="72008" cy="504056"/>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0" name="TextBox 49"/>
          <p:cNvSpPr txBox="1"/>
          <p:nvPr/>
        </p:nvSpPr>
        <p:spPr>
          <a:xfrm>
            <a:off x="841004" y="183994"/>
            <a:ext cx="2954655" cy="369332"/>
          </a:xfrm>
          <a:prstGeom prst="rect">
            <a:avLst/>
          </a:prstGeom>
          <a:noFill/>
        </p:spPr>
        <p:txBody>
          <a:bodyPr wrap="none" rtlCol="0">
            <a:spAutoFit/>
          </a:bodyPr>
          <a:lstStyle/>
          <a:p>
            <a:r>
              <a:rPr lang="zh-CN" altLang="en-US" b="1" dirty="0">
                <a:solidFill>
                  <a:srgbClr val="00153E"/>
                </a:solidFill>
                <a:latin typeface="微软雅黑" panose="020B0503020204020204" pitchFamily="34" charset="-122"/>
                <a:ea typeface="微软雅黑" panose="020B0503020204020204" pitchFamily="34" charset="-122"/>
              </a:rPr>
              <a:t>以人为本切实做好安全工作</a:t>
            </a:r>
            <a:endParaRPr lang="zh-CN" altLang="en-US" b="1" dirty="0">
              <a:solidFill>
                <a:srgbClr val="00153E"/>
              </a:solidFill>
              <a:latin typeface="微软雅黑" panose="020B0503020204020204" pitchFamily="34" charset="-122"/>
              <a:ea typeface="微软雅黑" panose="020B0503020204020204" pitchFamily="34" charset="-122"/>
            </a:endParaRPr>
          </a:p>
        </p:txBody>
      </p:sp>
      <p:sp>
        <p:nvSpPr>
          <p:cNvPr id="51" name="矩形 50"/>
          <p:cNvSpPr/>
          <p:nvPr/>
        </p:nvSpPr>
        <p:spPr>
          <a:xfrm flipV="1">
            <a:off x="0" y="764701"/>
            <a:ext cx="12195175" cy="45719"/>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66" name="圆角矩形 65"/>
          <p:cNvSpPr/>
          <p:nvPr/>
        </p:nvSpPr>
        <p:spPr>
          <a:xfrm>
            <a:off x="2697107" y="2803167"/>
            <a:ext cx="7288912" cy="3146115"/>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nvGrpSpPr>
          <p:cNvPr id="78" name="组合 77"/>
          <p:cNvGrpSpPr/>
          <p:nvPr/>
        </p:nvGrpSpPr>
        <p:grpSpPr>
          <a:xfrm>
            <a:off x="3217269" y="1289647"/>
            <a:ext cx="5928137" cy="915219"/>
            <a:chOff x="2013772" y="2804099"/>
            <a:chExt cx="4430465" cy="684000"/>
          </a:xfrm>
        </p:grpSpPr>
        <p:sp>
          <p:nvSpPr>
            <p:cNvPr id="79" name="圆角矩形 78"/>
            <p:cNvSpPr/>
            <p:nvPr/>
          </p:nvSpPr>
          <p:spPr>
            <a:xfrm flipV="1">
              <a:off x="2013772" y="2804099"/>
              <a:ext cx="443046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TextBox 15"/>
            <p:cNvSpPr txBox="1"/>
            <p:nvPr/>
          </p:nvSpPr>
          <p:spPr>
            <a:xfrm>
              <a:off x="3276567" y="2950581"/>
              <a:ext cx="2235248" cy="391035"/>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以人为本的含义</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sp>
        <p:nvSpPr>
          <p:cNvPr id="2" name="TextBox 1"/>
          <p:cNvSpPr txBox="1"/>
          <p:nvPr/>
        </p:nvSpPr>
        <p:spPr>
          <a:xfrm>
            <a:off x="4198363" y="3240729"/>
            <a:ext cx="5523053" cy="923330"/>
          </a:xfrm>
          <a:prstGeom prst="rect">
            <a:avLst/>
          </a:prstGeom>
          <a:noFill/>
        </p:spPr>
        <p:txBody>
          <a:bodyPr wrap="square" rtlCol="0">
            <a:spAutoFit/>
          </a:bodyPr>
          <a:lstStyle/>
          <a:p>
            <a:pPr>
              <a:lnSpc>
                <a:spcPct val="150000"/>
              </a:lnSpc>
            </a:pPr>
            <a:r>
              <a:rPr lang="zh-CN" altLang="en-US" b="1" dirty="0">
                <a:solidFill>
                  <a:srgbClr val="C00000"/>
                </a:solidFill>
                <a:latin typeface="微软雅黑" panose="020B0503020204020204" pitchFamily="34" charset="-122"/>
                <a:ea typeface="微软雅黑" panose="020B0503020204020204" pitchFamily="34" charset="-122"/>
              </a:rPr>
              <a:t>一切工作</a:t>
            </a:r>
            <a:r>
              <a:rPr lang="zh-CN" altLang="en-US" dirty="0">
                <a:latin typeface="微软雅黑" panose="020B0503020204020204" pitchFamily="34" charset="-122"/>
                <a:ea typeface="微软雅黑" panose="020B0503020204020204" pitchFamily="34" charset="-122"/>
              </a:rPr>
              <a:t>是为人的根本利益，当人身安全与经济利益或其他的安全发展冲突时要</a:t>
            </a:r>
            <a:r>
              <a:rPr lang="zh-CN" altLang="en-US" b="1" dirty="0">
                <a:solidFill>
                  <a:srgbClr val="C00000"/>
                </a:solidFill>
                <a:latin typeface="微软雅黑" panose="020B0503020204020204" pitchFamily="34" charset="-122"/>
                <a:ea typeface="微软雅黑" panose="020B0503020204020204" pitchFamily="34" charset="-122"/>
              </a:rPr>
              <a:t>无条件地服从人的生命； </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82" name="Freeform 5"/>
          <p:cNvSpPr/>
          <p:nvPr/>
        </p:nvSpPr>
        <p:spPr bwMode="auto">
          <a:xfrm rot="1855731">
            <a:off x="3049716" y="3280392"/>
            <a:ext cx="936104" cy="8440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153E"/>
          </a:solidFill>
          <a:ln w="12700" cap="flat">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zh-CN" altLang="en-US"/>
          </a:p>
        </p:txBody>
      </p:sp>
      <p:sp>
        <p:nvSpPr>
          <p:cNvPr id="83" name="TextBox 82"/>
          <p:cNvSpPr txBox="1"/>
          <p:nvPr/>
        </p:nvSpPr>
        <p:spPr>
          <a:xfrm>
            <a:off x="3215228" y="3502339"/>
            <a:ext cx="889564"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其一</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4198363" y="4633404"/>
            <a:ext cx="5523053" cy="923330"/>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是</a:t>
            </a:r>
            <a:r>
              <a:rPr lang="zh-CN" altLang="en-US" b="1" dirty="0">
                <a:solidFill>
                  <a:srgbClr val="C00000"/>
                </a:solidFill>
                <a:latin typeface="微软雅黑" panose="020B0503020204020204" pitchFamily="34" charset="-122"/>
                <a:ea typeface="微软雅黑" panose="020B0503020204020204" pitchFamily="34" charset="-122"/>
              </a:rPr>
              <a:t>一切工作是靠人去完成的</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，要充分调动安生产全管理中全体员工的积极性、主动性。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5" name="Freeform 5"/>
          <p:cNvSpPr/>
          <p:nvPr/>
        </p:nvSpPr>
        <p:spPr bwMode="auto">
          <a:xfrm rot="1855731">
            <a:off x="3049716" y="4673067"/>
            <a:ext cx="936104" cy="8440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153E"/>
          </a:solidFill>
          <a:ln w="12700" cap="flat">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lstStyle/>
          <a:p>
            <a:endParaRPr lang="zh-CN" altLang="en-US"/>
          </a:p>
        </p:txBody>
      </p:sp>
      <p:sp>
        <p:nvSpPr>
          <p:cNvPr id="86" name="TextBox 85"/>
          <p:cNvSpPr txBox="1"/>
          <p:nvPr/>
        </p:nvSpPr>
        <p:spPr>
          <a:xfrm>
            <a:off x="3215228" y="4895014"/>
            <a:ext cx="889564"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其二</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66" grpId="0" animBg="1"/>
      <p:bldP spid="2" grpId="0"/>
      <p:bldP spid="82" grpId="0" animBg="1"/>
      <p:bldP spid="83" grpId="0"/>
      <p:bldP spid="84" grpId="0"/>
      <p:bldP spid="85" grpId="0" animBg="1"/>
      <p:bldP spid="8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0154" y="3902449"/>
            <a:ext cx="3016388" cy="3155606"/>
          </a:xfrm>
          <a:prstGeom prst="rect">
            <a:avLst/>
          </a:prstGeom>
        </p:spPr>
      </p:pic>
      <p:sp>
        <p:nvSpPr>
          <p:cNvPr id="49" name="矩形 48"/>
          <p:cNvSpPr/>
          <p:nvPr/>
        </p:nvSpPr>
        <p:spPr>
          <a:xfrm>
            <a:off x="264938" y="116632"/>
            <a:ext cx="288032" cy="504056"/>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8" name="矩形 57"/>
          <p:cNvSpPr/>
          <p:nvPr/>
        </p:nvSpPr>
        <p:spPr>
          <a:xfrm>
            <a:off x="624979" y="116632"/>
            <a:ext cx="72008" cy="504056"/>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0" name="TextBox 49"/>
          <p:cNvSpPr txBox="1"/>
          <p:nvPr/>
        </p:nvSpPr>
        <p:spPr>
          <a:xfrm>
            <a:off x="841004" y="183994"/>
            <a:ext cx="2954655" cy="369332"/>
          </a:xfrm>
          <a:prstGeom prst="rect">
            <a:avLst/>
          </a:prstGeom>
          <a:noFill/>
        </p:spPr>
        <p:txBody>
          <a:bodyPr wrap="none" rtlCol="0">
            <a:spAutoFit/>
          </a:bodyPr>
          <a:lstStyle/>
          <a:p>
            <a:r>
              <a:rPr lang="zh-CN" altLang="en-US" b="1" dirty="0">
                <a:solidFill>
                  <a:srgbClr val="00153E"/>
                </a:solidFill>
                <a:latin typeface="微软雅黑" panose="020B0503020204020204" pitchFamily="34" charset="-122"/>
                <a:ea typeface="微软雅黑" panose="020B0503020204020204" pitchFamily="34" charset="-122"/>
              </a:rPr>
              <a:t>以人为本切实做好安全工作</a:t>
            </a:r>
            <a:endParaRPr lang="zh-CN" altLang="en-US" b="1" dirty="0">
              <a:solidFill>
                <a:srgbClr val="00153E"/>
              </a:solidFill>
              <a:latin typeface="微软雅黑" panose="020B0503020204020204" pitchFamily="34" charset="-122"/>
              <a:ea typeface="微软雅黑" panose="020B0503020204020204" pitchFamily="34" charset="-122"/>
            </a:endParaRPr>
          </a:p>
        </p:txBody>
      </p:sp>
      <p:sp>
        <p:nvSpPr>
          <p:cNvPr id="51" name="矩形 50"/>
          <p:cNvSpPr/>
          <p:nvPr/>
        </p:nvSpPr>
        <p:spPr>
          <a:xfrm flipV="1">
            <a:off x="0" y="764701"/>
            <a:ext cx="12195175" cy="45719"/>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cxnSp>
        <p:nvCxnSpPr>
          <p:cNvPr id="17" name="直接连接符 16"/>
          <p:cNvCxnSpPr/>
          <p:nvPr/>
        </p:nvCxnSpPr>
        <p:spPr>
          <a:xfrm flipH="1">
            <a:off x="3205419" y="2632455"/>
            <a:ext cx="2244096" cy="1072461"/>
          </a:xfrm>
          <a:prstGeom prst="line">
            <a:avLst/>
          </a:prstGeom>
          <a:ln w="2857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3205418" y="3704915"/>
            <a:ext cx="2604137" cy="312488"/>
          </a:xfrm>
          <a:prstGeom prst="line">
            <a:avLst/>
          </a:prstGeom>
          <a:ln w="2857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flipV="1">
            <a:off x="3164546" y="3704914"/>
            <a:ext cx="2452903" cy="1665054"/>
          </a:xfrm>
          <a:prstGeom prst="line">
            <a:avLst/>
          </a:prstGeom>
          <a:ln w="2857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nvGrpSpPr>
          <p:cNvPr id="23" name="组合 24"/>
          <p:cNvGrpSpPr/>
          <p:nvPr/>
        </p:nvGrpSpPr>
        <p:grpSpPr bwMode="auto">
          <a:xfrm>
            <a:off x="5449515" y="1916834"/>
            <a:ext cx="1121993" cy="1122903"/>
            <a:chOff x="2848131" y="1860029"/>
            <a:chExt cx="3807502" cy="3807502"/>
          </a:xfrm>
        </p:grpSpPr>
        <p:sp>
          <p:nvSpPr>
            <p:cNvPr id="24" name="椭圆 23"/>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2060"/>
                </a:solidFill>
              </a:endParaRPr>
            </a:p>
          </p:txBody>
        </p:sp>
        <p:sp>
          <p:nvSpPr>
            <p:cNvPr id="25" name="椭圆 24"/>
            <p:cNvSpPr/>
            <p:nvPr/>
          </p:nvSpPr>
          <p:spPr>
            <a:xfrm>
              <a:off x="2937682" y="1968815"/>
              <a:ext cx="3628400" cy="362854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2060"/>
                </a:solidFill>
              </a:endParaRPr>
            </a:p>
          </p:txBody>
        </p:sp>
      </p:grpSp>
      <p:grpSp>
        <p:nvGrpSpPr>
          <p:cNvPr id="26" name="组合 24"/>
          <p:cNvGrpSpPr/>
          <p:nvPr/>
        </p:nvGrpSpPr>
        <p:grpSpPr bwMode="auto">
          <a:xfrm>
            <a:off x="5449515" y="3501010"/>
            <a:ext cx="1121993" cy="1122903"/>
            <a:chOff x="2848131" y="1860029"/>
            <a:chExt cx="3807502" cy="3807502"/>
          </a:xfrm>
        </p:grpSpPr>
        <p:sp>
          <p:nvSpPr>
            <p:cNvPr id="27" name="椭圆 26"/>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2060"/>
                </a:solidFill>
              </a:endParaRPr>
            </a:p>
          </p:txBody>
        </p:sp>
        <p:sp>
          <p:nvSpPr>
            <p:cNvPr id="28" name="椭圆 27"/>
            <p:cNvSpPr/>
            <p:nvPr/>
          </p:nvSpPr>
          <p:spPr>
            <a:xfrm>
              <a:off x="2937682" y="1968815"/>
              <a:ext cx="3628400" cy="362854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2060"/>
                </a:solidFill>
              </a:endParaRPr>
            </a:p>
          </p:txBody>
        </p:sp>
      </p:grpSp>
      <p:grpSp>
        <p:nvGrpSpPr>
          <p:cNvPr id="29" name="组合 24"/>
          <p:cNvGrpSpPr/>
          <p:nvPr/>
        </p:nvGrpSpPr>
        <p:grpSpPr bwMode="auto">
          <a:xfrm>
            <a:off x="5449515" y="4971868"/>
            <a:ext cx="1121993" cy="1122903"/>
            <a:chOff x="2848131" y="1860029"/>
            <a:chExt cx="3807502" cy="3807502"/>
          </a:xfrm>
        </p:grpSpPr>
        <p:sp>
          <p:nvSpPr>
            <p:cNvPr id="30" name="椭圆 29"/>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2060"/>
                </a:solidFill>
              </a:endParaRPr>
            </a:p>
          </p:txBody>
        </p:sp>
        <p:sp>
          <p:nvSpPr>
            <p:cNvPr id="31" name="椭圆 30"/>
            <p:cNvSpPr/>
            <p:nvPr/>
          </p:nvSpPr>
          <p:spPr>
            <a:xfrm>
              <a:off x="2937682" y="1968815"/>
              <a:ext cx="3628400" cy="362854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2060"/>
                </a:solidFill>
              </a:endParaRPr>
            </a:p>
          </p:txBody>
        </p:sp>
      </p:grpSp>
      <p:grpSp>
        <p:nvGrpSpPr>
          <p:cNvPr id="32" name="组合 24"/>
          <p:cNvGrpSpPr/>
          <p:nvPr/>
        </p:nvGrpSpPr>
        <p:grpSpPr bwMode="auto">
          <a:xfrm>
            <a:off x="2103711" y="2632455"/>
            <a:ext cx="2121668" cy="2123389"/>
            <a:chOff x="2848131" y="1860029"/>
            <a:chExt cx="3807502" cy="3807502"/>
          </a:xfrm>
          <a:solidFill>
            <a:srgbClr val="C00000"/>
          </a:solidFill>
        </p:grpSpPr>
        <p:sp>
          <p:nvSpPr>
            <p:cNvPr id="33" name="椭圆 32"/>
            <p:cNvSpPr/>
            <p:nvPr/>
          </p:nvSpPr>
          <p:spPr>
            <a:xfrm>
              <a:off x="2848131" y="1860029"/>
              <a:ext cx="3807502" cy="3807502"/>
            </a:xfrm>
            <a:prstGeom prst="ellipse">
              <a:avLst/>
            </a:prstGeom>
            <a:grp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2060"/>
                </a:solidFill>
              </a:endParaRPr>
            </a:p>
          </p:txBody>
        </p:sp>
        <p:sp>
          <p:nvSpPr>
            <p:cNvPr id="34" name="椭圆 33"/>
            <p:cNvSpPr/>
            <p:nvPr/>
          </p:nvSpPr>
          <p:spPr>
            <a:xfrm>
              <a:off x="2937682" y="1968815"/>
              <a:ext cx="3628400" cy="36285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2060"/>
                </a:solidFill>
              </a:endParaRPr>
            </a:p>
          </p:txBody>
        </p:sp>
      </p:grpSp>
      <p:sp>
        <p:nvSpPr>
          <p:cNvPr id="35" name="文本框 33"/>
          <p:cNvSpPr txBox="1"/>
          <p:nvPr/>
        </p:nvSpPr>
        <p:spPr>
          <a:xfrm>
            <a:off x="2353880" y="2996952"/>
            <a:ext cx="1621331" cy="1477328"/>
          </a:xfrm>
          <a:prstGeom prst="rect">
            <a:avLst/>
          </a:prstGeom>
          <a:noFill/>
        </p:spPr>
        <p:txBody>
          <a:bodyPr wrap="square" rtlCol="0">
            <a:spAutoFit/>
          </a:bodyPr>
          <a:lstStyle>
            <a:defPPr>
              <a:defRPr lang="zh-CN"/>
            </a:defPPr>
            <a:lvl1pPr algn="ctr">
              <a:defRPr sz="2600">
                <a:solidFill>
                  <a:srgbClr val="FF0000"/>
                </a:solidFill>
                <a:latin typeface="微软雅黑" panose="020B0503020204020204" pitchFamily="34" charset="-122"/>
                <a:ea typeface="微软雅黑" panose="020B0503020204020204" pitchFamily="34" charset="-122"/>
              </a:defRPr>
            </a:lvl1pPr>
          </a:lstStyle>
          <a:p>
            <a:pPr>
              <a:lnSpc>
                <a:spcPct val="150000"/>
              </a:lnSpc>
            </a:pPr>
            <a:r>
              <a:rPr lang="zh-CN" altLang="en-US" sz="2000" b="1" dirty="0">
                <a:solidFill>
                  <a:schemeClr val="bg1"/>
                </a:solidFill>
              </a:rPr>
              <a:t>以人为本</a:t>
            </a:r>
            <a:endParaRPr lang="en-US" altLang="zh-CN" sz="2000" b="1" dirty="0">
              <a:solidFill>
                <a:schemeClr val="bg1"/>
              </a:solidFill>
            </a:endParaRPr>
          </a:p>
          <a:p>
            <a:pPr>
              <a:lnSpc>
                <a:spcPct val="150000"/>
              </a:lnSpc>
            </a:pPr>
            <a:r>
              <a:rPr lang="zh-CN" altLang="en-US" sz="2000" b="1" dirty="0">
                <a:solidFill>
                  <a:schemeClr val="bg1"/>
                </a:solidFill>
              </a:rPr>
              <a:t>切实做好</a:t>
            </a:r>
            <a:endParaRPr lang="en-US" altLang="zh-CN" sz="2000" b="1" dirty="0">
              <a:solidFill>
                <a:schemeClr val="bg1"/>
              </a:solidFill>
            </a:endParaRPr>
          </a:p>
          <a:p>
            <a:pPr>
              <a:lnSpc>
                <a:spcPct val="150000"/>
              </a:lnSpc>
            </a:pPr>
            <a:r>
              <a:rPr lang="zh-CN" altLang="en-US" sz="2000" b="1" dirty="0">
                <a:solidFill>
                  <a:schemeClr val="bg1"/>
                </a:solidFill>
              </a:rPr>
              <a:t>安全工作</a:t>
            </a:r>
            <a:endParaRPr lang="zh-CN" altLang="zh-CN" sz="2000" b="1" dirty="0">
              <a:solidFill>
                <a:schemeClr val="bg1"/>
              </a:solidFill>
            </a:endParaRPr>
          </a:p>
        </p:txBody>
      </p:sp>
      <p:sp>
        <p:nvSpPr>
          <p:cNvPr id="37" name="文本框 29"/>
          <p:cNvSpPr txBox="1">
            <a:spLocks noChangeArrowheads="1"/>
          </p:cNvSpPr>
          <p:nvPr/>
        </p:nvSpPr>
        <p:spPr bwMode="auto">
          <a:xfrm>
            <a:off x="5692154" y="2201284"/>
            <a:ext cx="6367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eaLnBrk="0" hangingPunct="0">
              <a:defRPr sz="4000">
                <a:solidFill>
                  <a:srgbClr val="FF0000"/>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3000" dirty="0">
                <a:solidFill>
                  <a:srgbClr val="C00000"/>
                </a:solidFill>
              </a:rPr>
              <a:t>01</a:t>
            </a:r>
            <a:endParaRPr lang="zh-CN" altLang="en-US" sz="3000" dirty="0">
              <a:solidFill>
                <a:srgbClr val="C00000"/>
              </a:solidFill>
            </a:endParaRPr>
          </a:p>
        </p:txBody>
      </p:sp>
      <p:sp>
        <p:nvSpPr>
          <p:cNvPr id="38" name="文本框 29"/>
          <p:cNvSpPr txBox="1">
            <a:spLocks noChangeArrowheads="1"/>
          </p:cNvSpPr>
          <p:nvPr/>
        </p:nvSpPr>
        <p:spPr bwMode="auto">
          <a:xfrm>
            <a:off x="5692154" y="3785460"/>
            <a:ext cx="6367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eaLnBrk="0" hangingPunct="0">
              <a:defRPr sz="4000">
                <a:solidFill>
                  <a:srgbClr val="FF0000"/>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3000" dirty="0">
                <a:solidFill>
                  <a:srgbClr val="C00000"/>
                </a:solidFill>
              </a:rPr>
              <a:t>02</a:t>
            </a:r>
            <a:endParaRPr lang="zh-CN" altLang="en-US" sz="3000" dirty="0">
              <a:solidFill>
                <a:srgbClr val="C00000"/>
              </a:solidFill>
            </a:endParaRPr>
          </a:p>
        </p:txBody>
      </p:sp>
      <p:sp>
        <p:nvSpPr>
          <p:cNvPr id="39" name="文本框 29"/>
          <p:cNvSpPr txBox="1">
            <a:spLocks noChangeArrowheads="1"/>
          </p:cNvSpPr>
          <p:nvPr/>
        </p:nvSpPr>
        <p:spPr bwMode="auto">
          <a:xfrm>
            <a:off x="5692154" y="5256318"/>
            <a:ext cx="6367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eaLnBrk="0" hangingPunct="0">
              <a:defRPr sz="4000">
                <a:solidFill>
                  <a:srgbClr val="FF0000"/>
                </a:solidFill>
                <a:effectLst>
                  <a:innerShdw blurRad="63500" dist="38100" dir="13500000">
                    <a:prstClr val="black">
                      <a:alpha val="50000"/>
                    </a:prstClr>
                  </a:innerShdw>
                </a:effectLst>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3000" dirty="0">
                <a:solidFill>
                  <a:srgbClr val="C00000"/>
                </a:solidFill>
              </a:rPr>
              <a:t>03</a:t>
            </a:r>
            <a:endParaRPr lang="zh-CN" altLang="en-US" sz="3000" dirty="0">
              <a:solidFill>
                <a:srgbClr val="C00000"/>
              </a:solidFill>
            </a:endParaRPr>
          </a:p>
        </p:txBody>
      </p:sp>
      <p:sp>
        <p:nvSpPr>
          <p:cNvPr id="48" name="TextBox 102"/>
          <p:cNvSpPr txBox="1"/>
          <p:nvPr/>
        </p:nvSpPr>
        <p:spPr>
          <a:xfrm>
            <a:off x="6673651" y="2293618"/>
            <a:ext cx="5040560" cy="369332"/>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“以人为本”，牢固树立“安全第一”的思想 </a:t>
            </a:r>
            <a:endParaRPr lang="zh-CN" altLang="zh-CN"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TextBox 102"/>
          <p:cNvSpPr txBox="1"/>
          <p:nvPr/>
        </p:nvSpPr>
        <p:spPr>
          <a:xfrm>
            <a:off x="6673651" y="3883488"/>
            <a:ext cx="5040560" cy="369332"/>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“以人为本”，强化技能培训，提高全员素质</a:t>
            </a:r>
            <a:endParaRPr lang="zh-CN" altLang="zh-CN"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TextBox 102"/>
          <p:cNvSpPr txBox="1"/>
          <p:nvPr/>
        </p:nvSpPr>
        <p:spPr>
          <a:xfrm>
            <a:off x="6673651" y="5348652"/>
            <a:ext cx="5040560" cy="369332"/>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“以人为本”，全面落实安全生产责任制 </a:t>
            </a:r>
            <a:endParaRPr lang="zh-CN" altLang="zh-CN"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35" grpId="0"/>
      <p:bldP spid="37" grpId="0"/>
      <p:bldP spid="38" grpId="0"/>
      <p:bldP spid="39" grpId="0"/>
      <p:bldP spid="48" grpId="0"/>
      <p:bldP spid="63" grpId="0"/>
      <p:bldP spid="6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938" y="116632"/>
            <a:ext cx="288032" cy="504056"/>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8" name="矩形 57"/>
          <p:cNvSpPr/>
          <p:nvPr/>
        </p:nvSpPr>
        <p:spPr>
          <a:xfrm>
            <a:off x="624979" y="116632"/>
            <a:ext cx="72008" cy="504056"/>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0" name="TextBox 49"/>
          <p:cNvSpPr txBox="1"/>
          <p:nvPr/>
        </p:nvSpPr>
        <p:spPr>
          <a:xfrm>
            <a:off x="841004" y="183994"/>
            <a:ext cx="2954655" cy="369332"/>
          </a:xfrm>
          <a:prstGeom prst="rect">
            <a:avLst/>
          </a:prstGeom>
          <a:noFill/>
        </p:spPr>
        <p:txBody>
          <a:bodyPr wrap="none" rtlCol="0">
            <a:spAutoFit/>
          </a:bodyPr>
          <a:lstStyle/>
          <a:p>
            <a:r>
              <a:rPr lang="zh-CN" altLang="en-US" b="1" dirty="0">
                <a:solidFill>
                  <a:srgbClr val="00153E"/>
                </a:solidFill>
                <a:latin typeface="微软雅黑" panose="020B0503020204020204" pitchFamily="34" charset="-122"/>
                <a:ea typeface="微软雅黑" panose="020B0503020204020204" pitchFamily="34" charset="-122"/>
              </a:rPr>
              <a:t>以人为本切实做好安全工作</a:t>
            </a:r>
            <a:endParaRPr lang="zh-CN" altLang="en-US" b="1" dirty="0">
              <a:solidFill>
                <a:srgbClr val="00153E"/>
              </a:solidFill>
              <a:latin typeface="微软雅黑" panose="020B0503020204020204" pitchFamily="34" charset="-122"/>
              <a:ea typeface="微软雅黑" panose="020B0503020204020204" pitchFamily="34" charset="-122"/>
            </a:endParaRPr>
          </a:p>
        </p:txBody>
      </p:sp>
      <p:sp>
        <p:nvSpPr>
          <p:cNvPr id="51" name="矩形 50"/>
          <p:cNvSpPr/>
          <p:nvPr/>
        </p:nvSpPr>
        <p:spPr>
          <a:xfrm flipV="1">
            <a:off x="0" y="764701"/>
            <a:ext cx="12195175" cy="45719"/>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36" name="矩形 8"/>
          <p:cNvSpPr/>
          <p:nvPr/>
        </p:nvSpPr>
        <p:spPr bwMode="auto">
          <a:xfrm>
            <a:off x="1103447" y="1938494"/>
            <a:ext cx="9988056" cy="2199855"/>
          </a:xfrm>
          <a:prstGeom prst="rect">
            <a:avLst/>
          </a:prstGeom>
          <a:noFill/>
          <a:ln w="12700">
            <a:solidFill>
              <a:schemeClr val="tx1">
                <a:lumMod val="65000"/>
                <a:lumOff val="35000"/>
              </a:schemeClr>
            </a:solidFill>
            <a:prstDash val="solid"/>
            <a:miter lim="800000"/>
          </a:ln>
          <a:effectLst/>
          <a:scene3d>
            <a:camera prst="orthographicFront">
              <a:rot lat="0" lon="0" rev="0"/>
            </a:camera>
            <a:lightRig rig="balanced" dir="t">
              <a:rot lat="0" lon="0" rev="8700000"/>
            </a:lightRig>
          </a:scene3d>
          <a:sp3d>
            <a:bevelT w="190500" h="38100"/>
          </a:sp3d>
        </p:spPr>
        <p:txBody>
          <a:bodyPr/>
          <a:lstStyle/>
          <a:p>
            <a:endParaRPr lang="zh-CN" altLang="en-US" sz="3200">
              <a:solidFill>
                <a:srgbClr val="000000"/>
              </a:solidFill>
              <a:sym typeface="Arial" panose="020B0604020202020204" pitchFamily="34" charset="0"/>
            </a:endParaRPr>
          </a:p>
        </p:txBody>
      </p:sp>
      <p:sp>
        <p:nvSpPr>
          <p:cNvPr id="40" name="TextBox 12"/>
          <p:cNvSpPr txBox="1"/>
          <p:nvPr/>
        </p:nvSpPr>
        <p:spPr>
          <a:xfrm>
            <a:off x="1679511" y="2770196"/>
            <a:ext cx="8890260" cy="954150"/>
          </a:xfrm>
          <a:prstGeom prst="rect">
            <a:avLst/>
          </a:prstGeom>
          <a:noFill/>
        </p:spPr>
        <p:txBody>
          <a:bodyPr wrap="square" lIns="121963" tIns="60981" rIns="121963" bIns="60981" rtlCol="0">
            <a:spAutoFit/>
          </a:bodyPr>
          <a:lstStyle/>
          <a:p>
            <a:pPr>
              <a:lnSpc>
                <a:spcPct val="15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安全教育是安全生产管理工作中一项十分重要的内容，它是提高全体劳动者安全生产素质的一项重要手段</a:t>
            </a: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1" name="组合 40"/>
          <p:cNvGrpSpPr/>
          <p:nvPr/>
        </p:nvGrpSpPr>
        <p:grpSpPr>
          <a:xfrm>
            <a:off x="1957825" y="1484784"/>
            <a:ext cx="2586211" cy="916026"/>
            <a:chOff x="4304044" y="1286668"/>
            <a:chExt cx="3837945" cy="2757793"/>
          </a:xfrm>
          <a:solidFill>
            <a:srgbClr val="C00000"/>
          </a:solidFill>
          <a:effectLst>
            <a:outerShdw blurRad="317500" dist="38100" dir="11940000" algn="tr" rotWithShape="0">
              <a:prstClr val="black">
                <a:alpha val="50000"/>
              </a:prstClr>
            </a:outerShdw>
          </a:effectLst>
          <a:scene3d>
            <a:camera prst="orthographicFront">
              <a:rot lat="0" lon="0" rev="0"/>
            </a:camera>
            <a:lightRig rig="balanced" dir="t">
              <a:rot lat="0" lon="0" rev="8700000"/>
            </a:lightRig>
          </a:scene3d>
        </p:grpSpPr>
        <p:sp>
          <p:nvSpPr>
            <p:cNvPr id="42" name="圆角矩形 41"/>
            <p:cNvSpPr/>
            <p:nvPr/>
          </p:nvSpPr>
          <p:spPr>
            <a:xfrm>
              <a:off x="4304044" y="1286668"/>
              <a:ext cx="3837945" cy="2757793"/>
            </a:xfrm>
            <a:prstGeom prst="roundRect">
              <a:avLst/>
            </a:prstGeom>
            <a:grpFill/>
            <a:ln>
              <a:noFill/>
            </a:ln>
            <a:effectLst>
              <a:outerShdw blurRad="44450" dist="27940" dir="5400000" algn="ctr">
                <a:srgbClr val="000000">
                  <a:alpha val="50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j-ea"/>
                <a:ea typeface="+mj-ea"/>
              </a:endParaRPr>
            </a:p>
          </p:txBody>
        </p:sp>
        <p:sp>
          <p:nvSpPr>
            <p:cNvPr id="43" name="圆角矩形 42"/>
            <p:cNvSpPr/>
            <p:nvPr/>
          </p:nvSpPr>
          <p:spPr>
            <a:xfrm>
              <a:off x="4351930" y="1294475"/>
              <a:ext cx="3742174" cy="2663320"/>
            </a:xfrm>
            <a:prstGeom prst="round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 安全教育</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grpSp>
      <p:sp>
        <p:nvSpPr>
          <p:cNvPr id="67" name="文本框 6"/>
          <p:cNvSpPr txBox="1"/>
          <p:nvPr/>
        </p:nvSpPr>
        <p:spPr>
          <a:xfrm>
            <a:off x="1201044" y="4725146"/>
            <a:ext cx="9890460" cy="461665"/>
          </a:xfrm>
          <a:prstGeom prst="rect">
            <a:avLst/>
          </a:prstGeom>
          <a:solidFill>
            <a:srgbClr val="C00000"/>
          </a:solidFill>
          <a:ln w="152400">
            <a:solidFill>
              <a:srgbClr val="C00000"/>
            </a:solidFill>
          </a:ln>
          <a:effectLst>
            <a:outerShdw blurRad="215900" dist="50800" dir="5400000" algn="ctr" rotWithShape="0">
              <a:srgbClr val="000000">
                <a:alpha val="80000"/>
              </a:srgbClr>
            </a:outerShdw>
          </a:effectLst>
          <a:scene3d>
            <a:camera prst="orthographicFront"/>
            <a:lightRig rig="threePt" dir="t"/>
          </a:scene3d>
          <a:sp3d>
            <a:bevelT w="190500" h="38100"/>
          </a:sp3d>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企业安全教育包括：</a:t>
            </a:r>
            <a:r>
              <a:rPr lang="zh-CN" altLang="en-US" sz="2400" dirty="0">
                <a:solidFill>
                  <a:schemeClr val="bg1"/>
                </a:solidFill>
                <a:latin typeface="微软雅黑" panose="020B0503020204020204" pitchFamily="34" charset="-122"/>
                <a:ea typeface="微软雅黑" panose="020B0503020204020204" pitchFamily="34" charset="-122"/>
              </a:rPr>
              <a:t>管理人员安全教育、职工安全教育</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36" grpId="0" bldLvl="0" animBg="1" autoUpdateAnimBg="0"/>
      <p:bldP spid="40" grpId="0"/>
      <p:bldP spid="40" grpId="1"/>
      <p:bldP spid="6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938" y="116632"/>
            <a:ext cx="288032" cy="504056"/>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8" name="矩形 57"/>
          <p:cNvSpPr/>
          <p:nvPr/>
        </p:nvSpPr>
        <p:spPr>
          <a:xfrm>
            <a:off x="624979" y="116632"/>
            <a:ext cx="72008" cy="504056"/>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0" name="TextBox 49"/>
          <p:cNvSpPr txBox="1"/>
          <p:nvPr/>
        </p:nvSpPr>
        <p:spPr>
          <a:xfrm>
            <a:off x="841003" y="183994"/>
            <a:ext cx="1569660" cy="369332"/>
          </a:xfrm>
          <a:prstGeom prst="rect">
            <a:avLst/>
          </a:prstGeom>
          <a:noFill/>
        </p:spPr>
        <p:txBody>
          <a:bodyPr wrap="none" rtlCol="0">
            <a:spAutoFit/>
          </a:bodyPr>
          <a:lstStyle/>
          <a:p>
            <a:r>
              <a:rPr lang="zh-CN" altLang="en-US" b="1" dirty="0">
                <a:solidFill>
                  <a:srgbClr val="00153E"/>
                </a:solidFill>
                <a:latin typeface="微软雅黑" panose="020B0503020204020204" pitchFamily="34" charset="-122"/>
                <a:ea typeface="微软雅黑" panose="020B0503020204020204" pitchFamily="34" charset="-122"/>
              </a:rPr>
              <a:t>安全是什么？</a:t>
            </a:r>
            <a:endParaRPr lang="zh-CN" altLang="en-US" b="1" dirty="0">
              <a:solidFill>
                <a:srgbClr val="00153E"/>
              </a:solidFill>
              <a:latin typeface="微软雅黑" panose="020B0503020204020204" pitchFamily="34" charset="-122"/>
              <a:ea typeface="微软雅黑" panose="020B0503020204020204" pitchFamily="34" charset="-122"/>
            </a:endParaRPr>
          </a:p>
        </p:txBody>
      </p:sp>
      <p:sp>
        <p:nvSpPr>
          <p:cNvPr id="51" name="矩形 50"/>
          <p:cNvSpPr/>
          <p:nvPr/>
        </p:nvSpPr>
        <p:spPr>
          <a:xfrm flipV="1">
            <a:off x="0" y="764701"/>
            <a:ext cx="12195175" cy="45719"/>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grpSp>
        <p:nvGrpSpPr>
          <p:cNvPr id="82" name="组合 81"/>
          <p:cNvGrpSpPr/>
          <p:nvPr/>
        </p:nvGrpSpPr>
        <p:grpSpPr>
          <a:xfrm>
            <a:off x="4749312" y="2295392"/>
            <a:ext cx="2669904" cy="4157944"/>
            <a:chOff x="7056438" y="2401888"/>
            <a:chExt cx="2671763" cy="4160838"/>
          </a:xfrm>
          <a:effectLst>
            <a:outerShdw blurRad="254000" dist="101600" dir="8100000" sx="102000" sy="102000" algn="tr" rotWithShape="0">
              <a:prstClr val="black">
                <a:alpha val="28000"/>
              </a:prstClr>
            </a:outerShdw>
          </a:effectLst>
        </p:grpSpPr>
        <p:sp>
          <p:nvSpPr>
            <p:cNvPr id="83" name="Freeform 49"/>
            <p:cNvSpPr/>
            <p:nvPr/>
          </p:nvSpPr>
          <p:spPr bwMode="auto">
            <a:xfrm>
              <a:off x="7056438" y="2401888"/>
              <a:ext cx="2671763" cy="4160838"/>
            </a:xfrm>
            <a:custGeom>
              <a:avLst/>
              <a:gdLst>
                <a:gd name="T0" fmla="*/ 388 w 842"/>
                <a:gd name="T1" fmla="*/ 1312 h 1312"/>
                <a:gd name="T2" fmla="*/ 340 w 842"/>
                <a:gd name="T3" fmla="*/ 1265 h 1312"/>
                <a:gd name="T4" fmla="*/ 343 w 842"/>
                <a:gd name="T5" fmla="*/ 1249 h 1312"/>
                <a:gd name="T6" fmla="*/ 278 w 842"/>
                <a:gd name="T7" fmla="*/ 1249 h 1312"/>
                <a:gd name="T8" fmla="*/ 228 w 842"/>
                <a:gd name="T9" fmla="*/ 1199 h 1312"/>
                <a:gd name="T10" fmla="*/ 241 w 842"/>
                <a:gd name="T11" fmla="*/ 1164 h 1312"/>
                <a:gd name="T12" fmla="*/ 219 w 842"/>
                <a:gd name="T13" fmla="*/ 1121 h 1312"/>
                <a:gd name="T14" fmla="*/ 232 w 842"/>
                <a:gd name="T15" fmla="*/ 1086 h 1312"/>
                <a:gd name="T16" fmla="*/ 196 w 842"/>
                <a:gd name="T17" fmla="*/ 1022 h 1312"/>
                <a:gd name="T18" fmla="*/ 196 w 842"/>
                <a:gd name="T19" fmla="*/ 982 h 1312"/>
                <a:gd name="T20" fmla="*/ 196 w 842"/>
                <a:gd name="T21" fmla="*/ 982 h 1312"/>
                <a:gd name="T22" fmla="*/ 196 w 842"/>
                <a:gd name="T23" fmla="*/ 976 h 1312"/>
                <a:gd name="T24" fmla="*/ 196 w 842"/>
                <a:gd name="T25" fmla="*/ 947 h 1312"/>
                <a:gd name="T26" fmla="*/ 197 w 842"/>
                <a:gd name="T27" fmla="*/ 940 h 1312"/>
                <a:gd name="T28" fmla="*/ 197 w 842"/>
                <a:gd name="T29" fmla="*/ 917 h 1312"/>
                <a:gd name="T30" fmla="*/ 180 w 842"/>
                <a:gd name="T31" fmla="*/ 849 h 1312"/>
                <a:gd name="T32" fmla="*/ 129 w 842"/>
                <a:gd name="T33" fmla="*/ 779 h 1312"/>
                <a:gd name="T34" fmla="*/ 0 w 842"/>
                <a:gd name="T35" fmla="*/ 419 h 1312"/>
                <a:gd name="T36" fmla="*/ 419 w 842"/>
                <a:gd name="T37" fmla="*/ 0 h 1312"/>
                <a:gd name="T38" fmla="*/ 423 w 842"/>
                <a:gd name="T39" fmla="*/ 0 h 1312"/>
                <a:gd name="T40" fmla="*/ 842 w 842"/>
                <a:gd name="T41" fmla="*/ 419 h 1312"/>
                <a:gd name="T42" fmla="*/ 713 w 842"/>
                <a:gd name="T43" fmla="*/ 779 h 1312"/>
                <a:gd name="T44" fmla="*/ 662 w 842"/>
                <a:gd name="T45" fmla="*/ 849 h 1312"/>
                <a:gd name="T46" fmla="*/ 647 w 842"/>
                <a:gd name="T47" fmla="*/ 899 h 1312"/>
                <a:gd name="T48" fmla="*/ 646 w 842"/>
                <a:gd name="T49" fmla="*/ 1023 h 1312"/>
                <a:gd name="T50" fmla="*/ 610 w 842"/>
                <a:gd name="T51" fmla="*/ 1086 h 1312"/>
                <a:gd name="T52" fmla="*/ 623 w 842"/>
                <a:gd name="T53" fmla="*/ 1121 h 1312"/>
                <a:gd name="T54" fmla="*/ 601 w 842"/>
                <a:gd name="T55" fmla="*/ 1164 h 1312"/>
                <a:gd name="T56" fmla="*/ 614 w 842"/>
                <a:gd name="T57" fmla="*/ 1199 h 1312"/>
                <a:gd name="T58" fmla="*/ 564 w 842"/>
                <a:gd name="T59" fmla="*/ 1249 h 1312"/>
                <a:gd name="T60" fmla="*/ 499 w 842"/>
                <a:gd name="T61" fmla="*/ 1249 h 1312"/>
                <a:gd name="T62" fmla="*/ 502 w 842"/>
                <a:gd name="T63" fmla="*/ 1265 h 1312"/>
                <a:gd name="T64" fmla="*/ 455 w 842"/>
                <a:gd name="T65" fmla="*/ 1312 h 1312"/>
                <a:gd name="T66" fmla="*/ 388 w 842"/>
                <a:gd name="T67" fmla="*/ 1312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2" h="1312">
                  <a:moveTo>
                    <a:pt x="388" y="1312"/>
                  </a:moveTo>
                  <a:cubicBezTo>
                    <a:pt x="362" y="1312"/>
                    <a:pt x="340" y="1291"/>
                    <a:pt x="340" y="1265"/>
                  </a:cubicBezTo>
                  <a:cubicBezTo>
                    <a:pt x="340" y="1259"/>
                    <a:pt x="341" y="1254"/>
                    <a:pt x="343" y="1249"/>
                  </a:cubicBezTo>
                  <a:cubicBezTo>
                    <a:pt x="278" y="1249"/>
                    <a:pt x="278" y="1249"/>
                    <a:pt x="278" y="1249"/>
                  </a:cubicBezTo>
                  <a:cubicBezTo>
                    <a:pt x="250" y="1249"/>
                    <a:pt x="228" y="1226"/>
                    <a:pt x="228" y="1199"/>
                  </a:cubicBezTo>
                  <a:cubicBezTo>
                    <a:pt x="228" y="1186"/>
                    <a:pt x="233" y="1173"/>
                    <a:pt x="241" y="1164"/>
                  </a:cubicBezTo>
                  <a:cubicBezTo>
                    <a:pt x="228" y="1156"/>
                    <a:pt x="219" y="1140"/>
                    <a:pt x="219" y="1121"/>
                  </a:cubicBezTo>
                  <a:cubicBezTo>
                    <a:pt x="219" y="1108"/>
                    <a:pt x="223" y="1095"/>
                    <a:pt x="232" y="1086"/>
                  </a:cubicBezTo>
                  <a:cubicBezTo>
                    <a:pt x="210" y="1073"/>
                    <a:pt x="196" y="1049"/>
                    <a:pt x="196" y="1022"/>
                  </a:cubicBezTo>
                  <a:cubicBezTo>
                    <a:pt x="196" y="982"/>
                    <a:pt x="196" y="982"/>
                    <a:pt x="196" y="982"/>
                  </a:cubicBezTo>
                  <a:cubicBezTo>
                    <a:pt x="196" y="982"/>
                    <a:pt x="196" y="982"/>
                    <a:pt x="196" y="982"/>
                  </a:cubicBezTo>
                  <a:cubicBezTo>
                    <a:pt x="196" y="976"/>
                    <a:pt x="196" y="976"/>
                    <a:pt x="196" y="976"/>
                  </a:cubicBezTo>
                  <a:cubicBezTo>
                    <a:pt x="196" y="966"/>
                    <a:pt x="196" y="957"/>
                    <a:pt x="196" y="947"/>
                  </a:cubicBezTo>
                  <a:cubicBezTo>
                    <a:pt x="197" y="940"/>
                    <a:pt x="197" y="940"/>
                    <a:pt x="197" y="940"/>
                  </a:cubicBezTo>
                  <a:cubicBezTo>
                    <a:pt x="197" y="917"/>
                    <a:pt x="197" y="917"/>
                    <a:pt x="197" y="917"/>
                  </a:cubicBezTo>
                  <a:cubicBezTo>
                    <a:pt x="196" y="897"/>
                    <a:pt x="194" y="871"/>
                    <a:pt x="180" y="849"/>
                  </a:cubicBezTo>
                  <a:cubicBezTo>
                    <a:pt x="166" y="824"/>
                    <a:pt x="148" y="802"/>
                    <a:pt x="129" y="779"/>
                  </a:cubicBezTo>
                  <a:cubicBezTo>
                    <a:pt x="69" y="706"/>
                    <a:pt x="0" y="623"/>
                    <a:pt x="0" y="419"/>
                  </a:cubicBezTo>
                  <a:cubicBezTo>
                    <a:pt x="0" y="188"/>
                    <a:pt x="188" y="0"/>
                    <a:pt x="419" y="0"/>
                  </a:cubicBezTo>
                  <a:cubicBezTo>
                    <a:pt x="423" y="0"/>
                    <a:pt x="423" y="0"/>
                    <a:pt x="423" y="0"/>
                  </a:cubicBezTo>
                  <a:cubicBezTo>
                    <a:pt x="654" y="0"/>
                    <a:pt x="842" y="188"/>
                    <a:pt x="842" y="419"/>
                  </a:cubicBezTo>
                  <a:cubicBezTo>
                    <a:pt x="842" y="623"/>
                    <a:pt x="773" y="706"/>
                    <a:pt x="713" y="779"/>
                  </a:cubicBezTo>
                  <a:cubicBezTo>
                    <a:pt x="694" y="802"/>
                    <a:pt x="676" y="824"/>
                    <a:pt x="662" y="849"/>
                  </a:cubicBezTo>
                  <a:cubicBezTo>
                    <a:pt x="653" y="863"/>
                    <a:pt x="649" y="879"/>
                    <a:pt x="647" y="899"/>
                  </a:cubicBezTo>
                  <a:cubicBezTo>
                    <a:pt x="646" y="1023"/>
                    <a:pt x="646" y="1023"/>
                    <a:pt x="646" y="1023"/>
                  </a:cubicBezTo>
                  <a:cubicBezTo>
                    <a:pt x="646" y="1049"/>
                    <a:pt x="632" y="1073"/>
                    <a:pt x="610" y="1086"/>
                  </a:cubicBezTo>
                  <a:cubicBezTo>
                    <a:pt x="619" y="1095"/>
                    <a:pt x="623" y="1108"/>
                    <a:pt x="623" y="1121"/>
                  </a:cubicBezTo>
                  <a:cubicBezTo>
                    <a:pt x="623" y="1140"/>
                    <a:pt x="614" y="1156"/>
                    <a:pt x="601" y="1164"/>
                  </a:cubicBezTo>
                  <a:cubicBezTo>
                    <a:pt x="609" y="1173"/>
                    <a:pt x="614" y="1186"/>
                    <a:pt x="614" y="1199"/>
                  </a:cubicBezTo>
                  <a:cubicBezTo>
                    <a:pt x="614" y="1226"/>
                    <a:pt x="592" y="1249"/>
                    <a:pt x="564" y="1249"/>
                  </a:cubicBezTo>
                  <a:cubicBezTo>
                    <a:pt x="499" y="1249"/>
                    <a:pt x="499" y="1249"/>
                    <a:pt x="499" y="1249"/>
                  </a:cubicBezTo>
                  <a:cubicBezTo>
                    <a:pt x="501" y="1254"/>
                    <a:pt x="502" y="1259"/>
                    <a:pt x="502" y="1265"/>
                  </a:cubicBezTo>
                  <a:cubicBezTo>
                    <a:pt x="502" y="1291"/>
                    <a:pt x="480" y="1312"/>
                    <a:pt x="455" y="1312"/>
                  </a:cubicBezTo>
                  <a:lnTo>
                    <a:pt x="388" y="1312"/>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p>
          </p:txBody>
        </p:sp>
        <p:sp>
          <p:nvSpPr>
            <p:cNvPr id="84" name="Freeform 50"/>
            <p:cNvSpPr/>
            <p:nvPr/>
          </p:nvSpPr>
          <p:spPr bwMode="auto">
            <a:xfrm>
              <a:off x="8247063" y="6384925"/>
              <a:ext cx="293688" cy="82550"/>
            </a:xfrm>
            <a:custGeom>
              <a:avLst/>
              <a:gdLst>
                <a:gd name="T0" fmla="*/ 13 w 93"/>
                <a:gd name="T1" fmla="*/ 26 h 26"/>
                <a:gd name="T2" fmla="*/ 0 w 93"/>
                <a:gd name="T3" fmla="*/ 13 h 26"/>
                <a:gd name="T4" fmla="*/ 13 w 93"/>
                <a:gd name="T5" fmla="*/ 0 h 26"/>
                <a:gd name="T6" fmla="*/ 80 w 93"/>
                <a:gd name="T7" fmla="*/ 0 h 26"/>
                <a:gd name="T8" fmla="*/ 93 w 93"/>
                <a:gd name="T9" fmla="*/ 13 h 26"/>
                <a:gd name="T10" fmla="*/ 80 w 93"/>
                <a:gd name="T11" fmla="*/ 26 h 26"/>
                <a:gd name="T12" fmla="*/ 13 w 93"/>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93" h="26">
                  <a:moveTo>
                    <a:pt x="13" y="26"/>
                  </a:moveTo>
                  <a:cubicBezTo>
                    <a:pt x="5" y="26"/>
                    <a:pt x="0" y="20"/>
                    <a:pt x="0" y="13"/>
                  </a:cubicBezTo>
                  <a:cubicBezTo>
                    <a:pt x="0" y="6"/>
                    <a:pt x="5" y="0"/>
                    <a:pt x="13" y="0"/>
                  </a:cubicBezTo>
                  <a:cubicBezTo>
                    <a:pt x="80" y="0"/>
                    <a:pt x="80" y="0"/>
                    <a:pt x="80" y="0"/>
                  </a:cubicBezTo>
                  <a:cubicBezTo>
                    <a:pt x="87" y="0"/>
                    <a:pt x="93" y="6"/>
                    <a:pt x="93" y="13"/>
                  </a:cubicBezTo>
                  <a:cubicBezTo>
                    <a:pt x="93" y="20"/>
                    <a:pt x="87" y="26"/>
                    <a:pt x="80" y="26"/>
                  </a:cubicBezTo>
                  <a:lnTo>
                    <a:pt x="13" y="26"/>
                  </a:lnTo>
                  <a:close/>
                </a:path>
              </a:pathLst>
            </a:custGeom>
            <a:solidFill>
              <a:srgbClr val="858685"/>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p>
          </p:txBody>
        </p:sp>
        <p:sp>
          <p:nvSpPr>
            <p:cNvPr id="85" name="Freeform 51"/>
            <p:cNvSpPr/>
            <p:nvPr/>
          </p:nvSpPr>
          <p:spPr bwMode="auto">
            <a:xfrm>
              <a:off x="7888288" y="6162675"/>
              <a:ext cx="1008063" cy="104775"/>
            </a:xfrm>
            <a:custGeom>
              <a:avLst/>
              <a:gdLst>
                <a:gd name="T0" fmla="*/ 16 w 318"/>
                <a:gd name="T1" fmla="*/ 33 h 33"/>
                <a:gd name="T2" fmla="*/ 0 w 318"/>
                <a:gd name="T3" fmla="*/ 16 h 33"/>
                <a:gd name="T4" fmla="*/ 16 w 318"/>
                <a:gd name="T5" fmla="*/ 0 h 33"/>
                <a:gd name="T6" fmla="*/ 302 w 318"/>
                <a:gd name="T7" fmla="*/ 0 h 33"/>
                <a:gd name="T8" fmla="*/ 318 w 318"/>
                <a:gd name="T9" fmla="*/ 16 h 33"/>
                <a:gd name="T10" fmla="*/ 302 w 318"/>
                <a:gd name="T11" fmla="*/ 33 h 33"/>
                <a:gd name="T12" fmla="*/ 16 w 318"/>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18" h="33">
                  <a:moveTo>
                    <a:pt x="16" y="33"/>
                  </a:moveTo>
                  <a:cubicBezTo>
                    <a:pt x="7" y="33"/>
                    <a:pt x="0" y="25"/>
                    <a:pt x="0" y="16"/>
                  </a:cubicBezTo>
                  <a:cubicBezTo>
                    <a:pt x="0" y="7"/>
                    <a:pt x="7" y="0"/>
                    <a:pt x="16" y="0"/>
                  </a:cubicBezTo>
                  <a:cubicBezTo>
                    <a:pt x="302" y="0"/>
                    <a:pt x="302" y="0"/>
                    <a:pt x="302" y="0"/>
                  </a:cubicBezTo>
                  <a:cubicBezTo>
                    <a:pt x="311" y="0"/>
                    <a:pt x="318" y="7"/>
                    <a:pt x="318" y="16"/>
                  </a:cubicBezTo>
                  <a:cubicBezTo>
                    <a:pt x="318" y="25"/>
                    <a:pt x="311" y="33"/>
                    <a:pt x="302" y="33"/>
                  </a:cubicBezTo>
                  <a:lnTo>
                    <a:pt x="16" y="33"/>
                  </a:lnTo>
                  <a:close/>
                </a:path>
              </a:pathLst>
            </a:custGeom>
            <a:solidFill>
              <a:srgbClr val="858685"/>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p>
          </p:txBody>
        </p:sp>
        <p:sp>
          <p:nvSpPr>
            <p:cNvPr id="86" name="Freeform 52"/>
            <p:cNvSpPr/>
            <p:nvPr/>
          </p:nvSpPr>
          <p:spPr bwMode="auto">
            <a:xfrm>
              <a:off x="7856538" y="5897563"/>
              <a:ext cx="1052513" cy="107950"/>
            </a:xfrm>
            <a:custGeom>
              <a:avLst/>
              <a:gdLst>
                <a:gd name="T0" fmla="*/ 17 w 332"/>
                <a:gd name="T1" fmla="*/ 34 h 34"/>
                <a:gd name="T2" fmla="*/ 0 w 332"/>
                <a:gd name="T3" fmla="*/ 17 h 34"/>
                <a:gd name="T4" fmla="*/ 17 w 332"/>
                <a:gd name="T5" fmla="*/ 0 h 34"/>
                <a:gd name="T6" fmla="*/ 315 w 332"/>
                <a:gd name="T7" fmla="*/ 0 h 34"/>
                <a:gd name="T8" fmla="*/ 332 w 332"/>
                <a:gd name="T9" fmla="*/ 17 h 34"/>
                <a:gd name="T10" fmla="*/ 315 w 332"/>
                <a:gd name="T11" fmla="*/ 34 h 34"/>
                <a:gd name="T12" fmla="*/ 17 w 332"/>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32" h="34">
                  <a:moveTo>
                    <a:pt x="17" y="34"/>
                  </a:moveTo>
                  <a:cubicBezTo>
                    <a:pt x="8" y="34"/>
                    <a:pt x="0" y="26"/>
                    <a:pt x="0" y="17"/>
                  </a:cubicBezTo>
                  <a:cubicBezTo>
                    <a:pt x="0" y="7"/>
                    <a:pt x="8" y="0"/>
                    <a:pt x="17" y="0"/>
                  </a:cubicBezTo>
                  <a:cubicBezTo>
                    <a:pt x="315" y="0"/>
                    <a:pt x="315" y="0"/>
                    <a:pt x="315" y="0"/>
                  </a:cubicBezTo>
                  <a:cubicBezTo>
                    <a:pt x="324" y="0"/>
                    <a:pt x="332" y="7"/>
                    <a:pt x="332" y="17"/>
                  </a:cubicBezTo>
                  <a:cubicBezTo>
                    <a:pt x="332" y="26"/>
                    <a:pt x="324" y="34"/>
                    <a:pt x="315" y="34"/>
                  </a:cubicBezTo>
                  <a:lnTo>
                    <a:pt x="17" y="34"/>
                  </a:lnTo>
                  <a:close/>
                </a:path>
              </a:pathLst>
            </a:custGeom>
            <a:solidFill>
              <a:srgbClr val="858685"/>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p>
          </p:txBody>
        </p:sp>
        <p:sp>
          <p:nvSpPr>
            <p:cNvPr id="87" name="Freeform 53"/>
            <p:cNvSpPr/>
            <p:nvPr/>
          </p:nvSpPr>
          <p:spPr bwMode="auto">
            <a:xfrm>
              <a:off x="7780338" y="5211763"/>
              <a:ext cx="1223963" cy="552450"/>
            </a:xfrm>
            <a:custGeom>
              <a:avLst/>
              <a:gdLst>
                <a:gd name="T0" fmla="*/ 3 w 386"/>
                <a:gd name="T1" fmla="*/ 30 h 174"/>
                <a:gd name="T2" fmla="*/ 3 w 386"/>
                <a:gd name="T3" fmla="*/ 30 h 174"/>
                <a:gd name="T4" fmla="*/ 3 w 386"/>
                <a:gd name="T5" fmla="*/ 54 h 174"/>
                <a:gd name="T6" fmla="*/ 2 w 386"/>
                <a:gd name="T7" fmla="*/ 62 h 174"/>
                <a:gd name="T8" fmla="*/ 3 w 386"/>
                <a:gd name="T9" fmla="*/ 62 h 174"/>
                <a:gd name="T10" fmla="*/ 2 w 386"/>
                <a:gd name="T11" fmla="*/ 137 h 174"/>
                <a:gd name="T12" fmla="*/ 27 w 386"/>
                <a:gd name="T13" fmla="*/ 174 h 174"/>
                <a:gd name="T14" fmla="*/ 359 w 386"/>
                <a:gd name="T15" fmla="*/ 174 h 174"/>
                <a:gd name="T16" fmla="*/ 384 w 386"/>
                <a:gd name="T17" fmla="*/ 136 h 174"/>
                <a:gd name="T18" fmla="*/ 385 w 386"/>
                <a:gd name="T19" fmla="*/ 11 h 174"/>
                <a:gd name="T20" fmla="*/ 385 w 386"/>
                <a:gd name="T21" fmla="*/ 10 h 174"/>
                <a:gd name="T22" fmla="*/ 386 w 386"/>
                <a:gd name="T23" fmla="*/ 0 h 174"/>
                <a:gd name="T24" fmla="*/ 0 w 386"/>
                <a:gd name="T25" fmla="*/ 0 h 174"/>
                <a:gd name="T26" fmla="*/ 3 w 386"/>
                <a:gd name="T27" fmla="*/ 3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6" h="174">
                  <a:moveTo>
                    <a:pt x="3" y="30"/>
                  </a:moveTo>
                  <a:cubicBezTo>
                    <a:pt x="3" y="30"/>
                    <a:pt x="3" y="30"/>
                    <a:pt x="3" y="30"/>
                  </a:cubicBezTo>
                  <a:cubicBezTo>
                    <a:pt x="3" y="54"/>
                    <a:pt x="3" y="54"/>
                    <a:pt x="3" y="54"/>
                  </a:cubicBezTo>
                  <a:cubicBezTo>
                    <a:pt x="3" y="54"/>
                    <a:pt x="2" y="62"/>
                    <a:pt x="2" y="62"/>
                  </a:cubicBezTo>
                  <a:cubicBezTo>
                    <a:pt x="3" y="62"/>
                    <a:pt x="3" y="62"/>
                    <a:pt x="3" y="62"/>
                  </a:cubicBezTo>
                  <a:cubicBezTo>
                    <a:pt x="2" y="137"/>
                    <a:pt x="2" y="137"/>
                    <a:pt x="2" y="137"/>
                  </a:cubicBezTo>
                  <a:cubicBezTo>
                    <a:pt x="2" y="153"/>
                    <a:pt x="12" y="168"/>
                    <a:pt x="27" y="174"/>
                  </a:cubicBezTo>
                  <a:cubicBezTo>
                    <a:pt x="34" y="173"/>
                    <a:pt x="359" y="174"/>
                    <a:pt x="359" y="174"/>
                  </a:cubicBezTo>
                  <a:cubicBezTo>
                    <a:pt x="374" y="168"/>
                    <a:pt x="384" y="153"/>
                    <a:pt x="384" y="136"/>
                  </a:cubicBezTo>
                  <a:cubicBezTo>
                    <a:pt x="385" y="11"/>
                    <a:pt x="385" y="11"/>
                    <a:pt x="385" y="11"/>
                  </a:cubicBezTo>
                  <a:cubicBezTo>
                    <a:pt x="385" y="10"/>
                    <a:pt x="385" y="10"/>
                    <a:pt x="385" y="10"/>
                  </a:cubicBezTo>
                  <a:cubicBezTo>
                    <a:pt x="385" y="6"/>
                    <a:pt x="385" y="3"/>
                    <a:pt x="386" y="0"/>
                  </a:cubicBezTo>
                  <a:cubicBezTo>
                    <a:pt x="0" y="0"/>
                    <a:pt x="0" y="0"/>
                    <a:pt x="0" y="0"/>
                  </a:cubicBezTo>
                  <a:cubicBezTo>
                    <a:pt x="2" y="11"/>
                    <a:pt x="2" y="21"/>
                    <a:pt x="3" y="3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p>
          </p:txBody>
        </p:sp>
        <p:sp>
          <p:nvSpPr>
            <p:cNvPr id="88" name="Freeform 54"/>
            <p:cNvSpPr/>
            <p:nvPr/>
          </p:nvSpPr>
          <p:spPr bwMode="auto">
            <a:xfrm>
              <a:off x="7167563" y="2509838"/>
              <a:ext cx="2452688" cy="2578100"/>
            </a:xfrm>
            <a:custGeom>
              <a:avLst/>
              <a:gdLst>
                <a:gd name="T0" fmla="*/ 597 w 773"/>
                <a:gd name="T1" fmla="*/ 797 h 813"/>
                <a:gd name="T2" fmla="*/ 652 w 773"/>
                <a:gd name="T3" fmla="*/ 723 h 813"/>
                <a:gd name="T4" fmla="*/ 773 w 773"/>
                <a:gd name="T5" fmla="*/ 385 h 813"/>
                <a:gd name="T6" fmla="*/ 388 w 773"/>
                <a:gd name="T7" fmla="*/ 0 h 813"/>
                <a:gd name="T8" fmla="*/ 384 w 773"/>
                <a:gd name="T9" fmla="*/ 0 h 813"/>
                <a:gd name="T10" fmla="*/ 0 w 773"/>
                <a:gd name="T11" fmla="*/ 385 h 813"/>
                <a:gd name="T12" fmla="*/ 120 w 773"/>
                <a:gd name="T13" fmla="*/ 723 h 813"/>
                <a:gd name="T14" fmla="*/ 175 w 773"/>
                <a:gd name="T15" fmla="*/ 797 h 813"/>
                <a:gd name="T16" fmla="*/ 183 w 773"/>
                <a:gd name="T17" fmla="*/ 813 h 813"/>
                <a:gd name="T18" fmla="*/ 589 w 773"/>
                <a:gd name="T19" fmla="*/ 813 h 813"/>
                <a:gd name="T20" fmla="*/ 597 w 773"/>
                <a:gd name="T21" fmla="*/ 797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3" h="813">
                  <a:moveTo>
                    <a:pt x="597" y="797"/>
                  </a:moveTo>
                  <a:cubicBezTo>
                    <a:pt x="613" y="771"/>
                    <a:pt x="632" y="748"/>
                    <a:pt x="652" y="723"/>
                  </a:cubicBezTo>
                  <a:cubicBezTo>
                    <a:pt x="709" y="655"/>
                    <a:pt x="773" y="577"/>
                    <a:pt x="773" y="385"/>
                  </a:cubicBezTo>
                  <a:cubicBezTo>
                    <a:pt x="773" y="173"/>
                    <a:pt x="600" y="0"/>
                    <a:pt x="388" y="0"/>
                  </a:cubicBezTo>
                  <a:cubicBezTo>
                    <a:pt x="384" y="0"/>
                    <a:pt x="384" y="0"/>
                    <a:pt x="384" y="0"/>
                  </a:cubicBezTo>
                  <a:cubicBezTo>
                    <a:pt x="172" y="0"/>
                    <a:pt x="0" y="173"/>
                    <a:pt x="0" y="385"/>
                  </a:cubicBezTo>
                  <a:cubicBezTo>
                    <a:pt x="0" y="577"/>
                    <a:pt x="64" y="655"/>
                    <a:pt x="120" y="723"/>
                  </a:cubicBezTo>
                  <a:cubicBezTo>
                    <a:pt x="140" y="748"/>
                    <a:pt x="159" y="771"/>
                    <a:pt x="175" y="797"/>
                  </a:cubicBezTo>
                  <a:cubicBezTo>
                    <a:pt x="178" y="803"/>
                    <a:pt x="180" y="808"/>
                    <a:pt x="183" y="813"/>
                  </a:cubicBezTo>
                  <a:cubicBezTo>
                    <a:pt x="589" y="813"/>
                    <a:pt x="589" y="813"/>
                    <a:pt x="589" y="813"/>
                  </a:cubicBezTo>
                  <a:cubicBezTo>
                    <a:pt x="592" y="808"/>
                    <a:pt x="594" y="802"/>
                    <a:pt x="597" y="797"/>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p>
          </p:txBody>
        </p:sp>
      </p:grpSp>
      <p:sp>
        <p:nvSpPr>
          <p:cNvPr id="89" name="矩形 88"/>
          <p:cNvSpPr/>
          <p:nvPr/>
        </p:nvSpPr>
        <p:spPr>
          <a:xfrm>
            <a:off x="4908047" y="2924946"/>
            <a:ext cx="2341668" cy="830997"/>
          </a:xfrm>
          <a:prstGeom prst="rect">
            <a:avLst/>
          </a:prstGeom>
        </p:spPr>
        <p:txBody>
          <a:bodyPr wrap="square">
            <a:spAutoFit/>
          </a:bodyPr>
          <a:lstStyle/>
          <a:p>
            <a:pPr algn="ctr">
              <a:spcBef>
                <a:spcPct val="0"/>
              </a:spcBef>
              <a:buFont typeface="Arial" panose="020B0604020202020204" pitchFamily="34" charset="0"/>
              <a:buNone/>
            </a:pPr>
            <a:r>
              <a:rPr lang="zh-CN" altLang="en-US" sz="2400" kern="100" spc="300" dirty="0">
                <a:solidFill>
                  <a:schemeClr val="bg1"/>
                </a:solidFill>
                <a:latin typeface="Impact MT Std" pitchFamily="34" charset="0"/>
                <a:ea typeface="微软雅黑" panose="020B0503020204020204" pitchFamily="34" charset="-122"/>
                <a:cs typeface="Times New Roman" panose="02020603050405020304" pitchFamily="18" charset="0"/>
              </a:rPr>
              <a:t>无危则</a:t>
            </a:r>
            <a:r>
              <a:rPr lang="zh-CN" altLang="en-US" sz="2400" b="1" kern="100" spc="300" dirty="0">
                <a:solidFill>
                  <a:schemeClr val="bg1"/>
                </a:solidFill>
                <a:latin typeface="Impact MT Std" pitchFamily="34" charset="0"/>
                <a:ea typeface="微软雅黑" panose="020B0503020204020204" pitchFamily="34" charset="-122"/>
                <a:cs typeface="Times New Roman" panose="02020603050405020304" pitchFamily="18" charset="0"/>
              </a:rPr>
              <a:t>安</a:t>
            </a:r>
            <a:endParaRPr lang="en-US" altLang="zh-CN" sz="2400" b="1" kern="100" spc="300" dirty="0">
              <a:solidFill>
                <a:schemeClr val="bg1"/>
              </a:solidFill>
              <a:latin typeface="Impact MT Std" pitchFamily="34" charset="0"/>
              <a:ea typeface="微软雅黑" panose="020B0503020204020204" pitchFamily="34" charset="-122"/>
              <a:cs typeface="Times New Roman" panose="02020603050405020304" pitchFamily="18" charset="0"/>
            </a:endParaRPr>
          </a:p>
          <a:p>
            <a:pPr algn="ctr">
              <a:spcBef>
                <a:spcPct val="0"/>
              </a:spcBef>
              <a:buFont typeface="Arial" panose="020B0604020202020204" pitchFamily="34" charset="0"/>
              <a:buNone/>
            </a:pPr>
            <a:r>
              <a:rPr lang="zh-CN" altLang="en-US" sz="2400" kern="100" spc="300" dirty="0">
                <a:solidFill>
                  <a:schemeClr val="bg1"/>
                </a:solidFill>
                <a:latin typeface="Impact MT Std" pitchFamily="34" charset="0"/>
                <a:ea typeface="微软雅黑" panose="020B0503020204020204" pitchFamily="34" charset="-122"/>
                <a:cs typeface="Times New Roman" panose="02020603050405020304" pitchFamily="18" charset="0"/>
              </a:rPr>
              <a:t>无缺则</a:t>
            </a:r>
            <a:r>
              <a:rPr lang="zh-CN" altLang="en-US" sz="2400" b="1" kern="100" spc="300" dirty="0">
                <a:solidFill>
                  <a:schemeClr val="bg1"/>
                </a:solidFill>
                <a:latin typeface="Impact MT Std" pitchFamily="34" charset="0"/>
                <a:ea typeface="微软雅黑" panose="020B0503020204020204" pitchFamily="34" charset="-122"/>
                <a:cs typeface="Times New Roman" panose="02020603050405020304" pitchFamily="18" charset="0"/>
              </a:rPr>
              <a:t>全</a:t>
            </a:r>
            <a:endParaRPr lang="zh-CN" altLang="en-US" sz="2400" kern="100" spc="300" dirty="0">
              <a:solidFill>
                <a:schemeClr val="bg1"/>
              </a:solidFill>
              <a:latin typeface="Impact MT Std" pitchFamily="34" charset="0"/>
              <a:ea typeface="微软雅黑" panose="020B0503020204020204" pitchFamily="34" charset="-122"/>
              <a:cs typeface="Times New Roman" panose="02020603050405020304" pitchFamily="18" charset="0"/>
            </a:endParaRPr>
          </a:p>
        </p:txBody>
      </p:sp>
      <p:sp>
        <p:nvSpPr>
          <p:cNvPr id="110" name="矩形 109"/>
          <p:cNvSpPr/>
          <p:nvPr/>
        </p:nvSpPr>
        <p:spPr>
          <a:xfrm>
            <a:off x="4945458" y="3789042"/>
            <a:ext cx="2341668" cy="461665"/>
          </a:xfrm>
          <a:prstGeom prst="rect">
            <a:avLst/>
          </a:prstGeom>
        </p:spPr>
        <p:txBody>
          <a:bodyPr wrap="square">
            <a:spAutoFit/>
          </a:bodyPr>
          <a:lstStyle/>
          <a:p>
            <a:pPr algn="ctr">
              <a:spcBef>
                <a:spcPct val="0"/>
              </a:spcBef>
              <a:buFont typeface="Arial" panose="020B0604020202020204" pitchFamily="34" charset="0"/>
              <a:buNone/>
            </a:pPr>
            <a:r>
              <a:rPr lang="en-US" altLang="zh-CN" sz="2400" kern="100" spc="300" dirty="0">
                <a:solidFill>
                  <a:schemeClr val="bg1"/>
                </a:solidFill>
                <a:latin typeface="Impact MT Std" pitchFamily="34" charset="0"/>
                <a:ea typeface="微软雅黑" panose="020B0503020204020204" pitchFamily="34" charset="-122"/>
                <a:cs typeface="Times New Roman" panose="02020603050405020304" pitchFamily="18" charset="0"/>
              </a:rPr>
              <a:t>=</a:t>
            </a:r>
            <a:endParaRPr lang="zh-CN" altLang="en-US" sz="2400" kern="100" spc="300" dirty="0">
              <a:solidFill>
                <a:schemeClr val="bg1"/>
              </a:solidFill>
              <a:latin typeface="Impact MT Std" pitchFamily="34" charset="0"/>
              <a:ea typeface="微软雅黑" panose="020B0503020204020204" pitchFamily="34" charset="-122"/>
              <a:cs typeface="Times New Roman" panose="02020603050405020304" pitchFamily="18" charset="0"/>
            </a:endParaRPr>
          </a:p>
        </p:txBody>
      </p:sp>
      <p:sp>
        <p:nvSpPr>
          <p:cNvPr id="111" name="矩形 110"/>
          <p:cNvSpPr/>
          <p:nvPr/>
        </p:nvSpPr>
        <p:spPr>
          <a:xfrm>
            <a:off x="4980055" y="4278611"/>
            <a:ext cx="2341668" cy="461665"/>
          </a:xfrm>
          <a:prstGeom prst="rect">
            <a:avLst/>
          </a:prstGeom>
        </p:spPr>
        <p:txBody>
          <a:bodyPr wrap="square">
            <a:spAutoFit/>
          </a:bodyPr>
          <a:lstStyle/>
          <a:p>
            <a:pPr algn="ctr">
              <a:spcBef>
                <a:spcPct val="0"/>
              </a:spcBef>
              <a:buFont typeface="Arial" panose="020B0604020202020204" pitchFamily="34" charset="0"/>
              <a:buNone/>
            </a:pPr>
            <a:r>
              <a:rPr lang="zh-CN" altLang="en-US" sz="2400" b="1" kern="100" spc="300" dirty="0">
                <a:solidFill>
                  <a:schemeClr val="bg1"/>
                </a:solidFill>
                <a:latin typeface="Impact MT Std" pitchFamily="34" charset="0"/>
                <a:ea typeface="微软雅黑" panose="020B0503020204020204" pitchFamily="34" charset="-122"/>
                <a:cs typeface="Times New Roman" panose="02020603050405020304" pitchFamily="18" charset="0"/>
              </a:rPr>
              <a:t>安全</a:t>
            </a:r>
            <a:endParaRPr lang="zh-CN" altLang="en-US" sz="2400" kern="100" spc="300" dirty="0">
              <a:solidFill>
                <a:schemeClr val="bg1"/>
              </a:solidFill>
              <a:latin typeface="Impact MT Std" pitchFamily="34" charset="0"/>
              <a:ea typeface="微软雅黑" panose="020B0503020204020204" pitchFamily="34" charset="-122"/>
              <a:cs typeface="Times New Roman" panose="02020603050405020304" pitchFamily="18" charset="0"/>
            </a:endParaRPr>
          </a:p>
        </p:txBody>
      </p:sp>
      <p:cxnSp>
        <p:nvCxnSpPr>
          <p:cNvPr id="112" name="直接连接符 111"/>
          <p:cNvCxnSpPr/>
          <p:nvPr/>
        </p:nvCxnSpPr>
        <p:spPr>
          <a:xfrm flipV="1">
            <a:off x="7421221" y="2712131"/>
            <a:ext cx="253437" cy="342419"/>
          </a:xfrm>
          <a:prstGeom prst="line">
            <a:avLst/>
          </a:prstGeom>
          <a:ln>
            <a:solidFill>
              <a:srgbClr val="00153E"/>
            </a:solidFill>
          </a:ln>
        </p:spPr>
        <p:style>
          <a:lnRef idx="1">
            <a:schemeClr val="accent1"/>
          </a:lnRef>
          <a:fillRef idx="0">
            <a:schemeClr val="accent1"/>
          </a:fillRef>
          <a:effectRef idx="0">
            <a:schemeClr val="accent1"/>
          </a:effectRef>
          <a:fontRef idx="minor">
            <a:schemeClr val="tx1"/>
          </a:fontRef>
        </p:style>
      </p:cxnSp>
      <p:sp>
        <p:nvSpPr>
          <p:cNvPr id="113" name="圆角矩形 112"/>
          <p:cNvSpPr/>
          <p:nvPr/>
        </p:nvSpPr>
        <p:spPr>
          <a:xfrm>
            <a:off x="7925278" y="2279248"/>
            <a:ext cx="3526393" cy="717597"/>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14" name="TextBox 113"/>
          <p:cNvSpPr txBox="1"/>
          <p:nvPr/>
        </p:nvSpPr>
        <p:spPr>
          <a:xfrm>
            <a:off x="7997286" y="2453378"/>
            <a:ext cx="3416320" cy="369332"/>
          </a:xfrm>
          <a:prstGeom prst="rect">
            <a:avLst/>
          </a:prstGeom>
          <a:noFill/>
        </p:spPr>
        <p:txBody>
          <a:bodyPr wrap="none" rtlCol="0">
            <a:spAutoFit/>
          </a:bodyPr>
          <a:lstStyle/>
          <a:p>
            <a:r>
              <a:rPr lang="zh-CN" altLang="en-US" kern="100" spc="300" dirty="0">
                <a:solidFill>
                  <a:srgbClr val="00153E"/>
                </a:solidFill>
                <a:latin typeface="Impact MT Std" pitchFamily="34" charset="0"/>
                <a:ea typeface="微软雅黑" panose="020B0503020204020204" pitchFamily="34" charset="-122"/>
                <a:cs typeface="Times New Roman" panose="02020603050405020304" pitchFamily="18" charset="0"/>
              </a:rPr>
              <a:t>使人不受伤害和危害的影响</a:t>
            </a:r>
            <a:endParaRPr lang="zh-CN" altLang="en-US" b="1" dirty="0">
              <a:solidFill>
                <a:srgbClr val="00153E"/>
              </a:solidFill>
              <a:latin typeface="+mj-lt"/>
            </a:endParaRPr>
          </a:p>
        </p:txBody>
      </p:sp>
      <p:sp>
        <p:nvSpPr>
          <p:cNvPr id="116" name="圆角矩形 115"/>
          <p:cNvSpPr/>
          <p:nvPr/>
        </p:nvSpPr>
        <p:spPr>
          <a:xfrm>
            <a:off x="444960" y="2305322"/>
            <a:ext cx="3526393" cy="717597"/>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17" name="TextBox 116"/>
          <p:cNvSpPr txBox="1"/>
          <p:nvPr/>
        </p:nvSpPr>
        <p:spPr>
          <a:xfrm>
            <a:off x="660985" y="2340955"/>
            <a:ext cx="3082895" cy="646331"/>
          </a:xfrm>
          <a:prstGeom prst="rect">
            <a:avLst/>
          </a:prstGeom>
          <a:noFill/>
        </p:spPr>
        <p:txBody>
          <a:bodyPr wrap="none" rtlCol="0">
            <a:spAutoFit/>
          </a:bodyPr>
          <a:lstStyle/>
          <a:p>
            <a:r>
              <a:rPr lang="zh-CN" altLang="en-US" kern="100" spc="300" dirty="0">
                <a:solidFill>
                  <a:srgbClr val="00153E"/>
                </a:solidFill>
                <a:latin typeface="微软雅黑" panose="020B0503020204020204" pitchFamily="34" charset="-122"/>
                <a:ea typeface="微软雅黑" panose="020B0503020204020204" pitchFamily="34" charset="-122"/>
                <a:cs typeface="Times New Roman" panose="02020603050405020304" pitchFamily="18" charset="0"/>
              </a:rPr>
              <a:t>安全 </a:t>
            </a:r>
            <a:r>
              <a:rPr lang="en-US" altLang="zh-CN" kern="100" spc="300" dirty="0">
                <a:solidFill>
                  <a:srgbClr val="00153E"/>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100" spc="300" dirty="0">
                <a:solidFill>
                  <a:srgbClr val="00153E"/>
                </a:solidFill>
                <a:latin typeface="微软雅黑" panose="020B0503020204020204" pitchFamily="34" charset="-122"/>
                <a:ea typeface="微软雅黑" panose="020B0503020204020204" pitchFamily="34" charset="-122"/>
                <a:cs typeface="Times New Roman" panose="02020603050405020304" pitchFamily="18" charset="0"/>
              </a:rPr>
              <a:t>指判明的危险性</a:t>
            </a:r>
            <a:endParaRPr lang="en-US" altLang="zh-CN" kern="100" spc="300" dirty="0">
              <a:solidFill>
                <a:srgbClr val="00153E"/>
              </a:solidFill>
              <a:latin typeface="微软雅黑" panose="020B0503020204020204" pitchFamily="34" charset="-122"/>
              <a:ea typeface="微软雅黑" panose="020B0503020204020204" pitchFamily="34" charset="-122"/>
              <a:cs typeface="Times New Roman" panose="02020603050405020304" pitchFamily="18" charset="0"/>
            </a:endParaRPr>
          </a:p>
          <a:p>
            <a:r>
              <a:rPr lang="zh-CN" altLang="en-US" kern="100" spc="300" dirty="0">
                <a:solidFill>
                  <a:srgbClr val="00153E"/>
                </a:solidFill>
                <a:latin typeface="微软雅黑" panose="020B0503020204020204" pitchFamily="34" charset="-122"/>
                <a:ea typeface="微软雅黑" panose="020B0503020204020204" pitchFamily="34" charset="-122"/>
                <a:cs typeface="Times New Roman" panose="02020603050405020304" pitchFamily="18" charset="0"/>
              </a:rPr>
              <a:t>不超过允许的限度</a:t>
            </a:r>
            <a:endParaRPr lang="zh-CN" altLang="en-US" b="1" dirty="0">
              <a:solidFill>
                <a:srgbClr val="00153E"/>
              </a:solidFill>
              <a:latin typeface="微软雅黑" panose="020B0503020204020204" pitchFamily="34" charset="-122"/>
              <a:ea typeface="微软雅黑" panose="020B0503020204020204" pitchFamily="34" charset="-122"/>
            </a:endParaRPr>
          </a:p>
        </p:txBody>
      </p:sp>
      <p:cxnSp>
        <p:nvCxnSpPr>
          <p:cNvPr id="119" name="直接连接符 118"/>
          <p:cNvCxnSpPr/>
          <p:nvPr/>
        </p:nvCxnSpPr>
        <p:spPr>
          <a:xfrm flipH="1" flipV="1">
            <a:off x="4016781" y="2922870"/>
            <a:ext cx="412795" cy="216024"/>
          </a:xfrm>
          <a:prstGeom prst="line">
            <a:avLst/>
          </a:prstGeom>
          <a:ln>
            <a:solidFill>
              <a:srgbClr val="00153E"/>
            </a:solidFill>
          </a:ln>
        </p:spPr>
        <p:style>
          <a:lnRef idx="1">
            <a:schemeClr val="accent1"/>
          </a:lnRef>
          <a:fillRef idx="0">
            <a:schemeClr val="accent1"/>
          </a:fillRef>
          <a:effectRef idx="0">
            <a:schemeClr val="accent1"/>
          </a:effectRef>
          <a:fontRef idx="minor">
            <a:schemeClr val="tx1"/>
          </a:fontRef>
        </p:style>
      </p:cxnSp>
      <p:sp>
        <p:nvSpPr>
          <p:cNvPr id="120" name="圆角矩形 119"/>
          <p:cNvSpPr/>
          <p:nvPr/>
        </p:nvSpPr>
        <p:spPr>
          <a:xfrm>
            <a:off x="8501343" y="3568473"/>
            <a:ext cx="3526393" cy="717597"/>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21" name="TextBox 120"/>
          <p:cNvSpPr txBox="1"/>
          <p:nvPr/>
        </p:nvSpPr>
        <p:spPr>
          <a:xfrm>
            <a:off x="8573353" y="3742605"/>
            <a:ext cx="2877711" cy="369332"/>
          </a:xfrm>
          <a:prstGeom prst="rect">
            <a:avLst/>
          </a:prstGeom>
          <a:noFill/>
        </p:spPr>
        <p:txBody>
          <a:bodyPr wrap="none" rtlCol="0">
            <a:spAutoFit/>
          </a:bodyPr>
          <a:lstStyle/>
          <a:p>
            <a:r>
              <a:rPr lang="zh-CN" altLang="en-US" kern="100" spc="300" dirty="0">
                <a:solidFill>
                  <a:srgbClr val="00153E"/>
                </a:solidFill>
                <a:latin typeface="Impact MT Std" pitchFamily="34" charset="0"/>
                <a:ea typeface="微软雅黑" panose="020B0503020204020204" pitchFamily="34" charset="-122"/>
                <a:cs typeface="Times New Roman" panose="02020603050405020304" pitchFamily="18" charset="0"/>
              </a:rPr>
              <a:t>没有危险或灾难的威胁</a:t>
            </a:r>
            <a:endParaRPr lang="zh-CN" altLang="en-US" b="1" dirty="0">
              <a:solidFill>
                <a:srgbClr val="00153E"/>
              </a:solidFill>
              <a:latin typeface="+mj-lt"/>
            </a:endParaRPr>
          </a:p>
        </p:txBody>
      </p:sp>
      <p:cxnSp>
        <p:nvCxnSpPr>
          <p:cNvPr id="123" name="直接连接符 122"/>
          <p:cNvCxnSpPr/>
          <p:nvPr/>
        </p:nvCxnSpPr>
        <p:spPr>
          <a:xfrm flipV="1">
            <a:off x="7806748" y="3991723"/>
            <a:ext cx="550579" cy="120214"/>
          </a:xfrm>
          <a:prstGeom prst="line">
            <a:avLst/>
          </a:prstGeom>
          <a:ln>
            <a:solidFill>
              <a:srgbClr val="00153E"/>
            </a:solidFill>
          </a:ln>
        </p:spPr>
        <p:style>
          <a:lnRef idx="1">
            <a:schemeClr val="accent1"/>
          </a:lnRef>
          <a:fillRef idx="0">
            <a:schemeClr val="accent1"/>
          </a:fillRef>
          <a:effectRef idx="0">
            <a:schemeClr val="accent1"/>
          </a:effectRef>
          <a:fontRef idx="minor">
            <a:schemeClr val="tx1"/>
          </a:fontRef>
        </p:style>
      </p:cxnSp>
      <p:sp>
        <p:nvSpPr>
          <p:cNvPr id="124" name="圆角矩形 123"/>
          <p:cNvSpPr/>
          <p:nvPr/>
        </p:nvSpPr>
        <p:spPr>
          <a:xfrm>
            <a:off x="217486" y="4007373"/>
            <a:ext cx="3526393" cy="717597"/>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25" name="TextBox 124"/>
          <p:cNvSpPr txBox="1"/>
          <p:nvPr/>
        </p:nvSpPr>
        <p:spPr>
          <a:xfrm>
            <a:off x="275797" y="4207213"/>
            <a:ext cx="3416320" cy="369332"/>
          </a:xfrm>
          <a:prstGeom prst="rect">
            <a:avLst/>
          </a:prstGeom>
          <a:noFill/>
        </p:spPr>
        <p:txBody>
          <a:bodyPr wrap="none" rtlCol="0">
            <a:spAutoFit/>
          </a:bodyPr>
          <a:lstStyle/>
          <a:p>
            <a:r>
              <a:rPr lang="zh-CN" altLang="en-US" kern="100" spc="300" dirty="0">
                <a:solidFill>
                  <a:srgbClr val="00153E"/>
                </a:solidFill>
                <a:latin typeface="Impact MT Std" pitchFamily="34" charset="0"/>
                <a:ea typeface="微软雅黑" panose="020B0503020204020204" pitchFamily="34" charset="-122"/>
                <a:cs typeface="Times New Roman" panose="02020603050405020304" pitchFamily="18" charset="0"/>
              </a:rPr>
              <a:t>不受财产损失的威胁的状况</a:t>
            </a:r>
            <a:endParaRPr lang="zh-CN" altLang="en-US" b="1" dirty="0">
              <a:solidFill>
                <a:srgbClr val="00153E"/>
              </a:solidFill>
              <a:latin typeface="+mj-lt"/>
            </a:endParaRPr>
          </a:p>
        </p:txBody>
      </p:sp>
      <p:cxnSp>
        <p:nvCxnSpPr>
          <p:cNvPr id="126" name="直接连接符 125"/>
          <p:cNvCxnSpPr/>
          <p:nvPr/>
        </p:nvCxnSpPr>
        <p:spPr>
          <a:xfrm flipH="1" flipV="1">
            <a:off x="3961903" y="4404273"/>
            <a:ext cx="562366" cy="80739"/>
          </a:xfrm>
          <a:prstGeom prst="line">
            <a:avLst/>
          </a:prstGeom>
          <a:ln>
            <a:solidFill>
              <a:srgbClr val="00153E"/>
            </a:solidFill>
          </a:ln>
        </p:spPr>
        <p:style>
          <a:lnRef idx="1">
            <a:schemeClr val="accent1"/>
          </a:lnRef>
          <a:fillRef idx="0">
            <a:schemeClr val="accent1"/>
          </a:fillRef>
          <a:effectRef idx="0">
            <a:schemeClr val="accent1"/>
          </a:effectRef>
          <a:fontRef idx="minor">
            <a:schemeClr val="tx1"/>
          </a:fontRef>
        </p:style>
      </p:cxnSp>
      <p:sp>
        <p:nvSpPr>
          <p:cNvPr id="129" name="圆角矩形 128"/>
          <p:cNvSpPr/>
          <p:nvPr/>
        </p:nvSpPr>
        <p:spPr>
          <a:xfrm>
            <a:off x="4155371" y="1017105"/>
            <a:ext cx="3526393" cy="717597"/>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30" name="TextBox 129"/>
          <p:cNvSpPr txBox="1"/>
          <p:nvPr/>
        </p:nvSpPr>
        <p:spPr>
          <a:xfrm>
            <a:off x="4516022" y="1052738"/>
            <a:ext cx="2877711" cy="646331"/>
          </a:xfrm>
          <a:prstGeom prst="rect">
            <a:avLst/>
          </a:prstGeom>
          <a:noFill/>
        </p:spPr>
        <p:txBody>
          <a:bodyPr wrap="none" rtlCol="0">
            <a:spAutoFit/>
          </a:bodyPr>
          <a:lstStyle/>
          <a:p>
            <a:r>
              <a:rPr lang="zh-CN" altLang="en-US" kern="100" spc="300" dirty="0">
                <a:solidFill>
                  <a:srgbClr val="00153E"/>
                </a:solidFill>
                <a:latin typeface="微软雅黑" panose="020B0503020204020204" pitchFamily="34" charset="-122"/>
                <a:ea typeface="微软雅黑" panose="020B0503020204020204" pitchFamily="34" charset="-122"/>
                <a:cs typeface="Times New Roman" panose="02020603050405020304" pitchFamily="18" charset="0"/>
              </a:rPr>
              <a:t>没有危险，不产生伤害</a:t>
            </a:r>
            <a:endParaRPr lang="en-US" altLang="zh-CN" kern="100" spc="300" dirty="0">
              <a:solidFill>
                <a:srgbClr val="00153E"/>
              </a:solidFill>
              <a:latin typeface="微软雅黑" panose="020B0503020204020204" pitchFamily="34" charset="-122"/>
              <a:ea typeface="微软雅黑" panose="020B0503020204020204" pitchFamily="34" charset="-122"/>
              <a:cs typeface="Times New Roman" panose="02020603050405020304" pitchFamily="18" charset="0"/>
            </a:endParaRPr>
          </a:p>
          <a:p>
            <a:r>
              <a:rPr lang="zh-CN" altLang="en-US" kern="100" spc="300" dirty="0">
                <a:solidFill>
                  <a:srgbClr val="00153E"/>
                </a:solidFill>
                <a:latin typeface="微软雅黑" panose="020B0503020204020204" pitchFamily="34" charset="-122"/>
                <a:ea typeface="微软雅黑" panose="020B0503020204020204" pitchFamily="34" charset="-122"/>
                <a:cs typeface="Times New Roman" panose="02020603050405020304" pitchFamily="18" charset="0"/>
              </a:rPr>
              <a:t>的一种状态</a:t>
            </a:r>
            <a:endParaRPr lang="zh-CN" altLang="en-US" b="1" dirty="0">
              <a:solidFill>
                <a:srgbClr val="00153E"/>
              </a:solidFill>
              <a:latin typeface="微软雅黑" panose="020B0503020204020204" pitchFamily="34" charset="-122"/>
              <a:ea typeface="微软雅黑" panose="020B0503020204020204" pitchFamily="34" charset="-122"/>
            </a:endParaRPr>
          </a:p>
        </p:txBody>
      </p:sp>
      <p:cxnSp>
        <p:nvCxnSpPr>
          <p:cNvPr id="132" name="直接连接符 131"/>
          <p:cNvCxnSpPr/>
          <p:nvPr/>
        </p:nvCxnSpPr>
        <p:spPr>
          <a:xfrm flipV="1">
            <a:off x="6074746" y="1916832"/>
            <a:ext cx="0" cy="288032"/>
          </a:xfrm>
          <a:prstGeom prst="line">
            <a:avLst/>
          </a:prstGeom>
          <a:ln>
            <a:solidFill>
              <a:srgbClr val="00153E"/>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89" grpId="0"/>
      <p:bldP spid="110" grpId="0"/>
      <p:bldP spid="111" grpId="0"/>
      <p:bldP spid="113" grpId="0" animBg="1"/>
      <p:bldP spid="114" grpId="0"/>
      <p:bldP spid="116" grpId="0" animBg="1"/>
      <p:bldP spid="117" grpId="0"/>
      <p:bldP spid="120" grpId="0" animBg="1"/>
      <p:bldP spid="121" grpId="0"/>
      <p:bldP spid="124" grpId="0" animBg="1"/>
      <p:bldP spid="125" grpId="0"/>
      <p:bldP spid="129" grpId="0" animBg="1"/>
      <p:bldP spid="13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938" y="116632"/>
            <a:ext cx="288032" cy="504056"/>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8" name="矩形 57"/>
          <p:cNvSpPr/>
          <p:nvPr/>
        </p:nvSpPr>
        <p:spPr>
          <a:xfrm>
            <a:off x="624979" y="116632"/>
            <a:ext cx="72008" cy="504056"/>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0" name="TextBox 49"/>
          <p:cNvSpPr txBox="1"/>
          <p:nvPr/>
        </p:nvSpPr>
        <p:spPr>
          <a:xfrm>
            <a:off x="841004" y="183994"/>
            <a:ext cx="2954655" cy="369332"/>
          </a:xfrm>
          <a:prstGeom prst="rect">
            <a:avLst/>
          </a:prstGeom>
          <a:noFill/>
        </p:spPr>
        <p:txBody>
          <a:bodyPr wrap="none" rtlCol="0">
            <a:spAutoFit/>
          </a:bodyPr>
          <a:lstStyle/>
          <a:p>
            <a:r>
              <a:rPr lang="zh-CN" altLang="en-US" b="1" dirty="0">
                <a:solidFill>
                  <a:srgbClr val="00153E"/>
                </a:solidFill>
                <a:latin typeface="微软雅黑" panose="020B0503020204020204" pitchFamily="34" charset="-122"/>
                <a:ea typeface="微软雅黑" panose="020B0503020204020204" pitchFamily="34" charset="-122"/>
              </a:rPr>
              <a:t>以人为本切实做好安全工作</a:t>
            </a:r>
            <a:endParaRPr lang="zh-CN" altLang="en-US" b="1" dirty="0">
              <a:solidFill>
                <a:srgbClr val="00153E"/>
              </a:solidFill>
              <a:latin typeface="微软雅黑" panose="020B0503020204020204" pitchFamily="34" charset="-122"/>
              <a:ea typeface="微软雅黑" panose="020B0503020204020204" pitchFamily="34" charset="-122"/>
            </a:endParaRPr>
          </a:p>
        </p:txBody>
      </p:sp>
      <p:sp>
        <p:nvSpPr>
          <p:cNvPr id="51" name="矩形 50"/>
          <p:cNvSpPr/>
          <p:nvPr/>
        </p:nvSpPr>
        <p:spPr>
          <a:xfrm flipV="1">
            <a:off x="0" y="764701"/>
            <a:ext cx="12195175" cy="45719"/>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grpSp>
        <p:nvGrpSpPr>
          <p:cNvPr id="12" name="组合 11"/>
          <p:cNvGrpSpPr/>
          <p:nvPr/>
        </p:nvGrpSpPr>
        <p:grpSpPr>
          <a:xfrm>
            <a:off x="2180337" y="2781756"/>
            <a:ext cx="7949699" cy="3599572"/>
            <a:chOff x="4304043" y="1286668"/>
            <a:chExt cx="3837944" cy="2757793"/>
          </a:xfrm>
          <a:effectLst>
            <a:outerShdw blurRad="381000" dist="254000" dir="8100000" algn="tr" rotWithShape="0">
              <a:prstClr val="black">
                <a:alpha val="40000"/>
              </a:prstClr>
            </a:outerShdw>
          </a:effectLst>
        </p:grpSpPr>
        <p:sp>
          <p:nvSpPr>
            <p:cNvPr id="13" name="圆角矩形 1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圆角矩形 13"/>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5" name="组合 14"/>
          <p:cNvGrpSpPr/>
          <p:nvPr/>
        </p:nvGrpSpPr>
        <p:grpSpPr>
          <a:xfrm>
            <a:off x="2683465" y="3594565"/>
            <a:ext cx="1973962" cy="1973959"/>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fontAlgn="auto">
                <a:spcBef>
                  <a:spcPts val="0"/>
                </a:spcBef>
                <a:spcAft>
                  <a:spcPts val="0"/>
                </a:spcAft>
                <a:defRPr/>
              </a:pPr>
              <a:endParaRPr lang="zh-CN" altLang="en-US" sz="2400" b="0" kern="0">
                <a:solidFill>
                  <a:sysClr val="windowText" lastClr="000000"/>
                </a:solidFill>
                <a:latin typeface="+mn-lt"/>
                <a:ea typeface="+mn-ea"/>
                <a:cs typeface="+mn-ea"/>
                <a:sym typeface="+mn-lt"/>
              </a:endParaRPr>
            </a:p>
          </p:txBody>
        </p:sp>
        <p:sp>
          <p:nvSpPr>
            <p:cNvPr id="17" name="椭圆 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fontAlgn="auto">
                <a:spcBef>
                  <a:spcPts val="0"/>
                </a:spcBef>
                <a:spcAft>
                  <a:spcPts val="0"/>
                </a:spcAft>
                <a:defRPr/>
              </a:pPr>
              <a:endParaRPr lang="zh-CN" altLang="en-US" sz="2400" b="0" kern="0">
                <a:solidFill>
                  <a:sysClr val="window" lastClr="FFFFFF"/>
                </a:solidFill>
                <a:latin typeface="+mn-lt"/>
                <a:ea typeface="+mn-ea"/>
                <a:cs typeface="+mn-ea"/>
                <a:sym typeface="+mn-lt"/>
              </a:endParaRPr>
            </a:p>
          </p:txBody>
        </p:sp>
      </p:grpSp>
      <p:sp>
        <p:nvSpPr>
          <p:cNvPr id="19" name="Rectangle 42"/>
          <p:cNvSpPr/>
          <p:nvPr/>
        </p:nvSpPr>
        <p:spPr bwMode="auto">
          <a:xfrm>
            <a:off x="4906937" y="3284984"/>
            <a:ext cx="4719042" cy="283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150000"/>
              </a:lnSpc>
              <a:spcBef>
                <a:spcPct val="0"/>
              </a:spcBef>
              <a:spcAft>
                <a:spcPct val="0"/>
              </a:spcAft>
            </a:pPr>
            <a:r>
              <a:rPr lang="zh-CN" altLang="en-US" sz="1600" dirty="0">
                <a:solidFill>
                  <a:srgbClr val="000000"/>
                </a:solidFill>
                <a:latin typeface="微软雅黑" panose="020B0503020204020204" pitchFamily="34" charset="-122"/>
                <a:ea typeface="微软雅黑" panose="020B0503020204020204" pitchFamily="34" charset="-122"/>
                <a:cs typeface="+mn-ea"/>
                <a:sym typeface="+mn-lt"/>
              </a:rPr>
              <a:t>       新入厂的职工</a:t>
            </a:r>
            <a:r>
              <a:rPr lang="en-US" altLang="zh-CN" sz="1600" dirty="0">
                <a:solidFill>
                  <a:srgbClr val="000000"/>
                </a:solidFill>
                <a:latin typeface="微软雅黑" panose="020B0503020204020204" pitchFamily="34" charset="-122"/>
                <a:ea typeface="微软雅黑" panose="020B0503020204020204" pitchFamily="34" charset="-122"/>
                <a:cs typeface="+mn-ea"/>
                <a:sym typeface="+mn-lt"/>
              </a:rPr>
              <a:t>(</a:t>
            </a:r>
            <a:r>
              <a:rPr lang="zh-CN" altLang="en-US" sz="1600" dirty="0">
                <a:solidFill>
                  <a:srgbClr val="000000"/>
                </a:solidFill>
                <a:latin typeface="微软雅黑" panose="020B0503020204020204" pitchFamily="34" charset="-122"/>
                <a:ea typeface="微软雅黑" panose="020B0503020204020204" pitchFamily="34" charset="-122"/>
                <a:cs typeface="+mn-ea"/>
                <a:sym typeface="+mn-lt"/>
              </a:rPr>
              <a:t>干部和工人</a:t>
            </a:r>
            <a:r>
              <a:rPr lang="en-US" altLang="zh-CN" sz="1600" dirty="0">
                <a:solidFill>
                  <a:srgbClr val="000000"/>
                </a:solidFill>
                <a:latin typeface="微软雅黑" panose="020B0503020204020204" pitchFamily="34" charset="-122"/>
                <a:ea typeface="微软雅黑" panose="020B0503020204020204" pitchFamily="34" charset="-122"/>
                <a:cs typeface="+mn-ea"/>
                <a:sym typeface="+mn-lt"/>
              </a:rPr>
              <a:t>)</a:t>
            </a:r>
            <a:r>
              <a:rPr lang="zh-CN" altLang="en-US" sz="1600" dirty="0">
                <a:solidFill>
                  <a:srgbClr val="000000"/>
                </a:solidFill>
                <a:latin typeface="微软雅黑" panose="020B0503020204020204" pitchFamily="34" charset="-122"/>
                <a:ea typeface="微软雅黑" panose="020B0503020204020204" pitchFamily="34" charset="-122"/>
                <a:cs typeface="+mn-ea"/>
                <a:sym typeface="+mn-lt"/>
              </a:rPr>
              <a:t>或调动工作的工人以及 新到厂的临时工、合同工、培训和实习人员等在分配到车间和工作地点以前，要由厂劳资部门组织，安全部门进行初步安全教育。其内容包括国家有关安全生产方针政策和法规，本厂安全生产的一般状况，企业内部特殊危险部位的介绍，一般的机械电气安全知识，入厂安全须知和预防事故的基本知识。经考试合格后，再分配到车间。 </a:t>
            </a:r>
            <a:endParaRPr lang="en-US" sz="1600" b="0" dirty="0">
              <a:solidFill>
                <a:srgbClr val="000000"/>
              </a:solidFill>
              <a:latin typeface="微软雅黑" panose="020B0503020204020204" pitchFamily="34" charset="-122"/>
              <a:ea typeface="微软雅黑" panose="020B0503020204020204" pitchFamily="34" charset="-122"/>
              <a:cs typeface="+mn-ea"/>
              <a:sym typeface="+mn-lt"/>
            </a:endParaRPr>
          </a:p>
        </p:txBody>
      </p:sp>
      <p:grpSp>
        <p:nvGrpSpPr>
          <p:cNvPr id="22" name="组合 21"/>
          <p:cNvGrpSpPr/>
          <p:nvPr/>
        </p:nvGrpSpPr>
        <p:grpSpPr>
          <a:xfrm>
            <a:off x="3217269" y="1289647"/>
            <a:ext cx="5928137" cy="915219"/>
            <a:chOff x="2013772" y="2804099"/>
            <a:chExt cx="4430465" cy="684000"/>
          </a:xfrm>
        </p:grpSpPr>
        <p:sp>
          <p:nvSpPr>
            <p:cNvPr id="23" name="圆角矩形 22"/>
            <p:cNvSpPr/>
            <p:nvPr/>
          </p:nvSpPr>
          <p:spPr>
            <a:xfrm flipV="1">
              <a:off x="2013772" y="2804099"/>
              <a:ext cx="443046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15"/>
            <p:cNvSpPr txBox="1"/>
            <p:nvPr/>
          </p:nvSpPr>
          <p:spPr>
            <a:xfrm>
              <a:off x="3466805" y="2950581"/>
              <a:ext cx="1763417" cy="391035"/>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职工安全教育</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sp>
        <p:nvSpPr>
          <p:cNvPr id="2" name="TextBox 1"/>
          <p:cNvSpPr txBox="1"/>
          <p:nvPr/>
        </p:nvSpPr>
        <p:spPr>
          <a:xfrm>
            <a:off x="3219043" y="4150655"/>
            <a:ext cx="902811" cy="861774"/>
          </a:xfrm>
          <a:prstGeom prst="rect">
            <a:avLst/>
          </a:prstGeom>
          <a:noFill/>
        </p:spPr>
        <p:txBody>
          <a:bodyPr wrap="none" rtlCol="0">
            <a:spAutoFit/>
          </a:bodyPr>
          <a:lstStyle/>
          <a:p>
            <a:pPr>
              <a:lnSpc>
                <a:spcPts val="3000"/>
              </a:lnSpc>
            </a:pPr>
            <a:r>
              <a:rPr lang="zh-CN" altLang="en-US" sz="2800" b="1" dirty="0">
                <a:solidFill>
                  <a:srgbClr val="C00000"/>
                </a:solidFill>
                <a:latin typeface="微软雅黑" panose="020B0503020204020204" pitchFamily="34" charset="-122"/>
                <a:ea typeface="微软雅黑" panose="020B0503020204020204" pitchFamily="34" charset="-122"/>
              </a:rPr>
              <a:t>入厂</a:t>
            </a:r>
            <a:endParaRPr lang="en-US" altLang="zh-CN" sz="2800" b="1" dirty="0">
              <a:solidFill>
                <a:srgbClr val="C00000"/>
              </a:solidFill>
              <a:latin typeface="微软雅黑" panose="020B0503020204020204" pitchFamily="34" charset="-122"/>
              <a:ea typeface="微软雅黑" panose="020B0503020204020204" pitchFamily="34" charset="-122"/>
            </a:endParaRPr>
          </a:p>
          <a:p>
            <a:pPr>
              <a:lnSpc>
                <a:spcPts val="3000"/>
              </a:lnSpc>
            </a:pPr>
            <a:r>
              <a:rPr lang="zh-CN" altLang="en-US" sz="2800" b="1" dirty="0">
                <a:solidFill>
                  <a:srgbClr val="C00000"/>
                </a:solidFill>
                <a:latin typeface="微软雅黑" panose="020B0503020204020204" pitchFamily="34" charset="-122"/>
                <a:ea typeface="微软雅黑" panose="020B0503020204020204" pitchFamily="34" charset="-122"/>
              </a:rPr>
              <a:t>教育</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19" grpId="0"/>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938" y="116632"/>
            <a:ext cx="288032" cy="504056"/>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8" name="矩形 57"/>
          <p:cNvSpPr/>
          <p:nvPr/>
        </p:nvSpPr>
        <p:spPr>
          <a:xfrm>
            <a:off x="624979" y="116632"/>
            <a:ext cx="72008" cy="504056"/>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0" name="TextBox 49"/>
          <p:cNvSpPr txBox="1"/>
          <p:nvPr/>
        </p:nvSpPr>
        <p:spPr>
          <a:xfrm>
            <a:off x="841004" y="183994"/>
            <a:ext cx="2954655" cy="369332"/>
          </a:xfrm>
          <a:prstGeom prst="rect">
            <a:avLst/>
          </a:prstGeom>
          <a:noFill/>
        </p:spPr>
        <p:txBody>
          <a:bodyPr wrap="none" rtlCol="0">
            <a:spAutoFit/>
          </a:bodyPr>
          <a:lstStyle/>
          <a:p>
            <a:r>
              <a:rPr lang="zh-CN" altLang="en-US" b="1" dirty="0">
                <a:solidFill>
                  <a:srgbClr val="00153E"/>
                </a:solidFill>
                <a:latin typeface="微软雅黑" panose="020B0503020204020204" pitchFamily="34" charset="-122"/>
                <a:ea typeface="微软雅黑" panose="020B0503020204020204" pitchFamily="34" charset="-122"/>
              </a:rPr>
              <a:t>以人为本切实做好安全工作</a:t>
            </a:r>
            <a:endParaRPr lang="zh-CN" altLang="en-US" b="1" dirty="0">
              <a:solidFill>
                <a:srgbClr val="00153E"/>
              </a:solidFill>
              <a:latin typeface="微软雅黑" panose="020B0503020204020204" pitchFamily="34" charset="-122"/>
              <a:ea typeface="微软雅黑" panose="020B0503020204020204" pitchFamily="34" charset="-122"/>
            </a:endParaRPr>
          </a:p>
        </p:txBody>
      </p:sp>
      <p:sp>
        <p:nvSpPr>
          <p:cNvPr id="51" name="矩形 50"/>
          <p:cNvSpPr/>
          <p:nvPr/>
        </p:nvSpPr>
        <p:spPr>
          <a:xfrm flipV="1">
            <a:off x="0" y="764701"/>
            <a:ext cx="12195175" cy="45719"/>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grpSp>
        <p:nvGrpSpPr>
          <p:cNvPr id="12" name="组合 11"/>
          <p:cNvGrpSpPr/>
          <p:nvPr/>
        </p:nvGrpSpPr>
        <p:grpSpPr>
          <a:xfrm>
            <a:off x="2180337" y="2781756"/>
            <a:ext cx="7949699" cy="3599572"/>
            <a:chOff x="4304043" y="1286668"/>
            <a:chExt cx="3837944" cy="2757793"/>
          </a:xfrm>
          <a:effectLst>
            <a:outerShdw blurRad="381000" dist="254000" dir="8100000" algn="tr" rotWithShape="0">
              <a:prstClr val="black">
                <a:alpha val="40000"/>
              </a:prstClr>
            </a:outerShdw>
          </a:effectLst>
        </p:grpSpPr>
        <p:sp>
          <p:nvSpPr>
            <p:cNvPr id="13" name="圆角矩形 1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圆角矩形 13"/>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5" name="组合 14"/>
          <p:cNvGrpSpPr/>
          <p:nvPr/>
        </p:nvGrpSpPr>
        <p:grpSpPr>
          <a:xfrm>
            <a:off x="2683465" y="3594565"/>
            <a:ext cx="1973962" cy="1973959"/>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fontAlgn="auto">
                <a:spcBef>
                  <a:spcPts val="0"/>
                </a:spcBef>
                <a:spcAft>
                  <a:spcPts val="0"/>
                </a:spcAft>
                <a:defRPr/>
              </a:pPr>
              <a:endParaRPr lang="zh-CN" altLang="en-US" sz="2400" b="0" kern="0">
                <a:solidFill>
                  <a:sysClr val="windowText" lastClr="000000"/>
                </a:solidFill>
                <a:latin typeface="+mn-lt"/>
                <a:ea typeface="+mn-ea"/>
                <a:cs typeface="+mn-ea"/>
                <a:sym typeface="+mn-lt"/>
              </a:endParaRPr>
            </a:p>
          </p:txBody>
        </p:sp>
        <p:sp>
          <p:nvSpPr>
            <p:cNvPr id="17" name="椭圆 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fontAlgn="auto">
                <a:spcBef>
                  <a:spcPts val="0"/>
                </a:spcBef>
                <a:spcAft>
                  <a:spcPts val="0"/>
                </a:spcAft>
                <a:defRPr/>
              </a:pPr>
              <a:endParaRPr lang="zh-CN" altLang="en-US" sz="2400" b="0" kern="0">
                <a:solidFill>
                  <a:sysClr val="window" lastClr="FFFFFF"/>
                </a:solidFill>
                <a:latin typeface="+mn-lt"/>
                <a:ea typeface="+mn-ea"/>
                <a:cs typeface="+mn-ea"/>
                <a:sym typeface="+mn-lt"/>
              </a:endParaRPr>
            </a:p>
          </p:txBody>
        </p:sp>
      </p:grpSp>
      <p:sp>
        <p:nvSpPr>
          <p:cNvPr id="19" name="Rectangle 42"/>
          <p:cNvSpPr/>
          <p:nvPr/>
        </p:nvSpPr>
        <p:spPr bwMode="auto">
          <a:xfrm>
            <a:off x="4906937" y="3140968"/>
            <a:ext cx="4719042" cy="283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150000"/>
              </a:lnSpc>
              <a:spcBef>
                <a:spcPct val="0"/>
              </a:spcBef>
              <a:spcAft>
                <a:spcPct val="0"/>
              </a:spcAft>
            </a:pPr>
            <a:r>
              <a:rPr lang="zh-CN" altLang="en-US" sz="1600" dirty="0">
                <a:solidFill>
                  <a:srgbClr val="000000"/>
                </a:solidFill>
                <a:latin typeface="微软雅黑" panose="020B0503020204020204" pitchFamily="34" charset="-122"/>
                <a:ea typeface="微软雅黑" panose="020B0503020204020204" pitchFamily="34" charset="-122"/>
                <a:cs typeface="+mn-ea"/>
                <a:sym typeface="+mn-lt"/>
              </a:rPr>
              <a:t>       是指在新职工或调动工作的工人在分配到车间后进行的安全教育。由车间主管安全的主任负责，车间安全员进行教育。教育内容有本车间的生产概况，安全生产情况，本车间的劳动纪律和生产规则，安全注意事项，车间的危险邻位，危险机电设施、尘毒作业情况，以及必须遵守的安全生产规章制度</a:t>
            </a:r>
            <a:endParaRPr lang="en-US" sz="1600" b="0" dirty="0">
              <a:solidFill>
                <a:srgbClr val="000000"/>
              </a:solidFill>
              <a:latin typeface="微软雅黑" panose="020B0503020204020204" pitchFamily="34" charset="-122"/>
              <a:ea typeface="微软雅黑" panose="020B0503020204020204" pitchFamily="34" charset="-122"/>
              <a:cs typeface="+mn-ea"/>
              <a:sym typeface="+mn-lt"/>
            </a:endParaRPr>
          </a:p>
        </p:txBody>
      </p:sp>
      <p:grpSp>
        <p:nvGrpSpPr>
          <p:cNvPr id="22" name="组合 21"/>
          <p:cNvGrpSpPr/>
          <p:nvPr/>
        </p:nvGrpSpPr>
        <p:grpSpPr>
          <a:xfrm>
            <a:off x="3217269" y="1289647"/>
            <a:ext cx="5928137" cy="915219"/>
            <a:chOff x="2013772" y="2804099"/>
            <a:chExt cx="4430465" cy="684000"/>
          </a:xfrm>
        </p:grpSpPr>
        <p:sp>
          <p:nvSpPr>
            <p:cNvPr id="23" name="圆角矩形 22"/>
            <p:cNvSpPr/>
            <p:nvPr/>
          </p:nvSpPr>
          <p:spPr>
            <a:xfrm flipV="1">
              <a:off x="2013772" y="2804099"/>
              <a:ext cx="443046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15"/>
            <p:cNvSpPr txBox="1"/>
            <p:nvPr/>
          </p:nvSpPr>
          <p:spPr>
            <a:xfrm>
              <a:off x="3466805" y="2950581"/>
              <a:ext cx="1763417" cy="391035"/>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职工安全教育</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sp>
        <p:nvSpPr>
          <p:cNvPr id="2" name="TextBox 1"/>
          <p:cNvSpPr txBox="1"/>
          <p:nvPr/>
        </p:nvSpPr>
        <p:spPr>
          <a:xfrm>
            <a:off x="3219043" y="4150655"/>
            <a:ext cx="902811" cy="861774"/>
          </a:xfrm>
          <a:prstGeom prst="rect">
            <a:avLst/>
          </a:prstGeom>
          <a:noFill/>
        </p:spPr>
        <p:txBody>
          <a:bodyPr wrap="none" rtlCol="0">
            <a:spAutoFit/>
          </a:bodyPr>
          <a:lstStyle/>
          <a:p>
            <a:pPr>
              <a:lnSpc>
                <a:spcPts val="3000"/>
              </a:lnSpc>
            </a:pPr>
            <a:r>
              <a:rPr lang="zh-CN" altLang="en-US" sz="2800" b="1" dirty="0">
                <a:solidFill>
                  <a:srgbClr val="C00000"/>
                </a:solidFill>
                <a:latin typeface="微软雅黑" panose="020B0503020204020204" pitchFamily="34" charset="-122"/>
                <a:ea typeface="微软雅黑" panose="020B0503020204020204" pitchFamily="34" charset="-122"/>
              </a:rPr>
              <a:t>车间</a:t>
            </a:r>
            <a:endParaRPr lang="en-US" altLang="zh-CN" sz="2800" b="1" dirty="0">
              <a:solidFill>
                <a:srgbClr val="C00000"/>
              </a:solidFill>
              <a:latin typeface="微软雅黑" panose="020B0503020204020204" pitchFamily="34" charset="-122"/>
              <a:ea typeface="微软雅黑" panose="020B0503020204020204" pitchFamily="34" charset="-122"/>
            </a:endParaRPr>
          </a:p>
          <a:p>
            <a:pPr>
              <a:lnSpc>
                <a:spcPts val="3000"/>
              </a:lnSpc>
            </a:pPr>
            <a:r>
              <a:rPr lang="zh-CN" altLang="en-US" sz="2800" b="1" dirty="0">
                <a:solidFill>
                  <a:srgbClr val="C00000"/>
                </a:solidFill>
                <a:latin typeface="微软雅黑" panose="020B0503020204020204" pitchFamily="34" charset="-122"/>
                <a:ea typeface="微软雅黑" panose="020B0503020204020204" pitchFamily="34" charset="-122"/>
              </a:rPr>
              <a:t>教育</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19" grpId="0"/>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938" y="116632"/>
            <a:ext cx="288032" cy="504056"/>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8" name="矩形 57"/>
          <p:cNvSpPr/>
          <p:nvPr/>
        </p:nvSpPr>
        <p:spPr>
          <a:xfrm>
            <a:off x="624979" y="116632"/>
            <a:ext cx="72008" cy="504056"/>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0" name="TextBox 49"/>
          <p:cNvSpPr txBox="1"/>
          <p:nvPr/>
        </p:nvSpPr>
        <p:spPr>
          <a:xfrm>
            <a:off x="841004" y="183994"/>
            <a:ext cx="2954655" cy="369332"/>
          </a:xfrm>
          <a:prstGeom prst="rect">
            <a:avLst/>
          </a:prstGeom>
          <a:noFill/>
        </p:spPr>
        <p:txBody>
          <a:bodyPr wrap="none" rtlCol="0">
            <a:spAutoFit/>
          </a:bodyPr>
          <a:lstStyle/>
          <a:p>
            <a:r>
              <a:rPr lang="zh-CN" altLang="en-US" b="1" dirty="0">
                <a:solidFill>
                  <a:srgbClr val="00153E"/>
                </a:solidFill>
                <a:latin typeface="微软雅黑" panose="020B0503020204020204" pitchFamily="34" charset="-122"/>
                <a:ea typeface="微软雅黑" panose="020B0503020204020204" pitchFamily="34" charset="-122"/>
              </a:rPr>
              <a:t>以人为本切实做好安全工作</a:t>
            </a:r>
            <a:endParaRPr lang="zh-CN" altLang="en-US" b="1" dirty="0">
              <a:solidFill>
                <a:srgbClr val="00153E"/>
              </a:solidFill>
              <a:latin typeface="微软雅黑" panose="020B0503020204020204" pitchFamily="34" charset="-122"/>
              <a:ea typeface="微软雅黑" panose="020B0503020204020204" pitchFamily="34" charset="-122"/>
            </a:endParaRPr>
          </a:p>
        </p:txBody>
      </p:sp>
      <p:sp>
        <p:nvSpPr>
          <p:cNvPr id="51" name="矩形 50"/>
          <p:cNvSpPr/>
          <p:nvPr/>
        </p:nvSpPr>
        <p:spPr>
          <a:xfrm flipV="1">
            <a:off x="0" y="764701"/>
            <a:ext cx="12195175" cy="45719"/>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grpSp>
        <p:nvGrpSpPr>
          <p:cNvPr id="12" name="组合 11"/>
          <p:cNvGrpSpPr/>
          <p:nvPr/>
        </p:nvGrpSpPr>
        <p:grpSpPr>
          <a:xfrm>
            <a:off x="2180337" y="2781756"/>
            <a:ext cx="7949699" cy="3599572"/>
            <a:chOff x="4304043" y="1286668"/>
            <a:chExt cx="3837944" cy="2757793"/>
          </a:xfrm>
          <a:effectLst>
            <a:outerShdw blurRad="381000" dist="254000" dir="8100000" algn="tr" rotWithShape="0">
              <a:prstClr val="black">
                <a:alpha val="40000"/>
              </a:prstClr>
            </a:outerShdw>
          </a:effectLst>
        </p:grpSpPr>
        <p:sp>
          <p:nvSpPr>
            <p:cNvPr id="13" name="圆角矩形 1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圆角矩形 13"/>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5" name="组合 14"/>
          <p:cNvGrpSpPr/>
          <p:nvPr/>
        </p:nvGrpSpPr>
        <p:grpSpPr>
          <a:xfrm>
            <a:off x="2683465" y="3594565"/>
            <a:ext cx="1973962" cy="1973959"/>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fontAlgn="auto">
                <a:spcBef>
                  <a:spcPts val="0"/>
                </a:spcBef>
                <a:spcAft>
                  <a:spcPts val="0"/>
                </a:spcAft>
                <a:defRPr/>
              </a:pPr>
              <a:endParaRPr lang="zh-CN" altLang="en-US" sz="2400" b="0" kern="0">
                <a:solidFill>
                  <a:sysClr val="windowText" lastClr="000000"/>
                </a:solidFill>
                <a:latin typeface="+mn-lt"/>
                <a:ea typeface="+mn-ea"/>
                <a:cs typeface="+mn-ea"/>
                <a:sym typeface="+mn-lt"/>
              </a:endParaRPr>
            </a:p>
          </p:txBody>
        </p:sp>
        <p:sp>
          <p:nvSpPr>
            <p:cNvPr id="17" name="椭圆 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fontAlgn="auto">
                <a:spcBef>
                  <a:spcPts val="0"/>
                </a:spcBef>
                <a:spcAft>
                  <a:spcPts val="0"/>
                </a:spcAft>
                <a:defRPr/>
              </a:pPr>
              <a:endParaRPr lang="zh-CN" altLang="en-US" sz="2400" b="0" kern="0">
                <a:solidFill>
                  <a:sysClr val="window" lastClr="FFFFFF"/>
                </a:solidFill>
                <a:latin typeface="+mn-lt"/>
                <a:ea typeface="+mn-ea"/>
                <a:cs typeface="+mn-ea"/>
                <a:sym typeface="+mn-lt"/>
              </a:endParaRPr>
            </a:p>
          </p:txBody>
        </p:sp>
      </p:grpSp>
      <p:sp>
        <p:nvSpPr>
          <p:cNvPr id="19" name="Rectangle 42"/>
          <p:cNvSpPr/>
          <p:nvPr/>
        </p:nvSpPr>
        <p:spPr bwMode="auto">
          <a:xfrm>
            <a:off x="4894796" y="2996952"/>
            <a:ext cx="4719042" cy="283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150000"/>
              </a:lnSpc>
              <a:spcBef>
                <a:spcPct val="0"/>
              </a:spcBef>
              <a:spcAft>
                <a:spcPct val="0"/>
              </a:spcAft>
            </a:pPr>
            <a:r>
              <a:rPr lang="zh-CN" altLang="en-US" sz="1600" dirty="0">
                <a:solidFill>
                  <a:srgbClr val="000000"/>
                </a:solidFill>
                <a:latin typeface="微软雅黑" panose="020B0503020204020204" pitchFamily="34" charset="-122"/>
                <a:ea typeface="微软雅黑" panose="020B0503020204020204" pitchFamily="34" charset="-122"/>
                <a:cs typeface="+mn-ea"/>
                <a:sym typeface="+mn-lt"/>
              </a:rPr>
              <a:t>       </a:t>
            </a:r>
            <a:endParaRPr lang="zh-CN" altLang="en-US" sz="1600" dirty="0">
              <a:solidFill>
                <a:srgbClr val="000000"/>
              </a:solidFill>
              <a:latin typeface="微软雅黑" panose="020B0503020204020204" pitchFamily="34" charset="-122"/>
              <a:ea typeface="微软雅黑" panose="020B0503020204020204" pitchFamily="34" charset="-122"/>
              <a:cs typeface="+mn-ea"/>
              <a:sym typeface="+mn-lt"/>
            </a:endParaRPr>
          </a:p>
          <a:p>
            <a:pPr fontAlgn="base">
              <a:lnSpc>
                <a:spcPct val="150000"/>
              </a:lnSpc>
              <a:spcBef>
                <a:spcPct val="0"/>
              </a:spcBef>
              <a:spcAft>
                <a:spcPct val="0"/>
              </a:spcAft>
            </a:pPr>
            <a:r>
              <a:rPr lang="zh-CN" altLang="en-US" sz="1600" dirty="0">
                <a:solidFill>
                  <a:srgbClr val="000000"/>
                </a:solidFill>
                <a:latin typeface="微软雅黑" panose="020B0503020204020204" pitchFamily="34" charset="-122"/>
                <a:ea typeface="微软雅黑" panose="020B0503020204020204" pitchFamily="34" charset="-122"/>
                <a:cs typeface="+mn-ea"/>
                <a:sym typeface="+mn-lt"/>
              </a:rPr>
              <a:t>       是指由工段、班组长对新到岗位工作的工人进行的上岗前安全教育。教育内容有工段、班组安全生产概况，工作性质和职责范围，应知应会，岗位工种的工作性质、机电设备的安全操作方法，各种安全防护设施的性能和作用，工作地点的环境卫生及尘源、毒源、危险机件，危险物的控制方法，个人防护用具的使用方法，以及发生事故时的紧急救灾措施和安全撤退路线。三级安全教育时间不得少于</a:t>
            </a:r>
            <a:r>
              <a:rPr lang="en-US" altLang="zh-CN" sz="1600" dirty="0">
                <a:solidFill>
                  <a:srgbClr val="000000"/>
                </a:solidFill>
                <a:latin typeface="微软雅黑" panose="020B0503020204020204" pitchFamily="34" charset="-122"/>
                <a:ea typeface="微软雅黑" panose="020B0503020204020204" pitchFamily="34" charset="-122"/>
                <a:cs typeface="+mn-ea"/>
                <a:sym typeface="+mn-lt"/>
              </a:rPr>
              <a:t>40</a:t>
            </a:r>
            <a:r>
              <a:rPr lang="zh-CN" altLang="en-US" sz="1600" dirty="0">
                <a:solidFill>
                  <a:srgbClr val="000000"/>
                </a:solidFill>
                <a:latin typeface="微软雅黑" panose="020B0503020204020204" pitchFamily="34" charset="-122"/>
                <a:ea typeface="微软雅黑" panose="020B0503020204020204" pitchFamily="34" charset="-122"/>
                <a:cs typeface="+mn-ea"/>
                <a:sym typeface="+mn-lt"/>
              </a:rPr>
              <a:t>学时。工人经专试合格后，方可独立进行操作</a:t>
            </a:r>
            <a:endParaRPr lang="en-US" sz="1600" b="0" dirty="0">
              <a:solidFill>
                <a:srgbClr val="000000"/>
              </a:solidFill>
              <a:latin typeface="微软雅黑" panose="020B0503020204020204" pitchFamily="34" charset="-122"/>
              <a:ea typeface="微软雅黑" panose="020B0503020204020204" pitchFamily="34" charset="-122"/>
              <a:cs typeface="+mn-ea"/>
              <a:sym typeface="+mn-lt"/>
            </a:endParaRPr>
          </a:p>
        </p:txBody>
      </p:sp>
      <p:grpSp>
        <p:nvGrpSpPr>
          <p:cNvPr id="22" name="组合 21"/>
          <p:cNvGrpSpPr/>
          <p:nvPr/>
        </p:nvGrpSpPr>
        <p:grpSpPr>
          <a:xfrm>
            <a:off x="3217269" y="1289647"/>
            <a:ext cx="5928137" cy="915219"/>
            <a:chOff x="2013772" y="2804099"/>
            <a:chExt cx="4430465" cy="684000"/>
          </a:xfrm>
        </p:grpSpPr>
        <p:sp>
          <p:nvSpPr>
            <p:cNvPr id="23" name="圆角矩形 22"/>
            <p:cNvSpPr/>
            <p:nvPr/>
          </p:nvSpPr>
          <p:spPr>
            <a:xfrm flipV="1">
              <a:off x="2013772" y="2804099"/>
              <a:ext cx="443046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15"/>
            <p:cNvSpPr txBox="1"/>
            <p:nvPr/>
          </p:nvSpPr>
          <p:spPr>
            <a:xfrm>
              <a:off x="3466805" y="2950581"/>
              <a:ext cx="1763417" cy="391035"/>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职工安全教育</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sp>
        <p:nvSpPr>
          <p:cNvPr id="2" name="TextBox 1"/>
          <p:cNvSpPr txBox="1"/>
          <p:nvPr/>
        </p:nvSpPr>
        <p:spPr>
          <a:xfrm>
            <a:off x="3219043" y="4150655"/>
            <a:ext cx="902811" cy="861774"/>
          </a:xfrm>
          <a:prstGeom prst="rect">
            <a:avLst/>
          </a:prstGeom>
          <a:noFill/>
        </p:spPr>
        <p:txBody>
          <a:bodyPr wrap="none" rtlCol="0">
            <a:spAutoFit/>
          </a:bodyPr>
          <a:lstStyle/>
          <a:p>
            <a:pPr>
              <a:lnSpc>
                <a:spcPts val="3000"/>
              </a:lnSpc>
            </a:pPr>
            <a:r>
              <a:rPr lang="zh-CN" altLang="en-US" sz="2800" b="1" dirty="0">
                <a:solidFill>
                  <a:srgbClr val="C00000"/>
                </a:solidFill>
                <a:latin typeface="微软雅黑" panose="020B0503020204020204" pitchFamily="34" charset="-122"/>
                <a:ea typeface="微软雅黑" panose="020B0503020204020204" pitchFamily="34" charset="-122"/>
              </a:rPr>
              <a:t>岗位</a:t>
            </a:r>
            <a:endParaRPr lang="en-US" altLang="zh-CN" sz="2800" b="1" dirty="0">
              <a:solidFill>
                <a:srgbClr val="C00000"/>
              </a:solidFill>
              <a:latin typeface="微软雅黑" panose="020B0503020204020204" pitchFamily="34" charset="-122"/>
              <a:ea typeface="微软雅黑" panose="020B0503020204020204" pitchFamily="34" charset="-122"/>
            </a:endParaRPr>
          </a:p>
          <a:p>
            <a:pPr>
              <a:lnSpc>
                <a:spcPts val="3000"/>
              </a:lnSpc>
            </a:pPr>
            <a:r>
              <a:rPr lang="zh-CN" altLang="en-US" sz="2800" b="1" dirty="0">
                <a:solidFill>
                  <a:srgbClr val="C00000"/>
                </a:solidFill>
                <a:latin typeface="微软雅黑" panose="020B0503020204020204" pitchFamily="34" charset="-122"/>
                <a:ea typeface="微软雅黑" panose="020B0503020204020204" pitchFamily="34" charset="-122"/>
              </a:rPr>
              <a:t>教育</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19" grpId="0"/>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961683" y="2708920"/>
            <a:ext cx="3503404" cy="3005706"/>
          </a:xfrm>
          <a:prstGeom prst="rect">
            <a:avLst/>
          </a:prstGeom>
          <a:noFill/>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49" name="矩形 48"/>
          <p:cNvSpPr/>
          <p:nvPr/>
        </p:nvSpPr>
        <p:spPr>
          <a:xfrm>
            <a:off x="264938" y="116632"/>
            <a:ext cx="288032" cy="504056"/>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8" name="矩形 57"/>
          <p:cNvSpPr/>
          <p:nvPr/>
        </p:nvSpPr>
        <p:spPr>
          <a:xfrm>
            <a:off x="624979" y="116632"/>
            <a:ext cx="72008" cy="504056"/>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0" name="TextBox 49"/>
          <p:cNvSpPr txBox="1"/>
          <p:nvPr/>
        </p:nvSpPr>
        <p:spPr>
          <a:xfrm>
            <a:off x="841004" y="183994"/>
            <a:ext cx="2954655" cy="369332"/>
          </a:xfrm>
          <a:prstGeom prst="rect">
            <a:avLst/>
          </a:prstGeom>
          <a:noFill/>
        </p:spPr>
        <p:txBody>
          <a:bodyPr wrap="none" rtlCol="0">
            <a:spAutoFit/>
          </a:bodyPr>
          <a:lstStyle/>
          <a:p>
            <a:r>
              <a:rPr lang="zh-CN" altLang="en-US" b="1" dirty="0">
                <a:solidFill>
                  <a:srgbClr val="00153E"/>
                </a:solidFill>
                <a:latin typeface="微软雅黑" panose="020B0503020204020204" pitchFamily="34" charset="-122"/>
                <a:ea typeface="微软雅黑" panose="020B0503020204020204" pitchFamily="34" charset="-122"/>
              </a:rPr>
              <a:t>以人为本切实做好安全工作</a:t>
            </a:r>
            <a:endParaRPr lang="zh-CN" altLang="en-US" b="1" dirty="0">
              <a:solidFill>
                <a:srgbClr val="00153E"/>
              </a:solidFill>
              <a:latin typeface="微软雅黑" panose="020B0503020204020204" pitchFamily="34" charset="-122"/>
              <a:ea typeface="微软雅黑" panose="020B0503020204020204" pitchFamily="34" charset="-122"/>
            </a:endParaRPr>
          </a:p>
        </p:txBody>
      </p:sp>
      <p:sp>
        <p:nvSpPr>
          <p:cNvPr id="51" name="矩形 50"/>
          <p:cNvSpPr/>
          <p:nvPr/>
        </p:nvSpPr>
        <p:spPr>
          <a:xfrm flipV="1">
            <a:off x="0" y="764701"/>
            <a:ext cx="12195175" cy="45719"/>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18" name="矩形 8"/>
          <p:cNvSpPr/>
          <p:nvPr/>
        </p:nvSpPr>
        <p:spPr bwMode="auto">
          <a:xfrm>
            <a:off x="1103447" y="1938492"/>
            <a:ext cx="9988056" cy="4514844"/>
          </a:xfrm>
          <a:prstGeom prst="rect">
            <a:avLst/>
          </a:prstGeom>
          <a:noFill/>
          <a:ln w="12700">
            <a:solidFill>
              <a:schemeClr val="tx1">
                <a:lumMod val="65000"/>
                <a:lumOff val="35000"/>
              </a:schemeClr>
            </a:solidFill>
            <a:prstDash val="solid"/>
            <a:miter lim="800000"/>
          </a:ln>
          <a:effectLst/>
          <a:scene3d>
            <a:camera prst="orthographicFront">
              <a:rot lat="0" lon="0" rev="0"/>
            </a:camera>
            <a:lightRig rig="balanced" dir="t">
              <a:rot lat="0" lon="0" rev="8700000"/>
            </a:lightRig>
          </a:scene3d>
          <a:sp3d>
            <a:bevelT w="190500" h="38100"/>
          </a:sp3d>
        </p:spPr>
        <p:txBody>
          <a:bodyPr/>
          <a:lstStyle/>
          <a:p>
            <a:endParaRPr lang="zh-CN" altLang="en-US" sz="3200">
              <a:solidFill>
                <a:srgbClr val="000000"/>
              </a:solidFill>
              <a:sym typeface="Arial" panose="020B0604020202020204" pitchFamily="34" charset="0"/>
            </a:endParaRPr>
          </a:p>
        </p:txBody>
      </p:sp>
      <p:sp>
        <p:nvSpPr>
          <p:cNvPr id="20" name="TextBox 12"/>
          <p:cNvSpPr txBox="1"/>
          <p:nvPr/>
        </p:nvSpPr>
        <p:spPr>
          <a:xfrm>
            <a:off x="1667779" y="3140968"/>
            <a:ext cx="4922132" cy="2616143"/>
          </a:xfrm>
          <a:prstGeom prst="rect">
            <a:avLst/>
          </a:prstGeom>
          <a:noFill/>
        </p:spPr>
        <p:txBody>
          <a:bodyPr wrap="square" lIns="121963" tIns="60981" rIns="121963" bIns="60981" rtlCol="0">
            <a:spAutoFit/>
          </a:bodyPr>
          <a:lstStyle/>
          <a:p>
            <a:pPr>
              <a:lnSpc>
                <a:spcPct val="15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指对接触危险性较大的特种作业人员，如电气、焊接、司机、锅护、压力容器等工种的工人所进行的专门安全技术知识培训。特种作业人员必须通过脱产或半脱产培训，并经过严格考试合格后，才能准许操作。这种培训至至少每年一次 。</a:t>
            </a: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1957825" y="1484784"/>
            <a:ext cx="3059643" cy="916026"/>
            <a:chOff x="4304044" y="1286668"/>
            <a:chExt cx="3837945" cy="2757793"/>
          </a:xfrm>
          <a:solidFill>
            <a:srgbClr val="C00000"/>
          </a:solidFill>
          <a:effectLst>
            <a:outerShdw blurRad="317500" dist="38100" dir="11940000" algn="tr" rotWithShape="0">
              <a:prstClr val="black">
                <a:alpha val="50000"/>
              </a:prstClr>
            </a:outerShdw>
          </a:effectLst>
          <a:scene3d>
            <a:camera prst="orthographicFront">
              <a:rot lat="0" lon="0" rev="0"/>
            </a:camera>
            <a:lightRig rig="balanced" dir="t">
              <a:rot lat="0" lon="0" rev="8700000"/>
            </a:lightRig>
          </a:scene3d>
        </p:grpSpPr>
        <p:sp>
          <p:nvSpPr>
            <p:cNvPr id="25" name="圆角矩形 24"/>
            <p:cNvSpPr/>
            <p:nvPr/>
          </p:nvSpPr>
          <p:spPr>
            <a:xfrm>
              <a:off x="4304044" y="1286668"/>
              <a:ext cx="3837945" cy="2757793"/>
            </a:xfrm>
            <a:prstGeom prst="roundRect">
              <a:avLst/>
            </a:prstGeom>
            <a:grpFill/>
            <a:ln>
              <a:noFill/>
            </a:ln>
            <a:effectLst>
              <a:outerShdw blurRad="44450" dist="27940" dir="5400000" algn="ctr">
                <a:srgbClr val="000000">
                  <a:alpha val="50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j-ea"/>
                <a:ea typeface="+mj-ea"/>
              </a:endParaRPr>
            </a:p>
          </p:txBody>
        </p:sp>
        <p:sp>
          <p:nvSpPr>
            <p:cNvPr id="26" name="圆角矩形 25"/>
            <p:cNvSpPr/>
            <p:nvPr/>
          </p:nvSpPr>
          <p:spPr>
            <a:xfrm>
              <a:off x="4351930" y="1294475"/>
              <a:ext cx="3742174" cy="2663320"/>
            </a:xfrm>
            <a:prstGeom prst="round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 特种作业教育</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961683" y="2708920"/>
            <a:ext cx="3528392" cy="3005706"/>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4" grpId="0" animBg="1"/>
      <p:bldP spid="18" grpId="0" bldLvl="0" animBg="1" autoUpdateAnimBg="0"/>
      <p:bldP spid="2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938" y="116632"/>
            <a:ext cx="288032" cy="504056"/>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8" name="矩形 57"/>
          <p:cNvSpPr/>
          <p:nvPr/>
        </p:nvSpPr>
        <p:spPr>
          <a:xfrm>
            <a:off x="624979" y="116632"/>
            <a:ext cx="72008" cy="504056"/>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0" name="TextBox 49"/>
          <p:cNvSpPr txBox="1"/>
          <p:nvPr/>
        </p:nvSpPr>
        <p:spPr>
          <a:xfrm>
            <a:off x="841004" y="183994"/>
            <a:ext cx="2954655" cy="369332"/>
          </a:xfrm>
          <a:prstGeom prst="rect">
            <a:avLst/>
          </a:prstGeom>
          <a:noFill/>
        </p:spPr>
        <p:txBody>
          <a:bodyPr wrap="none" rtlCol="0">
            <a:spAutoFit/>
          </a:bodyPr>
          <a:lstStyle/>
          <a:p>
            <a:r>
              <a:rPr lang="zh-CN" altLang="en-US" b="1" dirty="0">
                <a:solidFill>
                  <a:srgbClr val="00153E"/>
                </a:solidFill>
                <a:latin typeface="微软雅黑" panose="020B0503020204020204" pitchFamily="34" charset="-122"/>
                <a:ea typeface="微软雅黑" panose="020B0503020204020204" pitchFamily="34" charset="-122"/>
              </a:rPr>
              <a:t>以人为本切实做好安全工作</a:t>
            </a:r>
            <a:endParaRPr lang="zh-CN" altLang="en-US" b="1" dirty="0">
              <a:solidFill>
                <a:srgbClr val="00153E"/>
              </a:solidFill>
              <a:latin typeface="微软雅黑" panose="020B0503020204020204" pitchFamily="34" charset="-122"/>
              <a:ea typeface="微软雅黑" panose="020B0503020204020204" pitchFamily="34" charset="-122"/>
            </a:endParaRPr>
          </a:p>
        </p:txBody>
      </p:sp>
      <p:sp>
        <p:nvSpPr>
          <p:cNvPr id="51" name="矩形 50"/>
          <p:cNvSpPr/>
          <p:nvPr/>
        </p:nvSpPr>
        <p:spPr>
          <a:xfrm flipV="1">
            <a:off x="0" y="764701"/>
            <a:ext cx="12195175" cy="45719"/>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18" name="矩形 8"/>
          <p:cNvSpPr/>
          <p:nvPr/>
        </p:nvSpPr>
        <p:spPr bwMode="auto">
          <a:xfrm>
            <a:off x="1103447" y="1938492"/>
            <a:ext cx="9988056" cy="4010788"/>
          </a:xfrm>
          <a:prstGeom prst="rect">
            <a:avLst/>
          </a:prstGeom>
          <a:noFill/>
          <a:ln w="12700">
            <a:solidFill>
              <a:schemeClr val="tx1">
                <a:lumMod val="65000"/>
                <a:lumOff val="35000"/>
              </a:schemeClr>
            </a:solidFill>
            <a:prstDash val="solid"/>
            <a:miter lim="800000"/>
          </a:ln>
          <a:effectLst/>
          <a:scene3d>
            <a:camera prst="orthographicFront">
              <a:rot lat="0" lon="0" rev="0"/>
            </a:camera>
            <a:lightRig rig="balanced" dir="t">
              <a:rot lat="0" lon="0" rev="8700000"/>
            </a:lightRig>
          </a:scene3d>
          <a:sp3d>
            <a:bevelT w="190500" h="38100"/>
          </a:sp3d>
        </p:spPr>
        <p:txBody>
          <a:bodyPr/>
          <a:lstStyle/>
          <a:p>
            <a:endParaRPr lang="zh-CN" altLang="en-US" sz="3200">
              <a:solidFill>
                <a:srgbClr val="000000"/>
              </a:solidFill>
              <a:sym typeface="Arial" panose="020B0604020202020204" pitchFamily="34" charset="0"/>
            </a:endParaRPr>
          </a:p>
        </p:txBody>
      </p:sp>
      <p:sp>
        <p:nvSpPr>
          <p:cNvPr id="20" name="TextBox 12"/>
          <p:cNvSpPr txBox="1"/>
          <p:nvPr/>
        </p:nvSpPr>
        <p:spPr>
          <a:xfrm>
            <a:off x="1679511" y="3310925"/>
            <a:ext cx="4418076" cy="1369648"/>
          </a:xfrm>
          <a:prstGeom prst="rect">
            <a:avLst/>
          </a:prstGeom>
          <a:noFill/>
        </p:spPr>
        <p:txBody>
          <a:bodyPr wrap="square" lIns="121963" tIns="60981" rIns="121963" bIns="60981" rtlCol="0">
            <a:spAutoFit/>
          </a:bodyPr>
          <a:lstStyle/>
          <a:p>
            <a:pPr>
              <a:lnSpc>
                <a:spcPct val="15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要在生产过程的自始至终坚持不断。一般的教育方法是班前布置、班中检查、班后总结，使安全教育制度化。</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1" name="组合 20"/>
          <p:cNvGrpSpPr/>
          <p:nvPr/>
        </p:nvGrpSpPr>
        <p:grpSpPr>
          <a:xfrm>
            <a:off x="1957825" y="1484784"/>
            <a:ext cx="3059643" cy="916026"/>
            <a:chOff x="4304044" y="1286668"/>
            <a:chExt cx="3837945" cy="2757793"/>
          </a:xfrm>
          <a:solidFill>
            <a:srgbClr val="C00000"/>
          </a:solidFill>
          <a:effectLst>
            <a:outerShdw blurRad="317500" dist="38100" dir="11940000" algn="tr" rotWithShape="0">
              <a:prstClr val="black">
                <a:alpha val="50000"/>
              </a:prstClr>
            </a:outerShdw>
          </a:effectLst>
          <a:scene3d>
            <a:camera prst="orthographicFront">
              <a:rot lat="0" lon="0" rev="0"/>
            </a:camera>
            <a:lightRig rig="balanced" dir="t">
              <a:rot lat="0" lon="0" rev="8700000"/>
            </a:lightRig>
          </a:scene3d>
        </p:grpSpPr>
        <p:sp>
          <p:nvSpPr>
            <p:cNvPr id="25" name="圆角矩形 24"/>
            <p:cNvSpPr/>
            <p:nvPr/>
          </p:nvSpPr>
          <p:spPr>
            <a:xfrm>
              <a:off x="4304044" y="1286668"/>
              <a:ext cx="3837945" cy="2757793"/>
            </a:xfrm>
            <a:prstGeom prst="roundRect">
              <a:avLst/>
            </a:prstGeom>
            <a:grpFill/>
            <a:ln>
              <a:noFill/>
            </a:ln>
            <a:effectLst>
              <a:outerShdw blurRad="44450" dist="27940" dir="5400000" algn="ctr">
                <a:srgbClr val="000000">
                  <a:alpha val="50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j-ea"/>
                <a:ea typeface="+mj-ea"/>
              </a:endParaRPr>
            </a:p>
          </p:txBody>
        </p:sp>
        <p:sp>
          <p:nvSpPr>
            <p:cNvPr id="26" name="圆角矩形 25"/>
            <p:cNvSpPr/>
            <p:nvPr/>
          </p:nvSpPr>
          <p:spPr>
            <a:xfrm>
              <a:off x="4351930" y="1294475"/>
              <a:ext cx="3742174" cy="2663320"/>
            </a:xfrm>
            <a:prstGeom prst="round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 经常性教育</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grpSp>
      <p:sp>
        <p:nvSpPr>
          <p:cNvPr id="11" name="矩形 10"/>
          <p:cNvSpPr/>
          <p:nvPr/>
        </p:nvSpPr>
        <p:spPr>
          <a:xfrm>
            <a:off x="6817667" y="2492896"/>
            <a:ext cx="3503404" cy="3005706"/>
          </a:xfrm>
          <a:prstGeom prst="rect">
            <a:avLst/>
          </a:prstGeom>
          <a:noFill/>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r="18026"/>
          <a:stretch>
            <a:fillRect/>
          </a:stretch>
        </p:blipFill>
        <p:spPr>
          <a:xfrm>
            <a:off x="6817667" y="2492896"/>
            <a:ext cx="3503404" cy="300570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18" grpId="0" bldLvl="0" animBg="1" autoUpdateAnimBg="0"/>
      <p:bldP spid="20" grpId="0"/>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3362549" y="2556511"/>
            <a:ext cx="1836113" cy="1836361"/>
            <a:chOff x="5290260" y="1211495"/>
            <a:chExt cx="1836113" cy="1836361"/>
          </a:xfrm>
        </p:grpSpPr>
        <p:sp>
          <p:nvSpPr>
            <p:cNvPr id="33" name="椭圆 32"/>
            <p:cNvSpPr/>
            <p:nvPr/>
          </p:nvSpPr>
          <p:spPr>
            <a:xfrm flipH="1">
              <a:off x="5290260" y="1211495"/>
              <a:ext cx="1836113" cy="1836361"/>
            </a:xfrm>
            <a:prstGeom prst="ellipse">
              <a:avLst/>
            </a:prstGeom>
            <a:gradFill flip="none" rotWithShape="1">
              <a:gsLst>
                <a:gs pos="0">
                  <a:sysClr val="window" lastClr="FFFFFF"/>
                </a:gs>
                <a:gs pos="100000">
                  <a:srgbClr val="D4D4D4"/>
                </a:gs>
              </a:gsLst>
              <a:lin ang="13200000" scaled="0"/>
              <a:tileRect/>
            </a:gradFill>
            <a:ln w="50800" cap="flat" cmpd="sng" algn="ctr">
              <a:gradFill>
                <a:gsLst>
                  <a:gs pos="0">
                    <a:schemeClr val="accent1">
                      <a:lumMod val="5000"/>
                      <a:lumOff val="95000"/>
                    </a:schemeClr>
                  </a:gs>
                  <a:gs pos="100000">
                    <a:srgbClr val="E9E9E9"/>
                  </a:gs>
                </a:gsLst>
                <a:lin ang="5400000" scaled="1"/>
              </a:gradFill>
              <a:prstDash val="solid"/>
              <a:miter lim="800000"/>
            </a:ln>
            <a:effectLst>
              <a:outerShdw blurRad="508000" dist="2540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34" name="椭圆 33"/>
            <p:cNvSpPr/>
            <p:nvPr/>
          </p:nvSpPr>
          <p:spPr>
            <a:xfrm flipH="1">
              <a:off x="5491568" y="1412829"/>
              <a:ext cx="1433497" cy="1433691"/>
            </a:xfrm>
            <a:prstGeom prst="ellipse">
              <a:avLst/>
            </a:prstGeom>
            <a:solidFill>
              <a:srgbClr val="C00000"/>
            </a:solidFill>
            <a:ln w="50800" cap="flat" cmpd="sng" algn="ctr">
              <a:noFill/>
              <a:prstDash val="solid"/>
              <a:miter lim="800000"/>
            </a:ln>
            <a:effectLst>
              <a:innerShdw blurRad="50800" dist="25400" dir="13500000">
                <a:prstClr val="black">
                  <a:alpha val="50000"/>
                </a:prstClr>
              </a:inn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35" name="文本框 31"/>
            <p:cNvSpPr txBox="1"/>
            <p:nvPr/>
          </p:nvSpPr>
          <p:spPr>
            <a:xfrm>
              <a:off x="5806604" y="1714176"/>
              <a:ext cx="800219" cy="830997"/>
            </a:xfrm>
            <a:prstGeom prst="rect">
              <a:avLst/>
            </a:prstGeom>
            <a:noFill/>
          </p:spPr>
          <p:txBody>
            <a:bodyPr wrap="non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谢</a:t>
              </a:r>
              <a:endParaRPr lang="zh-CN" altLang="en-US" sz="4800" b="1" dirty="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p:txBody>
        </p:sp>
      </p:grpSp>
      <p:grpSp>
        <p:nvGrpSpPr>
          <p:cNvPr id="36" name="组合 35"/>
          <p:cNvGrpSpPr/>
          <p:nvPr/>
        </p:nvGrpSpPr>
        <p:grpSpPr>
          <a:xfrm>
            <a:off x="4880104" y="2911950"/>
            <a:ext cx="1603507" cy="1603723"/>
            <a:chOff x="6807815" y="1566934"/>
            <a:chExt cx="1603507" cy="1603723"/>
          </a:xfrm>
        </p:grpSpPr>
        <p:sp>
          <p:nvSpPr>
            <p:cNvPr id="37" name="椭圆 36"/>
            <p:cNvSpPr/>
            <p:nvPr/>
          </p:nvSpPr>
          <p:spPr>
            <a:xfrm flipH="1">
              <a:off x="6807815" y="1566934"/>
              <a:ext cx="1603507" cy="1603723"/>
            </a:xfrm>
            <a:prstGeom prst="ellipse">
              <a:avLst/>
            </a:prstGeom>
            <a:gradFill flip="none" rotWithShape="1">
              <a:gsLst>
                <a:gs pos="0">
                  <a:sysClr val="window" lastClr="FFFFFF"/>
                </a:gs>
                <a:gs pos="100000">
                  <a:srgbClr val="D4D4D4"/>
                </a:gs>
              </a:gsLst>
              <a:lin ang="13200000" scaled="0"/>
              <a:tileRect/>
            </a:gradFill>
            <a:ln w="50800" cap="flat" cmpd="sng" algn="ctr">
              <a:gradFill>
                <a:gsLst>
                  <a:gs pos="0">
                    <a:schemeClr val="accent1">
                      <a:lumMod val="5000"/>
                      <a:lumOff val="95000"/>
                    </a:schemeClr>
                  </a:gs>
                  <a:gs pos="100000">
                    <a:srgbClr val="E9E9E9"/>
                  </a:gs>
                </a:gsLst>
                <a:lin ang="5400000" scaled="1"/>
              </a:gradFill>
              <a:prstDash val="solid"/>
              <a:miter lim="800000"/>
            </a:ln>
            <a:effectLst>
              <a:outerShdw blurRad="508000" dist="2540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38" name="椭圆 37"/>
            <p:cNvSpPr/>
            <p:nvPr/>
          </p:nvSpPr>
          <p:spPr>
            <a:xfrm flipH="1">
              <a:off x="6983619" y="1742763"/>
              <a:ext cx="1251895" cy="1252065"/>
            </a:xfrm>
            <a:prstGeom prst="ellipse">
              <a:avLst/>
            </a:prstGeom>
            <a:solidFill>
              <a:srgbClr val="00153E"/>
            </a:solidFill>
            <a:ln w="50800" cap="flat" cmpd="sng" algn="ctr">
              <a:noFill/>
              <a:prstDash val="solid"/>
              <a:miter lim="800000"/>
            </a:ln>
            <a:effectLst>
              <a:innerShdw blurRad="50800" dist="25400" dir="13500000">
                <a:prstClr val="black">
                  <a:alpha val="50000"/>
                </a:prstClr>
              </a:inn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grpSp>
      <p:grpSp>
        <p:nvGrpSpPr>
          <p:cNvPr id="40" name="组合 39"/>
          <p:cNvGrpSpPr/>
          <p:nvPr/>
        </p:nvGrpSpPr>
        <p:grpSpPr>
          <a:xfrm>
            <a:off x="6181977" y="2348882"/>
            <a:ext cx="1770644" cy="1770881"/>
            <a:chOff x="8109688" y="1003866"/>
            <a:chExt cx="1770643" cy="1770881"/>
          </a:xfrm>
        </p:grpSpPr>
        <p:sp>
          <p:nvSpPr>
            <p:cNvPr id="41" name="椭圆 40"/>
            <p:cNvSpPr/>
            <p:nvPr/>
          </p:nvSpPr>
          <p:spPr>
            <a:xfrm flipH="1">
              <a:off x="8109688" y="1003866"/>
              <a:ext cx="1770643" cy="1770881"/>
            </a:xfrm>
            <a:prstGeom prst="ellipse">
              <a:avLst/>
            </a:prstGeom>
            <a:gradFill flip="none" rotWithShape="1">
              <a:gsLst>
                <a:gs pos="0">
                  <a:sysClr val="window" lastClr="FFFFFF"/>
                </a:gs>
                <a:gs pos="100000">
                  <a:srgbClr val="D4D4D4"/>
                </a:gs>
              </a:gsLst>
              <a:lin ang="13200000" scaled="0"/>
              <a:tileRect/>
            </a:gradFill>
            <a:ln w="50800" cap="flat" cmpd="sng" algn="ctr">
              <a:gradFill>
                <a:gsLst>
                  <a:gs pos="0">
                    <a:schemeClr val="accent1">
                      <a:lumMod val="5000"/>
                      <a:lumOff val="95000"/>
                    </a:schemeClr>
                  </a:gs>
                  <a:gs pos="100000">
                    <a:srgbClr val="E9E9E9"/>
                  </a:gs>
                </a:gsLst>
                <a:lin ang="5400000" scaled="1"/>
              </a:gradFill>
              <a:prstDash val="solid"/>
              <a:miter lim="800000"/>
            </a:ln>
            <a:effectLst>
              <a:outerShdw blurRad="508000" dist="2540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42" name="椭圆 41"/>
            <p:cNvSpPr/>
            <p:nvPr/>
          </p:nvSpPr>
          <p:spPr>
            <a:xfrm flipH="1">
              <a:off x="8303817" y="1198021"/>
              <a:ext cx="1382383" cy="1382569"/>
            </a:xfrm>
            <a:prstGeom prst="ellipse">
              <a:avLst/>
            </a:prstGeom>
            <a:solidFill>
              <a:srgbClr val="C00000"/>
            </a:solidFill>
            <a:ln w="50800" cap="flat" cmpd="sng" algn="ctr">
              <a:noFill/>
              <a:prstDash val="solid"/>
              <a:miter lim="800000"/>
            </a:ln>
            <a:effectLst>
              <a:innerShdw blurRad="50800" dist="25400" dir="13500000">
                <a:prstClr val="black">
                  <a:alpha val="50000"/>
                </a:prstClr>
              </a:inn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grpSp>
      <p:grpSp>
        <p:nvGrpSpPr>
          <p:cNvPr id="44" name="组合 43"/>
          <p:cNvGrpSpPr/>
          <p:nvPr/>
        </p:nvGrpSpPr>
        <p:grpSpPr>
          <a:xfrm>
            <a:off x="7440440" y="2927616"/>
            <a:ext cx="1825499" cy="1825745"/>
            <a:chOff x="9368152" y="1582602"/>
            <a:chExt cx="1825499" cy="1825745"/>
          </a:xfrm>
        </p:grpSpPr>
        <p:sp>
          <p:nvSpPr>
            <p:cNvPr id="45" name="椭圆 44"/>
            <p:cNvSpPr/>
            <p:nvPr/>
          </p:nvSpPr>
          <p:spPr>
            <a:xfrm flipH="1">
              <a:off x="9368152" y="1582602"/>
              <a:ext cx="1825499" cy="1825745"/>
            </a:xfrm>
            <a:prstGeom prst="ellipse">
              <a:avLst/>
            </a:prstGeom>
            <a:gradFill flip="none" rotWithShape="1">
              <a:gsLst>
                <a:gs pos="0">
                  <a:sysClr val="window" lastClr="FFFFFF"/>
                </a:gs>
                <a:gs pos="100000">
                  <a:srgbClr val="D4D4D4"/>
                </a:gs>
              </a:gsLst>
              <a:lin ang="13200000" scaled="0"/>
              <a:tileRect/>
            </a:gradFill>
            <a:ln w="50800" cap="flat" cmpd="sng" algn="ctr">
              <a:gradFill>
                <a:gsLst>
                  <a:gs pos="0">
                    <a:schemeClr val="accent1">
                      <a:lumMod val="5000"/>
                      <a:lumOff val="95000"/>
                    </a:schemeClr>
                  </a:gs>
                  <a:gs pos="100000">
                    <a:srgbClr val="E9E9E9"/>
                  </a:gs>
                </a:gsLst>
                <a:lin ang="5400000" scaled="1"/>
              </a:gradFill>
              <a:prstDash val="solid"/>
              <a:miter lim="800000"/>
            </a:ln>
            <a:effectLst>
              <a:outerShdw blurRad="508000" dist="2540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46" name="椭圆 45"/>
            <p:cNvSpPr/>
            <p:nvPr/>
          </p:nvSpPr>
          <p:spPr>
            <a:xfrm flipH="1">
              <a:off x="9568297" y="1782773"/>
              <a:ext cx="1425210" cy="1425402"/>
            </a:xfrm>
            <a:prstGeom prst="ellipse">
              <a:avLst/>
            </a:prstGeom>
            <a:solidFill>
              <a:srgbClr val="00153E"/>
            </a:solidFill>
            <a:ln w="50800" cap="flat" cmpd="sng" algn="ctr">
              <a:noFill/>
              <a:prstDash val="solid"/>
              <a:miter lim="800000"/>
            </a:ln>
            <a:effectLst>
              <a:innerShdw blurRad="50800" dist="25400" dir="13500000">
                <a:prstClr val="black">
                  <a:alpha val="50000"/>
                </a:prstClr>
              </a:inn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grpSp>
      <p:sp>
        <p:nvSpPr>
          <p:cNvPr id="2" name="TextBox 1"/>
          <p:cNvSpPr txBox="1"/>
          <p:nvPr/>
        </p:nvSpPr>
        <p:spPr>
          <a:xfrm>
            <a:off x="5281745" y="3318861"/>
            <a:ext cx="800219" cy="830997"/>
          </a:xfrm>
          <a:prstGeom prst="rect">
            <a:avLst/>
          </a:prstGeom>
          <a:noFill/>
        </p:spPr>
        <p:txBody>
          <a:bodyPr wrap="none" rtlCol="0">
            <a:spAutoFit/>
          </a:bodyPr>
          <a:lstStyle/>
          <a:p>
            <a:r>
              <a:rPr lang="zh-CN" altLang="en-US" sz="4800" b="1" dirty="0">
                <a:solidFill>
                  <a:schemeClr val="bg1">
                    <a:lumMod val="95000"/>
                  </a:schemeClr>
                </a:solidFill>
                <a:latin typeface="微软雅黑" panose="020B0503020204020204" pitchFamily="34" charset="-122"/>
                <a:ea typeface="微软雅黑" panose="020B0503020204020204" pitchFamily="34" charset="-122"/>
              </a:rPr>
              <a:t>谢</a:t>
            </a:r>
            <a:endParaRPr lang="zh-CN" altLang="en-US" sz="48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6667188" y="2882814"/>
            <a:ext cx="800219" cy="830997"/>
          </a:xfrm>
          <a:prstGeom prst="rect">
            <a:avLst/>
          </a:prstGeom>
          <a:noFill/>
        </p:spPr>
        <p:txBody>
          <a:bodyPr wrap="none" rtlCol="0">
            <a:spAutoFit/>
          </a:bodyPr>
          <a:lstStyle/>
          <a:p>
            <a:r>
              <a:rPr lang="zh-CN" altLang="en-US" sz="4800" b="1" dirty="0">
                <a:solidFill>
                  <a:schemeClr val="bg1">
                    <a:lumMod val="95000"/>
                  </a:schemeClr>
                </a:solidFill>
                <a:latin typeface="微软雅黑" panose="020B0503020204020204" pitchFamily="34" charset="-122"/>
                <a:ea typeface="微软雅黑" panose="020B0503020204020204" pitchFamily="34" charset="-122"/>
              </a:rPr>
              <a:t>观</a:t>
            </a:r>
            <a:endParaRPr lang="zh-CN" altLang="en-US" sz="48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7953080" y="3424989"/>
            <a:ext cx="800219" cy="830997"/>
          </a:xfrm>
          <a:prstGeom prst="rect">
            <a:avLst/>
          </a:prstGeom>
          <a:noFill/>
        </p:spPr>
        <p:txBody>
          <a:bodyPr wrap="none" rtlCol="0">
            <a:spAutoFit/>
          </a:bodyPr>
          <a:lstStyle/>
          <a:p>
            <a:r>
              <a:rPr lang="zh-CN" altLang="en-US" sz="4800" b="1" dirty="0">
                <a:solidFill>
                  <a:schemeClr val="bg1">
                    <a:lumMod val="95000"/>
                  </a:schemeClr>
                </a:solidFill>
                <a:latin typeface="微软雅黑" panose="020B0503020204020204" pitchFamily="34" charset="-122"/>
                <a:ea typeface="微软雅黑" panose="020B0503020204020204" pitchFamily="34" charset="-122"/>
              </a:rPr>
              <a:t>看</a:t>
            </a:r>
            <a:endParaRPr lang="zh-CN" altLang="en-US" sz="4800" b="1"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748" y="4670116"/>
            <a:ext cx="12230923" cy="2336766"/>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2" grpId="0"/>
      <p:bldP spid="53" grpId="0"/>
      <p:bldP spid="5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版权声明"/>
          <p:cNvPicPr>
            <a:picLocks noChangeAspect="1"/>
          </p:cNvPicPr>
          <p:nvPr/>
        </p:nvPicPr>
        <p:blipFill>
          <a:blip r:embed="rId1"/>
          <a:stretch>
            <a:fillRect/>
          </a:stretch>
        </p:blipFill>
        <p:spPr>
          <a:xfrm>
            <a:off x="1922145" y="297815"/>
            <a:ext cx="8745855" cy="65601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 y="1998562"/>
            <a:ext cx="12195174" cy="2675825"/>
          </a:xfrm>
          <a:prstGeom prst="rect">
            <a:avLst/>
          </a:prstGeom>
          <a:solidFill>
            <a:schemeClr val="accent1">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nvGrpSpPr>
          <p:cNvPr id="3" name="组合 2"/>
          <p:cNvGrpSpPr/>
          <p:nvPr/>
        </p:nvGrpSpPr>
        <p:grpSpPr>
          <a:xfrm>
            <a:off x="3420281" y="2276872"/>
            <a:ext cx="5354619" cy="2111642"/>
            <a:chOff x="2157098" y="2276872"/>
            <a:chExt cx="5354619" cy="2111642"/>
          </a:xfrm>
        </p:grpSpPr>
        <p:grpSp>
          <p:nvGrpSpPr>
            <p:cNvPr id="17" name="组合 16"/>
            <p:cNvGrpSpPr/>
            <p:nvPr/>
          </p:nvGrpSpPr>
          <p:grpSpPr>
            <a:xfrm>
              <a:off x="2157098" y="2276872"/>
              <a:ext cx="2111642" cy="2111642"/>
              <a:chOff x="1677608" y="2996952"/>
              <a:chExt cx="1395643" cy="1395643"/>
            </a:xfrm>
          </p:grpSpPr>
          <p:sp>
            <p:nvSpPr>
              <p:cNvPr id="18" name="Oval 60"/>
              <p:cNvSpPr>
                <a:spLocks noChangeAspect="1"/>
              </p:cNvSpPr>
              <p:nvPr/>
            </p:nvSpPr>
            <p:spPr>
              <a:xfrm>
                <a:off x="1677608" y="2996952"/>
                <a:ext cx="1395643" cy="1395643"/>
              </a:xfrm>
              <a:prstGeom prst="ellipse">
                <a:avLst/>
              </a:prstGeom>
              <a:solidFill>
                <a:srgbClr val="C00000"/>
              </a:soli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prstClr val="white"/>
                  </a:solidFill>
                  <a:latin typeface="微软雅黑" panose="020B0503020204020204" pitchFamily="34" charset="-122"/>
                  <a:ea typeface="微软雅黑" panose="020B0503020204020204" pitchFamily="34" charset="-122"/>
                </a:endParaRPr>
              </a:p>
            </p:txBody>
          </p:sp>
          <p:sp>
            <p:nvSpPr>
              <p:cNvPr id="19"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sz="21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0" name="文本框 20"/>
            <p:cNvSpPr txBox="1">
              <a:spLocks noChangeArrowheads="1"/>
            </p:cNvSpPr>
            <p:nvPr/>
          </p:nvSpPr>
          <p:spPr bwMode="auto">
            <a:xfrm>
              <a:off x="2206820" y="2845385"/>
              <a:ext cx="206192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6000" b="1" dirty="0">
                  <a:solidFill>
                    <a:schemeClr val="bg1"/>
                  </a:solidFill>
                </a:rPr>
                <a:t>02</a:t>
              </a:r>
              <a:endParaRPr lang="zh-CN" altLang="en-US" sz="6000" b="1" dirty="0">
                <a:solidFill>
                  <a:schemeClr val="bg1"/>
                </a:solidFill>
              </a:endParaRPr>
            </a:p>
          </p:txBody>
        </p:sp>
        <p:sp>
          <p:nvSpPr>
            <p:cNvPr id="34" name="矩形 33"/>
            <p:cNvSpPr/>
            <p:nvPr/>
          </p:nvSpPr>
          <p:spPr>
            <a:xfrm>
              <a:off x="4513411" y="3024861"/>
              <a:ext cx="2998306" cy="623223"/>
            </a:xfrm>
            <a:prstGeom prst="rect">
              <a:avLst/>
            </a:prstGeom>
          </p:spPr>
          <p:txBody>
            <a:bodyPr wrap="square" lIns="68555" tIns="34278" rIns="68555" bIns="34278">
              <a:spAutoFit/>
            </a:bodyPr>
            <a:lstStyle/>
            <a:p>
              <a:pPr>
                <a:spcBef>
                  <a:spcPct val="0"/>
                </a:spcBef>
                <a:buFont typeface="Arial" panose="020B0604020202020204" pitchFamily="34" charset="0"/>
                <a:buNone/>
              </a:pPr>
              <a:r>
                <a:rPr lang="zh-CN" altLang="en-US" sz="3600" b="1" dirty="0">
                  <a:solidFill>
                    <a:srgbClr val="00153E"/>
                  </a:solidFill>
                  <a:latin typeface="微软雅黑" panose="020B0503020204020204" pitchFamily="34" charset="-122"/>
                  <a:ea typeface="微软雅黑" panose="020B0503020204020204" pitchFamily="34" charset="-122"/>
                  <a:cs typeface="Arial" panose="020B0604020202020204" pitchFamily="34" charset="0"/>
                </a:rPr>
                <a:t>安全为了谁？</a:t>
              </a:r>
              <a:endParaRPr lang="zh-CN" altLang="en-US" sz="3600" b="1" dirty="0">
                <a:solidFill>
                  <a:srgbClr val="00153E"/>
                </a:solidFill>
                <a:latin typeface="微软雅黑" panose="020B0503020204020204" pitchFamily="34" charset="-122"/>
                <a:ea typeface="微软雅黑" panose="020B0503020204020204" pitchFamily="34" charset="-122"/>
                <a:cs typeface="Arial" panose="020B0604020202020204" pitchFamily="34" charset="0"/>
              </a:endParaRPr>
            </a:p>
          </p:txBody>
        </p:sp>
      </p:gr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748" y="4670116"/>
            <a:ext cx="12230923" cy="2336766"/>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圆角矩形 75"/>
          <p:cNvSpPr/>
          <p:nvPr/>
        </p:nvSpPr>
        <p:spPr>
          <a:xfrm>
            <a:off x="4282812" y="3933086"/>
            <a:ext cx="3869083" cy="188955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rgbClr val="0070C0"/>
              </a:solidFill>
            </a:endParaRPr>
          </a:p>
        </p:txBody>
      </p:sp>
      <p:sp>
        <p:nvSpPr>
          <p:cNvPr id="49" name="矩形 48"/>
          <p:cNvSpPr/>
          <p:nvPr/>
        </p:nvSpPr>
        <p:spPr>
          <a:xfrm>
            <a:off x="264938" y="116632"/>
            <a:ext cx="288032" cy="504056"/>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8" name="矩形 57"/>
          <p:cNvSpPr/>
          <p:nvPr/>
        </p:nvSpPr>
        <p:spPr>
          <a:xfrm>
            <a:off x="624979" y="116632"/>
            <a:ext cx="72008" cy="504056"/>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0" name="TextBox 49"/>
          <p:cNvSpPr txBox="1"/>
          <p:nvPr/>
        </p:nvSpPr>
        <p:spPr>
          <a:xfrm>
            <a:off x="841003" y="183994"/>
            <a:ext cx="1569660" cy="369332"/>
          </a:xfrm>
          <a:prstGeom prst="rect">
            <a:avLst/>
          </a:prstGeom>
          <a:noFill/>
        </p:spPr>
        <p:txBody>
          <a:bodyPr wrap="none" rtlCol="0">
            <a:spAutoFit/>
          </a:bodyPr>
          <a:lstStyle/>
          <a:p>
            <a:r>
              <a:rPr lang="zh-CN" altLang="en-US" b="1" dirty="0">
                <a:solidFill>
                  <a:srgbClr val="00153E"/>
                </a:solidFill>
                <a:latin typeface="微软雅黑" panose="020B0503020204020204" pitchFamily="34" charset="-122"/>
                <a:ea typeface="微软雅黑" panose="020B0503020204020204" pitchFamily="34" charset="-122"/>
              </a:rPr>
              <a:t>安全为了谁？</a:t>
            </a:r>
            <a:endParaRPr lang="zh-CN" altLang="en-US" b="1" dirty="0">
              <a:solidFill>
                <a:srgbClr val="00153E"/>
              </a:solidFill>
              <a:latin typeface="微软雅黑" panose="020B0503020204020204" pitchFamily="34" charset="-122"/>
              <a:ea typeface="微软雅黑" panose="020B0503020204020204" pitchFamily="34" charset="-122"/>
            </a:endParaRPr>
          </a:p>
        </p:txBody>
      </p:sp>
      <p:sp>
        <p:nvSpPr>
          <p:cNvPr id="51" name="矩形 50"/>
          <p:cNvSpPr/>
          <p:nvPr/>
        </p:nvSpPr>
        <p:spPr>
          <a:xfrm flipV="1">
            <a:off x="0" y="764701"/>
            <a:ext cx="12195175" cy="45719"/>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60" name="圆角矩形 59"/>
          <p:cNvSpPr/>
          <p:nvPr/>
        </p:nvSpPr>
        <p:spPr>
          <a:xfrm>
            <a:off x="4130412" y="1340768"/>
            <a:ext cx="3869083" cy="188955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rgbClr val="0070C0"/>
              </a:solidFill>
            </a:endParaRPr>
          </a:p>
        </p:txBody>
      </p:sp>
      <p:sp>
        <p:nvSpPr>
          <p:cNvPr id="61" name="文本框 9"/>
          <p:cNvSpPr txBox="1"/>
          <p:nvPr/>
        </p:nvSpPr>
        <p:spPr>
          <a:xfrm>
            <a:off x="4680680" y="1990725"/>
            <a:ext cx="2827277" cy="729033"/>
          </a:xfrm>
          <a:prstGeom prst="rect">
            <a:avLst/>
          </a:prstGeom>
          <a:noFill/>
        </p:spPr>
        <p:txBody>
          <a:bodyPr wrap="square" lIns="51422" tIns="25711" rIns="51422" bIns="25711" rtlCol="0">
            <a:spAutoFit/>
          </a:bodyPr>
          <a:lstStyle/>
          <a:p>
            <a:pPr marL="0" lvl="1" algn="ctr"/>
            <a:r>
              <a:rPr lang="zh-CN" altLang="en-US" sz="4400" b="1" kern="0" dirty="0">
                <a:solidFill>
                  <a:schemeClr val="tx1">
                    <a:lumMod val="50000"/>
                    <a:lumOff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大</a:t>
            </a:r>
            <a:endParaRPr lang="en-US" altLang="ko-KR" sz="4400" b="1" kern="0" dirty="0">
              <a:solidFill>
                <a:schemeClr val="tx1">
                  <a:lumMod val="50000"/>
                  <a:lumOff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2" name="圆角矩形 61"/>
          <p:cNvSpPr/>
          <p:nvPr/>
        </p:nvSpPr>
        <p:spPr>
          <a:xfrm>
            <a:off x="7280063" y="1477471"/>
            <a:ext cx="3858086" cy="1667321"/>
          </a:xfrm>
          <a:prstGeom prst="roundRect">
            <a:avLst>
              <a:gd name="adj" fmla="val 11271"/>
            </a:avLst>
          </a:prstGeom>
          <a:solidFill>
            <a:srgbClr val="C00000"/>
          </a:solidFill>
          <a:ln w="19050">
            <a:no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rgbClr val="00B0F0"/>
              </a:solidFill>
            </a:endParaRPr>
          </a:p>
        </p:txBody>
      </p:sp>
      <p:sp>
        <p:nvSpPr>
          <p:cNvPr id="63" name="圆角矩形 62"/>
          <p:cNvSpPr/>
          <p:nvPr/>
        </p:nvSpPr>
        <p:spPr>
          <a:xfrm>
            <a:off x="7631009" y="1556792"/>
            <a:ext cx="4052432" cy="1460760"/>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4" name="圆角矩形 63"/>
          <p:cNvSpPr/>
          <p:nvPr/>
        </p:nvSpPr>
        <p:spPr>
          <a:xfrm>
            <a:off x="1129036" y="1469316"/>
            <a:ext cx="3872327" cy="1667321"/>
          </a:xfrm>
          <a:prstGeom prst="roundRect">
            <a:avLst>
              <a:gd name="adj" fmla="val 11271"/>
            </a:avLst>
          </a:prstGeom>
          <a:solidFill>
            <a:srgbClr val="C00000"/>
          </a:solidFill>
          <a:ln w="19050">
            <a:no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rgbClr val="00B0F0"/>
              </a:solidFill>
            </a:endParaRPr>
          </a:p>
        </p:txBody>
      </p:sp>
      <p:sp>
        <p:nvSpPr>
          <p:cNvPr id="65" name="圆角矩形 64"/>
          <p:cNvSpPr/>
          <p:nvPr/>
        </p:nvSpPr>
        <p:spPr>
          <a:xfrm>
            <a:off x="624980" y="1556792"/>
            <a:ext cx="4052432" cy="1460760"/>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6" name="矩形 65"/>
          <p:cNvSpPr/>
          <p:nvPr/>
        </p:nvSpPr>
        <p:spPr>
          <a:xfrm>
            <a:off x="8488780" y="2001293"/>
            <a:ext cx="2336890" cy="572464"/>
          </a:xfrm>
          <a:prstGeom prst="rect">
            <a:avLst/>
          </a:prstGeom>
        </p:spPr>
        <p:txBody>
          <a:bodyPr wrap="square">
            <a:spAutoFit/>
          </a:bodyPr>
          <a:lstStyle/>
          <a:p>
            <a:pPr algn="just">
              <a:lnSpc>
                <a:spcPct val="130000"/>
              </a:lnSpc>
            </a:pP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为了企业的发展</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矩形 66"/>
          <p:cNvSpPr/>
          <p:nvPr/>
        </p:nvSpPr>
        <p:spPr>
          <a:xfrm>
            <a:off x="895951" y="2001293"/>
            <a:ext cx="3510490" cy="570865"/>
          </a:xfrm>
          <a:prstGeom prst="rect">
            <a:avLst/>
          </a:prstGeom>
        </p:spPr>
        <p:txBody>
          <a:bodyPr wrap="square">
            <a:spAutoFit/>
          </a:bodyPr>
          <a:lstStyle/>
          <a:p>
            <a:pPr algn="just">
              <a:lnSpc>
                <a:spcPct val="130000"/>
              </a:lnSpc>
            </a:pP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安全是为了社会的稳定</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文本框 9"/>
          <p:cNvSpPr txBox="1"/>
          <p:nvPr/>
        </p:nvSpPr>
        <p:spPr>
          <a:xfrm>
            <a:off x="4680680" y="4496292"/>
            <a:ext cx="2827277" cy="729033"/>
          </a:xfrm>
          <a:prstGeom prst="rect">
            <a:avLst/>
          </a:prstGeom>
          <a:noFill/>
        </p:spPr>
        <p:txBody>
          <a:bodyPr wrap="square" lIns="51422" tIns="25711" rIns="51422" bIns="25711" rtlCol="0">
            <a:spAutoFit/>
          </a:bodyPr>
          <a:lstStyle/>
          <a:p>
            <a:pPr marL="0" lvl="1" algn="ctr"/>
            <a:r>
              <a:rPr lang="zh-CN" altLang="en-US" sz="4400" b="1" kern="0" dirty="0">
                <a:solidFill>
                  <a:schemeClr val="tx1">
                    <a:lumMod val="50000"/>
                    <a:lumOff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小</a:t>
            </a:r>
            <a:endParaRPr lang="en-US" altLang="ko-KR" sz="4400" b="1" kern="0" dirty="0">
              <a:solidFill>
                <a:schemeClr val="tx1">
                  <a:lumMod val="50000"/>
                  <a:lumOff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0" name="圆角矩形 69"/>
          <p:cNvSpPr/>
          <p:nvPr/>
        </p:nvSpPr>
        <p:spPr>
          <a:xfrm>
            <a:off x="7280062" y="4052360"/>
            <a:ext cx="3858087" cy="1667321"/>
          </a:xfrm>
          <a:prstGeom prst="roundRect">
            <a:avLst>
              <a:gd name="adj" fmla="val 11271"/>
            </a:avLst>
          </a:prstGeom>
          <a:solidFill>
            <a:srgbClr val="C00000"/>
          </a:solidFill>
          <a:ln w="19050">
            <a:no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rgbClr val="00B0F0"/>
              </a:solidFill>
            </a:endParaRPr>
          </a:p>
        </p:txBody>
      </p:sp>
      <p:sp>
        <p:nvSpPr>
          <p:cNvPr id="71" name="圆角矩形 70"/>
          <p:cNvSpPr/>
          <p:nvPr/>
        </p:nvSpPr>
        <p:spPr>
          <a:xfrm>
            <a:off x="7631009" y="4149080"/>
            <a:ext cx="4052432" cy="1460760"/>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72" name="圆角矩形 71"/>
          <p:cNvSpPr/>
          <p:nvPr/>
        </p:nvSpPr>
        <p:spPr>
          <a:xfrm>
            <a:off x="1129036" y="4044205"/>
            <a:ext cx="3872327" cy="1667321"/>
          </a:xfrm>
          <a:prstGeom prst="roundRect">
            <a:avLst>
              <a:gd name="adj" fmla="val 11271"/>
            </a:avLst>
          </a:prstGeom>
          <a:solidFill>
            <a:srgbClr val="C00000"/>
          </a:solidFill>
          <a:ln w="19050">
            <a:no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rgbClr val="00B0F0"/>
              </a:solidFill>
            </a:endParaRPr>
          </a:p>
        </p:txBody>
      </p:sp>
      <p:sp>
        <p:nvSpPr>
          <p:cNvPr id="73" name="圆角矩形 72"/>
          <p:cNvSpPr/>
          <p:nvPr/>
        </p:nvSpPr>
        <p:spPr>
          <a:xfrm>
            <a:off x="624980" y="4149080"/>
            <a:ext cx="4052432" cy="1460760"/>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10" dirty="0"/>
              <a:t>为了企业的发展</a:t>
            </a:r>
            <a:endParaRPr lang="zh-CN" altLang="en-US" sz="1010" dirty="0"/>
          </a:p>
        </p:txBody>
      </p:sp>
      <p:sp>
        <p:nvSpPr>
          <p:cNvPr id="77" name="矩形 76"/>
          <p:cNvSpPr/>
          <p:nvPr/>
        </p:nvSpPr>
        <p:spPr>
          <a:xfrm>
            <a:off x="1386717" y="4591631"/>
            <a:ext cx="2528957" cy="570865"/>
          </a:xfrm>
          <a:prstGeom prst="rect">
            <a:avLst/>
          </a:prstGeom>
        </p:spPr>
        <p:txBody>
          <a:bodyPr wrap="square">
            <a:spAutoFit/>
          </a:bodyPr>
          <a:lstStyle/>
          <a:p>
            <a:pPr algn="just">
              <a:lnSpc>
                <a:spcPct val="130000"/>
              </a:lnSpc>
            </a:pP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为了职工的健康</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矩形 77"/>
          <p:cNvSpPr/>
          <p:nvPr/>
        </p:nvSpPr>
        <p:spPr>
          <a:xfrm>
            <a:off x="8167937" y="4599786"/>
            <a:ext cx="2978575" cy="572464"/>
          </a:xfrm>
          <a:prstGeom prst="rect">
            <a:avLst/>
          </a:prstGeom>
        </p:spPr>
        <p:txBody>
          <a:bodyPr wrap="square">
            <a:spAutoFit/>
          </a:bodyPr>
          <a:lstStyle/>
          <a:p>
            <a:pPr algn="just">
              <a:lnSpc>
                <a:spcPct val="130000"/>
              </a:lnSpc>
            </a:pP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为了家庭的幸福安宁</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76" grpId="0" animBg="1"/>
      <p:bldP spid="60" grpId="0" animBg="1"/>
      <p:bldP spid="61" grpId="0"/>
      <p:bldP spid="62" grpId="0" animBg="1"/>
      <p:bldP spid="63" grpId="0" animBg="1"/>
      <p:bldP spid="64" grpId="0" animBg="1"/>
      <p:bldP spid="65" grpId="0" animBg="1"/>
      <p:bldP spid="66" grpId="0"/>
      <p:bldP spid="67" grpId="0"/>
      <p:bldP spid="69" grpId="0"/>
      <p:bldP spid="70" grpId="0" animBg="1"/>
      <p:bldP spid="71" grpId="0" animBg="1"/>
      <p:bldP spid="72" grpId="0" animBg="1"/>
      <p:bldP spid="73" grpId="0" animBg="1"/>
      <p:bldP spid="77" grpId="0"/>
      <p:bldP spid="7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938" y="116632"/>
            <a:ext cx="288032" cy="504056"/>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8" name="矩形 57"/>
          <p:cNvSpPr/>
          <p:nvPr/>
        </p:nvSpPr>
        <p:spPr>
          <a:xfrm>
            <a:off x="624979" y="116632"/>
            <a:ext cx="72008" cy="504056"/>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0" name="TextBox 49"/>
          <p:cNvSpPr txBox="1"/>
          <p:nvPr/>
        </p:nvSpPr>
        <p:spPr>
          <a:xfrm>
            <a:off x="841003" y="183994"/>
            <a:ext cx="1579278" cy="369332"/>
          </a:xfrm>
          <a:prstGeom prst="rect">
            <a:avLst/>
          </a:prstGeom>
          <a:noFill/>
        </p:spPr>
        <p:txBody>
          <a:bodyPr wrap="none" rtlCol="0">
            <a:spAutoFit/>
          </a:bodyPr>
          <a:lstStyle/>
          <a:p>
            <a:r>
              <a:rPr lang="zh-CN" altLang="en-US" b="1" dirty="0">
                <a:solidFill>
                  <a:srgbClr val="00153E"/>
                </a:solidFill>
                <a:latin typeface="微软雅黑" panose="020B0503020204020204" pitchFamily="34" charset="-122"/>
                <a:ea typeface="微软雅黑" panose="020B0503020204020204" pitchFamily="34" charset="-122"/>
              </a:rPr>
              <a:t>安全为了谁？</a:t>
            </a:r>
            <a:endParaRPr lang="zh-CN" altLang="en-US" b="1" dirty="0">
              <a:solidFill>
                <a:srgbClr val="00153E"/>
              </a:solidFill>
              <a:latin typeface="微软雅黑" panose="020B0503020204020204" pitchFamily="34" charset="-122"/>
              <a:ea typeface="微软雅黑" panose="020B0503020204020204" pitchFamily="34" charset="-122"/>
            </a:endParaRPr>
          </a:p>
        </p:txBody>
      </p:sp>
      <p:sp>
        <p:nvSpPr>
          <p:cNvPr id="51" name="矩形 50"/>
          <p:cNvSpPr/>
          <p:nvPr/>
        </p:nvSpPr>
        <p:spPr>
          <a:xfrm flipV="1">
            <a:off x="0" y="764701"/>
            <a:ext cx="12195175" cy="45719"/>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grpSp>
        <p:nvGrpSpPr>
          <p:cNvPr id="6" name="组合 5"/>
          <p:cNvGrpSpPr/>
          <p:nvPr/>
        </p:nvGrpSpPr>
        <p:grpSpPr>
          <a:xfrm>
            <a:off x="1417067" y="1906415"/>
            <a:ext cx="4364358" cy="3837031"/>
            <a:chOff x="1417067" y="1906414"/>
            <a:chExt cx="4364357" cy="3837031"/>
          </a:xfrm>
        </p:grpSpPr>
        <p:grpSp>
          <p:nvGrpSpPr>
            <p:cNvPr id="22" name="组合 21"/>
            <p:cNvGrpSpPr/>
            <p:nvPr/>
          </p:nvGrpSpPr>
          <p:grpSpPr>
            <a:xfrm>
              <a:off x="1417067" y="1906414"/>
              <a:ext cx="4364357" cy="3837031"/>
              <a:chOff x="7172738" y="1876570"/>
              <a:chExt cx="4037417" cy="3549594"/>
            </a:xfrm>
          </p:grpSpPr>
          <p:sp>
            <p:nvSpPr>
              <p:cNvPr id="23" name="圆角矩形 22"/>
              <p:cNvSpPr/>
              <p:nvPr/>
            </p:nvSpPr>
            <p:spPr>
              <a:xfrm>
                <a:off x="7172738" y="1876570"/>
                <a:ext cx="4037417" cy="1039043"/>
              </a:xfrm>
              <a:prstGeom prst="roundRect">
                <a:avLst>
                  <a:gd name="adj" fmla="val 11271"/>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010"/>
              </a:p>
            </p:txBody>
          </p:sp>
          <p:sp>
            <p:nvSpPr>
              <p:cNvPr id="24" name="圆角矩形 23"/>
              <p:cNvSpPr/>
              <p:nvPr/>
            </p:nvSpPr>
            <p:spPr>
              <a:xfrm>
                <a:off x="7172738" y="3068960"/>
                <a:ext cx="4037417" cy="235720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nvGrpSpPr>
              <p:cNvPr id="25" name="组合 24"/>
              <p:cNvGrpSpPr/>
              <p:nvPr/>
            </p:nvGrpSpPr>
            <p:grpSpPr>
              <a:xfrm rot="16200000">
                <a:off x="7491684" y="2898091"/>
                <a:ext cx="527587" cy="130584"/>
                <a:chOff x="5856449" y="4396591"/>
                <a:chExt cx="527587" cy="130584"/>
              </a:xfrm>
            </p:grpSpPr>
            <p:sp>
              <p:nvSpPr>
                <p:cNvPr id="31" name="椭圆 30"/>
                <p:cNvSpPr/>
                <p:nvPr/>
              </p:nvSpPr>
              <p:spPr>
                <a:xfrm>
                  <a:off x="5856449" y="4396591"/>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32" name="椭圆 31"/>
                <p:cNvSpPr/>
                <p:nvPr/>
              </p:nvSpPr>
              <p:spPr>
                <a:xfrm>
                  <a:off x="6253452" y="4396591"/>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33" name="圆角矩形 32"/>
                <p:cNvSpPr/>
                <p:nvPr/>
              </p:nvSpPr>
              <p:spPr>
                <a:xfrm rot="16200000">
                  <a:off x="6118113" y="4306257"/>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prstClr val="white"/>
                    </a:solidFill>
                  </a:endParaRPr>
                </a:p>
              </p:txBody>
            </p:sp>
            <p:sp>
              <p:nvSpPr>
                <p:cNvPr id="34" name="圆角矩形 33"/>
                <p:cNvSpPr/>
                <p:nvPr/>
              </p:nvSpPr>
              <p:spPr>
                <a:xfrm rot="16200000">
                  <a:off x="6118113" y="4256214"/>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prstClr val="white"/>
                    </a:solidFill>
                  </a:endParaRPr>
                </a:p>
              </p:txBody>
            </p:sp>
          </p:grpSp>
          <p:grpSp>
            <p:nvGrpSpPr>
              <p:cNvPr id="26" name="组合 25"/>
              <p:cNvGrpSpPr/>
              <p:nvPr/>
            </p:nvGrpSpPr>
            <p:grpSpPr>
              <a:xfrm rot="16200000">
                <a:off x="10291574" y="2898091"/>
                <a:ext cx="527587" cy="130584"/>
                <a:chOff x="5856449" y="4396591"/>
                <a:chExt cx="527587" cy="130584"/>
              </a:xfrm>
            </p:grpSpPr>
            <p:sp>
              <p:nvSpPr>
                <p:cNvPr id="27" name="椭圆 26"/>
                <p:cNvSpPr/>
                <p:nvPr/>
              </p:nvSpPr>
              <p:spPr>
                <a:xfrm>
                  <a:off x="5856449" y="4396591"/>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8" name="椭圆 27"/>
                <p:cNvSpPr/>
                <p:nvPr/>
              </p:nvSpPr>
              <p:spPr>
                <a:xfrm>
                  <a:off x="6253452" y="4396591"/>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9" name="圆角矩形 28"/>
                <p:cNvSpPr/>
                <p:nvPr/>
              </p:nvSpPr>
              <p:spPr>
                <a:xfrm rot="16200000">
                  <a:off x="6118113" y="4306257"/>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prstClr val="white"/>
                    </a:solidFill>
                  </a:endParaRPr>
                </a:p>
              </p:txBody>
            </p:sp>
            <p:sp>
              <p:nvSpPr>
                <p:cNvPr id="30" name="圆角矩形 29"/>
                <p:cNvSpPr/>
                <p:nvPr/>
              </p:nvSpPr>
              <p:spPr>
                <a:xfrm rot="16200000">
                  <a:off x="6118113" y="4256214"/>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prstClr val="white"/>
                    </a:solidFill>
                  </a:endParaRPr>
                </a:p>
              </p:txBody>
            </p:sp>
          </p:grpSp>
        </p:grpSp>
        <p:sp>
          <p:nvSpPr>
            <p:cNvPr id="35" name="TextBox 499"/>
            <p:cNvSpPr txBox="1"/>
            <p:nvPr/>
          </p:nvSpPr>
          <p:spPr>
            <a:xfrm>
              <a:off x="3214171" y="2144840"/>
              <a:ext cx="770150" cy="646331"/>
            </a:xfrm>
            <a:prstGeom prst="rect">
              <a:avLst/>
            </a:prstGeom>
            <a:noFill/>
          </p:spPr>
          <p:txBody>
            <a:bodyPr wrap="square" rtlCol="0" anchor="ctr">
              <a:spAutoFit/>
            </a:bodyPr>
            <a:lstStyle/>
            <a:p>
              <a:pPr lvl="0" algn="r"/>
              <a:r>
                <a:rPr lang="en-US" altLang="zh-CN" sz="3600" b="1" dirty="0">
                  <a:solidFill>
                    <a:schemeClr val="bg1"/>
                  </a:solidFill>
                  <a:latin typeface="微软雅黑" panose="020B0503020204020204" pitchFamily="34" charset="-122"/>
                  <a:ea typeface="微软雅黑" panose="020B0503020204020204" pitchFamily="34" charset="-122"/>
                  <a:cs typeface="UKIJ Qolyazma" pitchFamily="18" charset="0"/>
                </a:rPr>
                <a:t>01</a:t>
              </a:r>
              <a:endParaRPr lang="zh-CN" altLang="en-US" sz="3600" b="1" dirty="0">
                <a:solidFill>
                  <a:schemeClr val="bg1"/>
                </a:solidFill>
                <a:latin typeface="微软雅黑" panose="020B0503020204020204" pitchFamily="34" charset="-122"/>
                <a:ea typeface="微软雅黑" panose="020B0503020204020204" pitchFamily="34" charset="-122"/>
                <a:cs typeface="UKIJ Qolyazma" pitchFamily="18" charset="0"/>
              </a:endParaRPr>
            </a:p>
          </p:txBody>
        </p:sp>
        <p:grpSp>
          <p:nvGrpSpPr>
            <p:cNvPr id="4" name="组合 3"/>
            <p:cNvGrpSpPr/>
            <p:nvPr/>
          </p:nvGrpSpPr>
          <p:grpSpPr>
            <a:xfrm>
              <a:off x="2137147" y="3429000"/>
              <a:ext cx="2374492" cy="492443"/>
              <a:chOff x="2275324" y="3429000"/>
              <a:chExt cx="2374492" cy="492443"/>
            </a:xfrm>
          </p:grpSpPr>
          <p:sp>
            <p:nvSpPr>
              <p:cNvPr id="36" name="矩形 35"/>
              <p:cNvSpPr/>
              <p:nvPr/>
            </p:nvSpPr>
            <p:spPr>
              <a:xfrm>
                <a:off x="2548674" y="3429000"/>
                <a:ext cx="2101142" cy="492443"/>
              </a:xfrm>
              <a:prstGeom prst="rect">
                <a:avLst/>
              </a:prstGeom>
            </p:spPr>
            <p:txBody>
              <a:bodyPr wrap="square">
                <a:spAutoFit/>
              </a:bodyPr>
              <a:lstStyle/>
              <a:p>
                <a:pPr algn="just">
                  <a:lnSpc>
                    <a:spcPct val="13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没有社会的和谐 </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椭圆 2"/>
              <p:cNvSpPr/>
              <p:nvPr/>
            </p:nvSpPr>
            <p:spPr>
              <a:xfrm>
                <a:off x="2275324" y="3636298"/>
                <a:ext cx="77847" cy="77847"/>
              </a:xfrm>
              <a:prstGeom prst="ellipse">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grpSp>
        <p:grpSp>
          <p:nvGrpSpPr>
            <p:cNvPr id="40" name="组合 39"/>
            <p:cNvGrpSpPr/>
            <p:nvPr/>
          </p:nvGrpSpPr>
          <p:grpSpPr>
            <a:xfrm>
              <a:off x="2137147" y="4040190"/>
              <a:ext cx="2719014" cy="492443"/>
              <a:chOff x="2275324" y="3429000"/>
              <a:chExt cx="2719014" cy="492443"/>
            </a:xfrm>
          </p:grpSpPr>
          <p:sp>
            <p:nvSpPr>
              <p:cNvPr id="41" name="矩形 40"/>
              <p:cNvSpPr/>
              <p:nvPr/>
            </p:nvSpPr>
            <p:spPr>
              <a:xfrm>
                <a:off x="2548674" y="3429000"/>
                <a:ext cx="2445664" cy="492443"/>
              </a:xfrm>
              <a:prstGeom prst="rect">
                <a:avLst/>
              </a:prstGeom>
            </p:spPr>
            <p:txBody>
              <a:bodyPr wrap="square">
                <a:spAutoFit/>
              </a:bodyPr>
              <a:lstStyle/>
              <a:p>
                <a:pPr algn="just">
                  <a:lnSpc>
                    <a:spcPct val="13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就没有企业的发展</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椭圆 41"/>
              <p:cNvSpPr/>
              <p:nvPr/>
            </p:nvSpPr>
            <p:spPr>
              <a:xfrm>
                <a:off x="2275324" y="3636298"/>
                <a:ext cx="77847" cy="77847"/>
              </a:xfrm>
              <a:prstGeom prst="ellipse">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grpSp>
        <p:grpSp>
          <p:nvGrpSpPr>
            <p:cNvPr id="43" name="组合 42"/>
            <p:cNvGrpSpPr/>
            <p:nvPr/>
          </p:nvGrpSpPr>
          <p:grpSpPr>
            <a:xfrm>
              <a:off x="2137147" y="4651379"/>
              <a:ext cx="3024336" cy="892552"/>
              <a:chOff x="2275324" y="3429000"/>
              <a:chExt cx="3024336" cy="892552"/>
            </a:xfrm>
          </p:grpSpPr>
          <p:sp>
            <p:nvSpPr>
              <p:cNvPr id="44" name="矩形 43"/>
              <p:cNvSpPr/>
              <p:nvPr/>
            </p:nvSpPr>
            <p:spPr>
              <a:xfrm>
                <a:off x="2548674" y="3429000"/>
                <a:ext cx="2750986" cy="892552"/>
              </a:xfrm>
              <a:prstGeom prst="rect">
                <a:avLst/>
              </a:prstGeom>
            </p:spPr>
            <p:txBody>
              <a:bodyPr wrap="square">
                <a:spAutoFit/>
              </a:bodyPr>
              <a:lstStyle/>
              <a:p>
                <a:pPr algn="just">
                  <a:lnSpc>
                    <a:spcPct val="13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职工群众的生活质量就难以提高</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椭圆 44"/>
              <p:cNvSpPr/>
              <p:nvPr/>
            </p:nvSpPr>
            <p:spPr>
              <a:xfrm>
                <a:off x="2275324" y="3636298"/>
                <a:ext cx="77847" cy="77847"/>
              </a:xfrm>
              <a:prstGeom prst="ellipse">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grpSp>
      </p:grpSp>
      <p:grpSp>
        <p:nvGrpSpPr>
          <p:cNvPr id="5" name="组合 4"/>
          <p:cNvGrpSpPr/>
          <p:nvPr/>
        </p:nvGrpSpPr>
        <p:grpSpPr>
          <a:xfrm>
            <a:off x="6529634" y="1906415"/>
            <a:ext cx="4364358" cy="3837031"/>
            <a:chOff x="6529635" y="2058814"/>
            <a:chExt cx="4364357" cy="3837031"/>
          </a:xfrm>
        </p:grpSpPr>
        <p:grpSp>
          <p:nvGrpSpPr>
            <p:cNvPr id="46" name="组合 45"/>
            <p:cNvGrpSpPr/>
            <p:nvPr/>
          </p:nvGrpSpPr>
          <p:grpSpPr>
            <a:xfrm>
              <a:off x="6529635" y="2058814"/>
              <a:ext cx="4364357" cy="3837031"/>
              <a:chOff x="7172738" y="1876570"/>
              <a:chExt cx="4037417" cy="3549594"/>
            </a:xfrm>
          </p:grpSpPr>
          <p:sp>
            <p:nvSpPr>
              <p:cNvPr id="47" name="圆角矩形 46"/>
              <p:cNvSpPr/>
              <p:nvPr/>
            </p:nvSpPr>
            <p:spPr>
              <a:xfrm>
                <a:off x="7172738" y="1876570"/>
                <a:ext cx="4037417" cy="1039043"/>
              </a:xfrm>
              <a:prstGeom prst="roundRect">
                <a:avLst>
                  <a:gd name="adj" fmla="val 11271"/>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010"/>
              </a:p>
            </p:txBody>
          </p:sp>
          <p:sp>
            <p:nvSpPr>
              <p:cNvPr id="48" name="圆角矩形 47"/>
              <p:cNvSpPr/>
              <p:nvPr/>
            </p:nvSpPr>
            <p:spPr>
              <a:xfrm>
                <a:off x="7172738" y="3068960"/>
                <a:ext cx="4037417" cy="235720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nvGrpSpPr>
              <p:cNvPr id="52" name="组合 51"/>
              <p:cNvGrpSpPr/>
              <p:nvPr/>
            </p:nvGrpSpPr>
            <p:grpSpPr>
              <a:xfrm rot="16200000">
                <a:off x="7491684" y="2898091"/>
                <a:ext cx="527587" cy="130584"/>
                <a:chOff x="5856449" y="4396591"/>
                <a:chExt cx="527587" cy="130584"/>
              </a:xfrm>
            </p:grpSpPr>
            <p:sp>
              <p:nvSpPr>
                <p:cNvPr id="59" name="椭圆 58"/>
                <p:cNvSpPr/>
                <p:nvPr/>
              </p:nvSpPr>
              <p:spPr>
                <a:xfrm>
                  <a:off x="5856449" y="4396591"/>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8" name="椭圆 67"/>
                <p:cNvSpPr/>
                <p:nvPr/>
              </p:nvSpPr>
              <p:spPr>
                <a:xfrm>
                  <a:off x="6253452" y="4396591"/>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74" name="圆角矩形 73"/>
                <p:cNvSpPr/>
                <p:nvPr/>
              </p:nvSpPr>
              <p:spPr>
                <a:xfrm rot="16200000">
                  <a:off x="6118113" y="4306257"/>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prstClr val="white"/>
                    </a:solidFill>
                  </a:endParaRPr>
                </a:p>
              </p:txBody>
            </p:sp>
            <p:sp>
              <p:nvSpPr>
                <p:cNvPr id="75" name="圆角矩形 74"/>
                <p:cNvSpPr/>
                <p:nvPr/>
              </p:nvSpPr>
              <p:spPr>
                <a:xfrm rot="16200000">
                  <a:off x="6118113" y="4256214"/>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prstClr val="white"/>
                    </a:solidFill>
                  </a:endParaRPr>
                </a:p>
              </p:txBody>
            </p:sp>
          </p:grpSp>
          <p:grpSp>
            <p:nvGrpSpPr>
              <p:cNvPr id="53" name="组合 52"/>
              <p:cNvGrpSpPr/>
              <p:nvPr/>
            </p:nvGrpSpPr>
            <p:grpSpPr>
              <a:xfrm rot="16200000">
                <a:off x="10291574" y="2898091"/>
                <a:ext cx="527587" cy="130584"/>
                <a:chOff x="5856449" y="4396591"/>
                <a:chExt cx="527587" cy="130584"/>
              </a:xfrm>
            </p:grpSpPr>
            <p:sp>
              <p:nvSpPr>
                <p:cNvPr id="54" name="椭圆 53"/>
                <p:cNvSpPr/>
                <p:nvPr/>
              </p:nvSpPr>
              <p:spPr>
                <a:xfrm>
                  <a:off x="5856449" y="4396591"/>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55" name="椭圆 54"/>
                <p:cNvSpPr/>
                <p:nvPr/>
              </p:nvSpPr>
              <p:spPr>
                <a:xfrm>
                  <a:off x="6253452" y="4396591"/>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56" name="圆角矩形 55"/>
                <p:cNvSpPr/>
                <p:nvPr/>
              </p:nvSpPr>
              <p:spPr>
                <a:xfrm rot="16200000">
                  <a:off x="6118113" y="4306257"/>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prstClr val="white"/>
                    </a:solidFill>
                  </a:endParaRPr>
                </a:p>
              </p:txBody>
            </p:sp>
            <p:sp>
              <p:nvSpPr>
                <p:cNvPr id="57" name="圆角矩形 56"/>
                <p:cNvSpPr/>
                <p:nvPr/>
              </p:nvSpPr>
              <p:spPr>
                <a:xfrm rot="16200000">
                  <a:off x="6118113" y="4256214"/>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prstClr val="white"/>
                    </a:solidFill>
                  </a:endParaRPr>
                </a:p>
              </p:txBody>
            </p:sp>
          </p:grpSp>
        </p:grpSp>
        <p:sp>
          <p:nvSpPr>
            <p:cNvPr id="79" name="TextBox 499"/>
            <p:cNvSpPr txBox="1"/>
            <p:nvPr/>
          </p:nvSpPr>
          <p:spPr>
            <a:xfrm>
              <a:off x="8326739" y="2297240"/>
              <a:ext cx="770150" cy="646331"/>
            </a:xfrm>
            <a:prstGeom prst="rect">
              <a:avLst/>
            </a:prstGeom>
            <a:noFill/>
          </p:spPr>
          <p:txBody>
            <a:bodyPr wrap="square" rtlCol="0" anchor="ctr">
              <a:spAutoFit/>
            </a:bodyPr>
            <a:lstStyle/>
            <a:p>
              <a:pPr lvl="0" algn="r"/>
              <a:r>
                <a:rPr lang="en-US" altLang="zh-CN" sz="3600" b="1" dirty="0">
                  <a:solidFill>
                    <a:schemeClr val="bg1"/>
                  </a:solidFill>
                  <a:latin typeface="微软雅黑" panose="020B0503020204020204" pitchFamily="34" charset="-122"/>
                  <a:ea typeface="微软雅黑" panose="020B0503020204020204" pitchFamily="34" charset="-122"/>
                  <a:cs typeface="UKIJ Qolyazma" pitchFamily="18" charset="0"/>
                </a:rPr>
                <a:t>02</a:t>
              </a:r>
              <a:endParaRPr lang="zh-CN" altLang="en-US" sz="3600" b="1" dirty="0">
                <a:solidFill>
                  <a:schemeClr val="bg1"/>
                </a:solidFill>
                <a:latin typeface="微软雅黑" panose="020B0503020204020204" pitchFamily="34" charset="-122"/>
                <a:ea typeface="微软雅黑" panose="020B0503020204020204" pitchFamily="34" charset="-122"/>
                <a:cs typeface="UKIJ Qolyazma" pitchFamily="18" charset="0"/>
              </a:endParaRPr>
            </a:p>
          </p:txBody>
        </p:sp>
        <p:grpSp>
          <p:nvGrpSpPr>
            <p:cNvPr id="80" name="组合 79"/>
            <p:cNvGrpSpPr/>
            <p:nvPr/>
          </p:nvGrpSpPr>
          <p:grpSpPr>
            <a:xfrm>
              <a:off x="7249715" y="3653408"/>
              <a:ext cx="3024336" cy="892552"/>
              <a:chOff x="2275324" y="3501008"/>
              <a:chExt cx="3024336" cy="892552"/>
            </a:xfrm>
          </p:grpSpPr>
          <p:sp>
            <p:nvSpPr>
              <p:cNvPr id="81" name="矩形 80"/>
              <p:cNvSpPr/>
              <p:nvPr/>
            </p:nvSpPr>
            <p:spPr>
              <a:xfrm>
                <a:off x="2548674" y="3501008"/>
                <a:ext cx="2750986" cy="892552"/>
              </a:xfrm>
              <a:prstGeom prst="rect">
                <a:avLst/>
              </a:prstGeom>
            </p:spPr>
            <p:txBody>
              <a:bodyPr wrap="square">
                <a:spAutoFit/>
              </a:bodyPr>
              <a:lstStyle/>
              <a:p>
                <a:pPr algn="just">
                  <a:lnSpc>
                    <a:spcPct val="13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没有个人的安全保障、事业的发展</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椭圆 81"/>
              <p:cNvSpPr/>
              <p:nvPr/>
            </p:nvSpPr>
            <p:spPr>
              <a:xfrm>
                <a:off x="2275324" y="3708306"/>
                <a:ext cx="77847" cy="77847"/>
              </a:xfrm>
              <a:prstGeom prst="ellipse">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grpSp>
        <p:grpSp>
          <p:nvGrpSpPr>
            <p:cNvPr id="86" name="组合 85"/>
            <p:cNvGrpSpPr/>
            <p:nvPr/>
          </p:nvGrpSpPr>
          <p:grpSpPr>
            <a:xfrm>
              <a:off x="7249715" y="4688219"/>
              <a:ext cx="3024336" cy="492443"/>
              <a:chOff x="2275324" y="3313440"/>
              <a:chExt cx="3024336" cy="492443"/>
            </a:xfrm>
          </p:grpSpPr>
          <p:sp>
            <p:nvSpPr>
              <p:cNvPr id="87" name="矩形 86"/>
              <p:cNvSpPr/>
              <p:nvPr/>
            </p:nvSpPr>
            <p:spPr>
              <a:xfrm>
                <a:off x="2548674" y="3313440"/>
                <a:ext cx="2750986" cy="492443"/>
              </a:xfrm>
              <a:prstGeom prst="rect">
                <a:avLst/>
              </a:prstGeom>
            </p:spPr>
            <p:txBody>
              <a:bodyPr wrap="square">
                <a:spAutoFit/>
              </a:bodyPr>
              <a:lstStyle/>
              <a:p>
                <a:pPr algn="just">
                  <a:lnSpc>
                    <a:spcPct val="13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家庭幸福就无从谈起</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8" name="椭圆 87"/>
              <p:cNvSpPr/>
              <p:nvPr/>
            </p:nvSpPr>
            <p:spPr>
              <a:xfrm>
                <a:off x="2275324" y="3520738"/>
                <a:ext cx="77847" cy="77847"/>
              </a:xfrm>
              <a:prstGeom prst="ellipse">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gr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组合 101"/>
          <p:cNvGrpSpPr/>
          <p:nvPr/>
        </p:nvGrpSpPr>
        <p:grpSpPr>
          <a:xfrm>
            <a:off x="1248722" y="1439660"/>
            <a:ext cx="1307747" cy="1307747"/>
            <a:chOff x="304800" y="673100"/>
            <a:chExt cx="4000500" cy="4000500"/>
          </a:xfrm>
          <a:solidFill>
            <a:srgbClr val="C00000"/>
          </a:solidFill>
          <a:effectLst>
            <a:outerShdw blurRad="444500" dist="254000" dir="8100000" algn="tr" rotWithShape="0">
              <a:prstClr val="black">
                <a:alpha val="50000"/>
              </a:prstClr>
            </a:outerShdw>
          </a:effectLst>
        </p:grpSpPr>
        <p:sp>
          <p:nvSpPr>
            <p:cNvPr id="103" name="同心圆 102"/>
            <p:cNvSpPr/>
            <p:nvPr/>
          </p:nvSpPr>
          <p:spPr>
            <a:xfrm>
              <a:off x="304800" y="673100"/>
              <a:ext cx="4000500" cy="4000500"/>
            </a:xfrm>
            <a:prstGeom prst="donut">
              <a:avLst>
                <a:gd name="adj" fmla="val 4879"/>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104" name="椭圆 103"/>
            <p:cNvSpPr/>
            <p:nvPr/>
          </p:nvSpPr>
          <p:spPr>
            <a:xfrm>
              <a:off x="392112" y="760412"/>
              <a:ext cx="3825873" cy="3825873"/>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49" name="矩形 48"/>
          <p:cNvSpPr/>
          <p:nvPr/>
        </p:nvSpPr>
        <p:spPr>
          <a:xfrm>
            <a:off x="264938" y="116632"/>
            <a:ext cx="288032" cy="504056"/>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8" name="矩形 57"/>
          <p:cNvSpPr/>
          <p:nvPr/>
        </p:nvSpPr>
        <p:spPr>
          <a:xfrm>
            <a:off x="624979" y="116632"/>
            <a:ext cx="72008" cy="504056"/>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sp>
        <p:nvSpPr>
          <p:cNvPr id="50" name="TextBox 49"/>
          <p:cNvSpPr txBox="1"/>
          <p:nvPr/>
        </p:nvSpPr>
        <p:spPr>
          <a:xfrm>
            <a:off x="841003" y="183994"/>
            <a:ext cx="1579278" cy="369332"/>
          </a:xfrm>
          <a:prstGeom prst="rect">
            <a:avLst/>
          </a:prstGeom>
          <a:noFill/>
        </p:spPr>
        <p:txBody>
          <a:bodyPr wrap="none" rtlCol="0">
            <a:spAutoFit/>
          </a:bodyPr>
          <a:lstStyle/>
          <a:p>
            <a:r>
              <a:rPr lang="zh-CN" altLang="en-US" b="1" dirty="0">
                <a:solidFill>
                  <a:srgbClr val="00153E"/>
                </a:solidFill>
                <a:latin typeface="微软雅黑" panose="020B0503020204020204" pitchFamily="34" charset="-122"/>
                <a:ea typeface="微软雅黑" panose="020B0503020204020204" pitchFamily="34" charset="-122"/>
              </a:rPr>
              <a:t>安全为了谁？</a:t>
            </a:r>
            <a:endParaRPr lang="zh-CN" altLang="en-US" b="1" dirty="0">
              <a:solidFill>
                <a:srgbClr val="00153E"/>
              </a:solidFill>
              <a:latin typeface="微软雅黑" panose="020B0503020204020204" pitchFamily="34" charset="-122"/>
              <a:ea typeface="微软雅黑" panose="020B0503020204020204" pitchFamily="34" charset="-122"/>
            </a:endParaRPr>
          </a:p>
        </p:txBody>
      </p:sp>
      <p:sp>
        <p:nvSpPr>
          <p:cNvPr id="51" name="矩形 50"/>
          <p:cNvSpPr/>
          <p:nvPr/>
        </p:nvSpPr>
        <p:spPr>
          <a:xfrm flipV="1">
            <a:off x="0" y="764701"/>
            <a:ext cx="12195175" cy="45719"/>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p>
        </p:txBody>
      </p:sp>
      <p:grpSp>
        <p:nvGrpSpPr>
          <p:cNvPr id="60" name="组合 59"/>
          <p:cNvGrpSpPr/>
          <p:nvPr/>
        </p:nvGrpSpPr>
        <p:grpSpPr>
          <a:xfrm>
            <a:off x="3168799" y="1529345"/>
            <a:ext cx="4343285" cy="1142490"/>
            <a:chOff x="4304043" y="1286668"/>
            <a:chExt cx="3837944" cy="2757793"/>
          </a:xfrm>
          <a:effectLst>
            <a:outerShdw blurRad="381000" dist="254000" dir="8100000" algn="tr" rotWithShape="0">
              <a:prstClr val="black">
                <a:alpha val="40000"/>
              </a:prstClr>
            </a:outerShdw>
          </a:effectLst>
        </p:grpSpPr>
        <p:sp>
          <p:nvSpPr>
            <p:cNvPr id="61" name="圆角矩形 6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圆角矩形 61"/>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0" name="文本框 37"/>
          <p:cNvSpPr>
            <a:spLocks noChangeArrowheads="1"/>
          </p:cNvSpPr>
          <p:nvPr/>
        </p:nvSpPr>
        <p:spPr bwMode="auto">
          <a:xfrm>
            <a:off x="1576223" y="1770368"/>
            <a:ext cx="6527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3600" b="0" dirty="0">
                <a:solidFill>
                  <a:schemeClr val="bg1"/>
                </a:solidFill>
                <a:latin typeface="+mn-lt"/>
                <a:ea typeface="+mn-ea"/>
                <a:cs typeface="+mn-ea"/>
                <a:sym typeface="+mn-lt"/>
              </a:rPr>
              <a:t>01</a:t>
            </a:r>
            <a:endParaRPr lang="zh-CN" altLang="en-US" sz="3600" b="0" dirty="0">
              <a:solidFill>
                <a:schemeClr val="bg1"/>
              </a:solidFill>
              <a:latin typeface="+mn-lt"/>
              <a:ea typeface="+mn-ea"/>
              <a:cs typeface="+mn-ea"/>
              <a:sym typeface="+mn-lt"/>
            </a:endParaRPr>
          </a:p>
        </p:txBody>
      </p:sp>
      <p:sp>
        <p:nvSpPr>
          <p:cNvPr id="93" name="文本1"/>
          <p:cNvSpPr>
            <a:spLocks noChangeArrowheads="1"/>
          </p:cNvSpPr>
          <p:nvPr/>
        </p:nvSpPr>
        <p:spPr bwMode="gray">
          <a:xfrm>
            <a:off x="3500442" y="1499198"/>
            <a:ext cx="4541362" cy="1188673"/>
          </a:xfrm>
          <a:prstGeom prst="roundRect">
            <a:avLst>
              <a:gd name="adj" fmla="val 11505"/>
            </a:avLst>
          </a:prstGeom>
          <a:noFill/>
          <a:ln w="28575" cap="flat" cmpd="sng" algn="ctr">
            <a:noFill/>
            <a:prstDash val="solid"/>
          </a:ln>
          <a:effectLst/>
        </p:spPr>
        <p:txBody>
          <a:bodyPr lIns="91424" tIns="45713" rIns="91424" bIns="4571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lnSpc>
                <a:spcPct val="120000"/>
              </a:lnSpc>
              <a:defRPr/>
            </a:pPr>
            <a:r>
              <a:rPr lang="zh-CN" altLang="en-US" sz="3200" dirty="0">
                <a:solidFill>
                  <a:srgbClr val="00153E"/>
                </a:solidFill>
                <a:latin typeface="微软雅黑" panose="020B0503020204020204" pitchFamily="34" charset="-122"/>
                <a:ea typeface="微软雅黑" panose="020B0503020204020204" pitchFamily="34" charset="-122"/>
                <a:cs typeface="+mn-ea"/>
                <a:sym typeface="+mn-lt"/>
              </a:rPr>
              <a:t>我的安全我负责</a:t>
            </a:r>
            <a:endParaRPr lang="zh-CN" altLang="zh-CN" sz="3200" b="0" dirty="0">
              <a:solidFill>
                <a:srgbClr val="00153E"/>
              </a:solidFill>
              <a:latin typeface="微软雅黑" panose="020B0503020204020204" pitchFamily="34" charset="-122"/>
              <a:ea typeface="微软雅黑" panose="020B0503020204020204" pitchFamily="34" charset="-122"/>
              <a:cs typeface="+mn-ea"/>
              <a:sym typeface="+mn-lt"/>
            </a:endParaRPr>
          </a:p>
        </p:txBody>
      </p:sp>
      <p:grpSp>
        <p:nvGrpSpPr>
          <p:cNvPr id="94" name="组合 93"/>
          <p:cNvGrpSpPr/>
          <p:nvPr/>
        </p:nvGrpSpPr>
        <p:grpSpPr>
          <a:xfrm>
            <a:off x="3168799" y="3083025"/>
            <a:ext cx="4343285" cy="1142490"/>
            <a:chOff x="4304043" y="1286668"/>
            <a:chExt cx="3837944" cy="2757793"/>
          </a:xfrm>
          <a:effectLst>
            <a:outerShdw blurRad="381000" dist="254000" dir="8100000" algn="tr" rotWithShape="0">
              <a:prstClr val="black">
                <a:alpha val="40000"/>
              </a:prstClr>
            </a:outerShdw>
          </a:effectLst>
        </p:grpSpPr>
        <p:sp>
          <p:nvSpPr>
            <p:cNvPr id="95" name="圆角矩形 9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 name="圆角矩形 9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98" name="组合 97"/>
          <p:cNvGrpSpPr/>
          <p:nvPr/>
        </p:nvGrpSpPr>
        <p:grpSpPr>
          <a:xfrm>
            <a:off x="3168799" y="4601797"/>
            <a:ext cx="4343285" cy="1142490"/>
            <a:chOff x="4304043" y="1286668"/>
            <a:chExt cx="3837944" cy="2757793"/>
          </a:xfrm>
          <a:effectLst>
            <a:outerShdw blurRad="381000" dist="254000" dir="8100000" algn="tr" rotWithShape="0">
              <a:prstClr val="black">
                <a:alpha val="40000"/>
              </a:prstClr>
            </a:outerShdw>
          </a:effectLst>
        </p:grpSpPr>
        <p:sp>
          <p:nvSpPr>
            <p:cNvPr id="99" name="圆角矩形 9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 name="圆角矩形 99"/>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5" name="组合 104"/>
          <p:cNvGrpSpPr/>
          <p:nvPr/>
        </p:nvGrpSpPr>
        <p:grpSpPr>
          <a:xfrm>
            <a:off x="1248722" y="3041590"/>
            <a:ext cx="1307747" cy="1307747"/>
            <a:chOff x="304800" y="673100"/>
            <a:chExt cx="4000500" cy="4000500"/>
          </a:xfrm>
          <a:solidFill>
            <a:srgbClr val="C00000"/>
          </a:solidFill>
          <a:effectLst>
            <a:outerShdw blurRad="444500" dist="254000" dir="8100000" algn="tr" rotWithShape="0">
              <a:prstClr val="black">
                <a:alpha val="50000"/>
              </a:prstClr>
            </a:outerShdw>
          </a:effectLst>
        </p:grpSpPr>
        <p:sp>
          <p:nvSpPr>
            <p:cNvPr id="106" name="同心圆 10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107" name="椭圆 106"/>
            <p:cNvSpPr/>
            <p:nvPr/>
          </p:nvSpPr>
          <p:spPr>
            <a:xfrm>
              <a:off x="392112" y="760412"/>
              <a:ext cx="3825873" cy="38258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08" name="文本框 37"/>
          <p:cNvSpPr>
            <a:spLocks noChangeArrowheads="1"/>
          </p:cNvSpPr>
          <p:nvPr/>
        </p:nvSpPr>
        <p:spPr bwMode="auto">
          <a:xfrm>
            <a:off x="1576223" y="3372298"/>
            <a:ext cx="6527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3600" b="0" dirty="0">
                <a:solidFill>
                  <a:schemeClr val="bg1"/>
                </a:solidFill>
                <a:latin typeface="+mn-lt"/>
                <a:ea typeface="+mn-ea"/>
                <a:cs typeface="+mn-ea"/>
                <a:sym typeface="+mn-lt"/>
              </a:rPr>
              <a:t>02</a:t>
            </a:r>
            <a:endParaRPr lang="zh-CN" altLang="en-US" sz="3600" b="0" dirty="0">
              <a:solidFill>
                <a:schemeClr val="bg1"/>
              </a:solidFill>
              <a:latin typeface="+mn-lt"/>
              <a:ea typeface="+mn-ea"/>
              <a:cs typeface="+mn-ea"/>
              <a:sym typeface="+mn-lt"/>
            </a:endParaRPr>
          </a:p>
        </p:txBody>
      </p:sp>
      <p:grpSp>
        <p:nvGrpSpPr>
          <p:cNvPr id="109" name="组合 108"/>
          <p:cNvGrpSpPr/>
          <p:nvPr/>
        </p:nvGrpSpPr>
        <p:grpSpPr>
          <a:xfrm>
            <a:off x="1248722" y="4635370"/>
            <a:ext cx="1307747" cy="1307747"/>
            <a:chOff x="304800" y="673100"/>
            <a:chExt cx="4000500" cy="4000500"/>
          </a:xfrm>
          <a:solidFill>
            <a:srgbClr val="C00000"/>
          </a:solidFill>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111" name="椭圆 110"/>
            <p:cNvSpPr/>
            <p:nvPr/>
          </p:nvSpPr>
          <p:spPr>
            <a:xfrm>
              <a:off x="392112" y="760412"/>
              <a:ext cx="3825873" cy="38258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12" name="文本框 37"/>
          <p:cNvSpPr>
            <a:spLocks noChangeArrowheads="1"/>
          </p:cNvSpPr>
          <p:nvPr/>
        </p:nvSpPr>
        <p:spPr bwMode="auto">
          <a:xfrm>
            <a:off x="1576223" y="4966078"/>
            <a:ext cx="6527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3600" b="0" dirty="0">
                <a:solidFill>
                  <a:schemeClr val="bg1"/>
                </a:solidFill>
                <a:latin typeface="+mn-lt"/>
                <a:ea typeface="+mn-ea"/>
                <a:cs typeface="+mn-ea"/>
                <a:sym typeface="+mn-lt"/>
              </a:rPr>
              <a:t>03</a:t>
            </a:r>
            <a:endParaRPr lang="zh-CN" altLang="en-US" sz="3600" b="0" dirty="0">
              <a:solidFill>
                <a:schemeClr val="bg1"/>
              </a:solidFill>
              <a:latin typeface="+mn-lt"/>
              <a:ea typeface="+mn-ea"/>
              <a:cs typeface="+mn-ea"/>
              <a:sym typeface="+mn-lt"/>
            </a:endParaRPr>
          </a:p>
        </p:txBody>
      </p:sp>
      <p:sp>
        <p:nvSpPr>
          <p:cNvPr id="113" name="文本1"/>
          <p:cNvSpPr>
            <a:spLocks noChangeArrowheads="1"/>
          </p:cNvSpPr>
          <p:nvPr/>
        </p:nvSpPr>
        <p:spPr bwMode="gray">
          <a:xfrm>
            <a:off x="3500442" y="3032417"/>
            <a:ext cx="4541362" cy="1188673"/>
          </a:xfrm>
          <a:prstGeom prst="roundRect">
            <a:avLst>
              <a:gd name="adj" fmla="val 11505"/>
            </a:avLst>
          </a:prstGeom>
          <a:noFill/>
          <a:ln w="28575" cap="flat" cmpd="sng" algn="ctr">
            <a:noFill/>
            <a:prstDash val="solid"/>
          </a:ln>
          <a:effectLst/>
        </p:spPr>
        <p:txBody>
          <a:bodyPr lIns="91424" tIns="45713" rIns="91424" bIns="4571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lnSpc>
                <a:spcPct val="120000"/>
              </a:lnSpc>
              <a:defRPr/>
            </a:pPr>
            <a:r>
              <a:rPr lang="zh-CN" altLang="en-US" sz="3200" dirty="0">
                <a:solidFill>
                  <a:srgbClr val="00153E"/>
                </a:solidFill>
                <a:latin typeface="微软雅黑" panose="020B0503020204020204" pitchFamily="34" charset="-122"/>
                <a:ea typeface="微软雅黑" panose="020B0503020204020204" pitchFamily="34" charset="-122"/>
                <a:cs typeface="+mn-ea"/>
                <a:sym typeface="+mn-lt"/>
              </a:rPr>
              <a:t>企业的安全我尽责</a:t>
            </a:r>
            <a:endParaRPr lang="zh-CN" altLang="zh-CN" sz="3200" b="0" dirty="0">
              <a:solidFill>
                <a:srgbClr val="00153E"/>
              </a:solidFill>
              <a:latin typeface="微软雅黑" panose="020B0503020204020204" pitchFamily="34" charset="-122"/>
              <a:ea typeface="微软雅黑" panose="020B0503020204020204" pitchFamily="34" charset="-122"/>
              <a:cs typeface="+mn-ea"/>
              <a:sym typeface="+mn-lt"/>
            </a:endParaRPr>
          </a:p>
        </p:txBody>
      </p:sp>
      <p:sp>
        <p:nvSpPr>
          <p:cNvPr id="114" name="文本1"/>
          <p:cNvSpPr>
            <a:spLocks noChangeArrowheads="1"/>
          </p:cNvSpPr>
          <p:nvPr/>
        </p:nvSpPr>
        <p:spPr bwMode="gray">
          <a:xfrm>
            <a:off x="3428856" y="4578707"/>
            <a:ext cx="4541362" cy="1188673"/>
          </a:xfrm>
          <a:prstGeom prst="roundRect">
            <a:avLst>
              <a:gd name="adj" fmla="val 11505"/>
            </a:avLst>
          </a:prstGeom>
          <a:noFill/>
          <a:ln w="28575" cap="flat" cmpd="sng" algn="ctr">
            <a:noFill/>
            <a:prstDash val="solid"/>
          </a:ln>
          <a:effectLst/>
        </p:spPr>
        <p:txBody>
          <a:bodyPr lIns="91424" tIns="45713" rIns="91424" bIns="4571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lnSpc>
                <a:spcPct val="120000"/>
              </a:lnSpc>
              <a:defRPr/>
            </a:pPr>
            <a:r>
              <a:rPr lang="zh-CN" altLang="en-US" sz="3200" dirty="0">
                <a:solidFill>
                  <a:srgbClr val="00153E"/>
                </a:solidFill>
                <a:latin typeface="微软雅黑" panose="020B0503020204020204" pitchFamily="34" charset="-122"/>
                <a:ea typeface="微软雅黑" panose="020B0503020204020204" pitchFamily="34" charset="-122"/>
                <a:cs typeface="+mn-ea"/>
                <a:sym typeface="+mn-lt"/>
              </a:rPr>
              <a:t>他人的安全我有责</a:t>
            </a:r>
            <a:endParaRPr lang="zh-CN" altLang="zh-CN" sz="3200" b="0" dirty="0">
              <a:solidFill>
                <a:srgbClr val="00153E"/>
              </a:solidFill>
              <a:latin typeface="微软雅黑" panose="020B0503020204020204" pitchFamily="34" charset="-122"/>
              <a:ea typeface="微软雅黑" panose="020B0503020204020204" pitchFamily="34" charset="-122"/>
              <a:cs typeface="+mn-ea"/>
              <a:sym typeface="+mn-lt"/>
            </a:endParaRPr>
          </a:p>
        </p:txBody>
      </p:sp>
      <p:sp>
        <p:nvSpPr>
          <p:cNvPr id="2" name="TextBox 1"/>
          <p:cNvSpPr txBox="1"/>
          <p:nvPr/>
        </p:nvSpPr>
        <p:spPr>
          <a:xfrm>
            <a:off x="8617866" y="3789041"/>
            <a:ext cx="2448272" cy="2246769"/>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人人重视安全</a:t>
            </a:r>
            <a:endParaRPr lang="en-US" altLang="zh-CN" sz="2800" b="1" dirty="0">
              <a:solidFill>
                <a:srgbClr val="C00000"/>
              </a:solidFill>
              <a:latin typeface="微软雅黑" panose="020B0503020204020204" pitchFamily="34" charset="-122"/>
              <a:ea typeface="微软雅黑" panose="020B0503020204020204" pitchFamily="34" charset="-122"/>
            </a:endParaRPr>
          </a:p>
          <a:p>
            <a:r>
              <a:rPr lang="zh-CN" altLang="en-US" sz="2800" b="1" dirty="0">
                <a:solidFill>
                  <a:srgbClr val="C00000"/>
                </a:solidFill>
                <a:latin typeface="微软雅黑" panose="020B0503020204020204" pitchFamily="34" charset="-122"/>
                <a:ea typeface="微软雅黑" panose="020B0503020204020204" pitchFamily="34" charset="-122"/>
              </a:rPr>
              <a:t>  </a:t>
            </a:r>
            <a:endParaRPr lang="zh-CN" altLang="en-US" sz="2800" b="1" dirty="0">
              <a:solidFill>
                <a:srgbClr val="C00000"/>
              </a:solidFill>
              <a:latin typeface="微软雅黑" panose="020B0503020204020204" pitchFamily="34" charset="-122"/>
              <a:ea typeface="微软雅黑" panose="020B0503020204020204" pitchFamily="34" charset="-122"/>
            </a:endParaRPr>
          </a:p>
          <a:p>
            <a:r>
              <a:rPr lang="zh-CN" altLang="en-US" sz="2800" b="1" dirty="0">
                <a:solidFill>
                  <a:srgbClr val="C00000"/>
                </a:solidFill>
                <a:latin typeface="微软雅黑" panose="020B0503020204020204" pitchFamily="34" charset="-122"/>
                <a:ea typeface="微软雅黑" panose="020B0503020204020204" pitchFamily="34" charset="-122"/>
              </a:rPr>
              <a:t>个个关注安全</a:t>
            </a:r>
            <a:endParaRPr lang="en-US" altLang="zh-CN" sz="2800" b="1" dirty="0">
              <a:solidFill>
                <a:srgbClr val="C00000"/>
              </a:solidFill>
              <a:latin typeface="微软雅黑" panose="020B0503020204020204" pitchFamily="34" charset="-122"/>
              <a:ea typeface="微软雅黑" panose="020B0503020204020204" pitchFamily="34" charset="-122"/>
            </a:endParaRPr>
          </a:p>
          <a:p>
            <a:r>
              <a:rPr lang="zh-CN" altLang="en-US" sz="2800" b="1" dirty="0">
                <a:solidFill>
                  <a:srgbClr val="C00000"/>
                </a:solidFill>
                <a:latin typeface="微软雅黑" panose="020B0503020204020204" pitchFamily="34" charset="-122"/>
                <a:ea typeface="微软雅黑" panose="020B0503020204020204" pitchFamily="34" charset="-122"/>
              </a:rPr>
              <a:t>  </a:t>
            </a:r>
            <a:endParaRPr lang="zh-CN" altLang="en-US" sz="2800" b="1" dirty="0">
              <a:solidFill>
                <a:srgbClr val="C00000"/>
              </a:solidFill>
              <a:latin typeface="微软雅黑" panose="020B0503020204020204" pitchFamily="34" charset="-122"/>
              <a:ea typeface="微软雅黑" panose="020B0503020204020204" pitchFamily="34" charset="-122"/>
            </a:endParaRPr>
          </a:p>
          <a:p>
            <a:r>
              <a:rPr lang="zh-CN" altLang="en-US" sz="2800" b="1" dirty="0">
                <a:solidFill>
                  <a:srgbClr val="C00000"/>
                </a:solidFill>
                <a:latin typeface="微软雅黑" panose="020B0503020204020204" pitchFamily="34" charset="-122"/>
                <a:ea typeface="微软雅黑" panose="020B0503020204020204" pitchFamily="34" charset="-122"/>
              </a:rPr>
              <a:t>事事强调安全</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617868" y="1430859"/>
            <a:ext cx="2421573" cy="181618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90" grpId="0"/>
      <p:bldP spid="93" grpId="0"/>
      <p:bldP spid="108" grpId="0"/>
      <p:bldP spid="112" grpId="0"/>
      <p:bldP spid="113" grpId="0"/>
      <p:bldP spid="11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 y="1998562"/>
            <a:ext cx="12195174" cy="2675825"/>
          </a:xfrm>
          <a:prstGeom prst="rect">
            <a:avLst/>
          </a:prstGeom>
          <a:solidFill>
            <a:schemeClr val="accent1">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nvGrpSpPr>
          <p:cNvPr id="3" name="组合 2"/>
          <p:cNvGrpSpPr/>
          <p:nvPr/>
        </p:nvGrpSpPr>
        <p:grpSpPr>
          <a:xfrm>
            <a:off x="3001245" y="2276872"/>
            <a:ext cx="8077907" cy="2111642"/>
            <a:chOff x="2157098" y="2276872"/>
            <a:chExt cx="8077907" cy="2111642"/>
          </a:xfrm>
        </p:grpSpPr>
        <p:grpSp>
          <p:nvGrpSpPr>
            <p:cNvPr id="17" name="组合 16"/>
            <p:cNvGrpSpPr/>
            <p:nvPr/>
          </p:nvGrpSpPr>
          <p:grpSpPr>
            <a:xfrm>
              <a:off x="2157098" y="2276872"/>
              <a:ext cx="2111642" cy="2111642"/>
              <a:chOff x="1677608" y="2996952"/>
              <a:chExt cx="1395643" cy="1395643"/>
            </a:xfrm>
          </p:grpSpPr>
          <p:sp>
            <p:nvSpPr>
              <p:cNvPr id="18" name="Oval 60"/>
              <p:cNvSpPr>
                <a:spLocks noChangeAspect="1"/>
              </p:cNvSpPr>
              <p:nvPr/>
            </p:nvSpPr>
            <p:spPr>
              <a:xfrm>
                <a:off x="1677608" y="2996952"/>
                <a:ext cx="1395643" cy="1395643"/>
              </a:xfrm>
              <a:prstGeom prst="ellipse">
                <a:avLst/>
              </a:prstGeom>
              <a:solidFill>
                <a:srgbClr val="C00000"/>
              </a:soli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prstClr val="white"/>
                  </a:solidFill>
                  <a:latin typeface="微软雅黑" panose="020B0503020204020204" pitchFamily="34" charset="-122"/>
                  <a:ea typeface="微软雅黑" panose="020B0503020204020204" pitchFamily="34" charset="-122"/>
                </a:endParaRPr>
              </a:p>
            </p:txBody>
          </p:sp>
          <p:sp>
            <p:nvSpPr>
              <p:cNvPr id="19"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sz="21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0" name="文本框 20"/>
            <p:cNvSpPr txBox="1">
              <a:spLocks noChangeArrowheads="1"/>
            </p:cNvSpPr>
            <p:nvPr/>
          </p:nvSpPr>
          <p:spPr bwMode="auto">
            <a:xfrm>
              <a:off x="2206820" y="2845385"/>
              <a:ext cx="206192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6000" b="1" dirty="0">
                  <a:solidFill>
                    <a:schemeClr val="bg1"/>
                  </a:solidFill>
                </a:rPr>
                <a:t>03</a:t>
              </a:r>
              <a:endParaRPr lang="zh-CN" altLang="en-US" sz="6000" b="1" dirty="0">
                <a:solidFill>
                  <a:schemeClr val="bg1"/>
                </a:solidFill>
              </a:endParaRPr>
            </a:p>
          </p:txBody>
        </p:sp>
        <p:sp>
          <p:nvSpPr>
            <p:cNvPr id="34" name="矩形 33"/>
            <p:cNvSpPr/>
            <p:nvPr/>
          </p:nvSpPr>
          <p:spPr>
            <a:xfrm>
              <a:off x="4513410" y="3024861"/>
              <a:ext cx="5721595" cy="623223"/>
            </a:xfrm>
            <a:prstGeom prst="rect">
              <a:avLst/>
            </a:prstGeom>
          </p:spPr>
          <p:txBody>
            <a:bodyPr wrap="square" lIns="68555" tIns="34278" rIns="68555" bIns="34278">
              <a:spAutoFit/>
            </a:bodyPr>
            <a:lstStyle/>
            <a:p>
              <a:pPr>
                <a:spcBef>
                  <a:spcPct val="0"/>
                </a:spcBef>
                <a:buFont typeface="Arial" panose="020B0604020202020204" pitchFamily="34" charset="0"/>
                <a:buNone/>
              </a:pPr>
              <a:r>
                <a:rPr lang="zh-CN" altLang="en-US" sz="3600" b="1" dirty="0">
                  <a:solidFill>
                    <a:srgbClr val="00153E"/>
                  </a:solidFill>
                  <a:latin typeface="微软雅黑" panose="020B0503020204020204" pitchFamily="34" charset="-122"/>
                  <a:ea typeface="微软雅黑" panose="020B0503020204020204" pitchFamily="34" charset="-122"/>
                  <a:cs typeface="Arial" panose="020B0604020202020204" pitchFamily="34" charset="0"/>
                </a:rPr>
                <a:t>为什么要进行安全培训</a:t>
              </a:r>
              <a:endParaRPr lang="zh-CN" altLang="en-US" sz="3600" b="1" dirty="0">
                <a:solidFill>
                  <a:srgbClr val="00153E"/>
                </a:solidFill>
                <a:latin typeface="微软雅黑" panose="020B0503020204020204" pitchFamily="34" charset="-122"/>
                <a:ea typeface="微软雅黑" panose="020B0503020204020204" pitchFamily="34" charset="-122"/>
                <a:cs typeface="Arial" panose="020B0604020202020204" pitchFamily="34" charset="0"/>
              </a:endParaRPr>
            </a:p>
          </p:txBody>
        </p:sp>
      </p:gr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748" y="4670116"/>
            <a:ext cx="12230923" cy="2336766"/>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20" grpId="0" animBg="1"/>
    </p:bldLst>
  </p:timing>
</p:sld>
</file>

<file path=ppt/tags/tag1.xml><?xml version="1.0" encoding="utf-8"?>
<p:tagLst xmlns:p="http://schemas.openxmlformats.org/presentationml/2006/main">
  <p:tag name="TIMING" val="|1.5|1.6|1|1.3"/>
</p:tagLst>
</file>

<file path=ppt/tags/tag10.xml><?xml version="1.0" encoding="utf-8"?>
<p:tagLst xmlns:p="http://schemas.openxmlformats.org/presentationml/2006/main">
  <p:tag name="MH" val="20160203101803"/>
  <p:tag name="MH_LIBRARY" val="GRAPHIC"/>
  <p:tag name="MH_TYPE" val="Other"/>
  <p:tag name="MH_ORDER" val="4"/>
</p:tagLst>
</file>

<file path=ppt/tags/tag11.xml><?xml version="1.0" encoding="utf-8"?>
<p:tagLst xmlns:p="http://schemas.openxmlformats.org/presentationml/2006/main">
  <p:tag name="MH" val="20160202082519"/>
  <p:tag name="MH_LIBRARY" val="GRAPHIC"/>
  <p:tag name="MH_TYPE" val="Text"/>
  <p:tag name="MH_ORDER" val="1"/>
</p:tagLst>
</file>

<file path=ppt/tags/tag12.xml><?xml version="1.0" encoding="utf-8"?>
<p:tagLst xmlns:p="http://schemas.openxmlformats.org/presentationml/2006/main">
  <p:tag name="MH" val="20160203101803"/>
  <p:tag name="MH_LIBRARY" val="GRAPHIC"/>
  <p:tag name="MH_TYPE" val="Other"/>
  <p:tag name="MH_ORDER" val="2"/>
</p:tagLst>
</file>

<file path=ppt/tags/tag13.xml><?xml version="1.0" encoding="utf-8"?>
<p:tagLst xmlns:p="http://schemas.openxmlformats.org/presentationml/2006/main">
  <p:tag name="MH" val="20160203101803"/>
  <p:tag name="MH_LIBRARY" val="GRAPHIC"/>
  <p:tag name="MH_TYPE" val="Title"/>
  <p:tag name="MH_ORDER" val="1"/>
</p:tagLst>
</file>

<file path=ppt/tags/tag14.xml><?xml version="1.0" encoding="utf-8"?>
<p:tagLst xmlns:p="http://schemas.openxmlformats.org/presentationml/2006/main">
  <p:tag name="MH" val="20160203101803"/>
  <p:tag name="MH_LIBRARY" val="GRAPHIC"/>
  <p:tag name="MH_TYPE" val="Other"/>
  <p:tag name="MH_ORDER" val="3"/>
</p:tagLst>
</file>

<file path=ppt/tags/tag15.xml><?xml version="1.0" encoding="utf-8"?>
<p:tagLst xmlns:p="http://schemas.openxmlformats.org/presentationml/2006/main">
  <p:tag name="MH" val="20160203101803"/>
  <p:tag name="MH_LIBRARY" val="GRAPHIC"/>
  <p:tag name="MH_TYPE" val="Other"/>
  <p:tag name="MH_ORDER" val="4"/>
</p:tagLst>
</file>

<file path=ppt/tags/tag16.xml><?xml version="1.0" encoding="utf-8"?>
<p:tagLst xmlns:p="http://schemas.openxmlformats.org/presentationml/2006/main">
  <p:tag name="MH" val="20160203101803"/>
  <p:tag name="MH_LIBRARY" val="GRAPHIC"/>
  <p:tag name="MH_TYPE" val="Other"/>
  <p:tag name="MH_ORDER" val="3"/>
</p:tagLst>
</file>

<file path=ppt/tags/tag17.xml><?xml version="1.0" encoding="utf-8"?>
<p:tagLst xmlns:p="http://schemas.openxmlformats.org/presentationml/2006/main">
  <p:tag name="MH" val="20160203101803"/>
  <p:tag name="MH_LIBRARY" val="GRAPHIC"/>
  <p:tag name="MH_TYPE" val="Other"/>
  <p:tag name="MH_ORDER" val="4"/>
</p:tagLst>
</file>

<file path=ppt/tags/tag18.xml><?xml version="1.0" encoding="utf-8"?>
<p:tagLst xmlns:p="http://schemas.openxmlformats.org/presentationml/2006/main">
  <p:tag name="MH" val="20160202082519"/>
  <p:tag name="MH_LIBRARY" val="GRAPHIC"/>
  <p:tag name="MH_TYPE" val="Text"/>
  <p:tag name="MH_ORDER" val="1"/>
</p:tagLst>
</file>

<file path=ppt/tags/tag19.xml><?xml version="1.0" encoding="utf-8"?>
<p:tagLst xmlns:p="http://schemas.openxmlformats.org/presentationml/2006/main">
  <p:tag name="MH" val="20160202082519"/>
  <p:tag name="MH_LIBRARY" val="GRAPHIC"/>
  <p:tag name="MH_TYPE" val="Text"/>
  <p:tag name="MH_ORDER" val="1"/>
</p:tagLst>
</file>

<file path=ppt/tags/tag2.xml><?xml version="1.0" encoding="utf-8"?>
<p:tagLst xmlns:p="http://schemas.openxmlformats.org/presentationml/2006/main">
  <p:tag name="TIMING" val="|1.6"/>
</p:tagLst>
</file>

<file path=ppt/tags/tag20.xml><?xml version="1.0" encoding="utf-8"?>
<p:tagLst xmlns:p="http://schemas.openxmlformats.org/presentationml/2006/main">
  <p:tag name="TIMING" val="|1.6"/>
</p:tagLst>
</file>

<file path=ppt/tags/tag21.xml><?xml version="1.0" encoding="utf-8"?>
<p:tagLst xmlns:p="http://schemas.openxmlformats.org/presentationml/2006/main">
  <p:tag name="TIMING" val="|1.6"/>
</p:tagLst>
</file>

<file path=ppt/tags/tag22.xml><?xml version="1.0" encoding="utf-8"?>
<p:tagLst xmlns:p="http://schemas.openxmlformats.org/presentationml/2006/main">
  <p:tag name="TIMING" val="|1.6"/>
</p:tagLst>
</file>

<file path=ppt/tags/tag23.xml><?xml version="1.0" encoding="utf-8"?>
<p:tagLst xmlns:p="http://schemas.openxmlformats.org/presentationml/2006/main">
  <p:tag name="TIMING" val="|1.6"/>
</p:tagLst>
</file>

<file path=ppt/tags/tag24.xml><?xml version="1.0" encoding="utf-8"?>
<p:tagLst xmlns:p="http://schemas.openxmlformats.org/presentationml/2006/main">
  <p:tag name="TIMING" val="|1.6"/>
</p:tagLst>
</file>

<file path=ppt/tags/tag25.xml><?xml version="1.0" encoding="utf-8"?>
<p:tagLst xmlns:p="http://schemas.openxmlformats.org/presentationml/2006/main">
  <p:tag name="TIMING" val="|1.5|1.6|1|1.3"/>
</p:tagLst>
</file>

<file path=ppt/tags/tag26.xml><?xml version="1.0" encoding="utf-8"?>
<p:tagLst xmlns:p="http://schemas.openxmlformats.org/presentationml/2006/main">
  <p:tag name="TIMING" val="|1.6"/>
</p:tagLst>
</file>

<file path=ppt/tags/tag27.xml><?xml version="1.0" encoding="utf-8"?>
<p:tagLst xmlns:p="http://schemas.openxmlformats.org/presentationml/2006/main">
  <p:tag name="TIMING" val="|1.6"/>
</p:tagLst>
</file>

<file path=ppt/tags/tag28.xml><?xml version="1.0" encoding="utf-8"?>
<p:tagLst xmlns:p="http://schemas.openxmlformats.org/presentationml/2006/main">
  <p:tag name="TIMING" val="|1.6"/>
</p:tagLst>
</file>

<file path=ppt/tags/tag29.xml><?xml version="1.0" encoding="utf-8"?>
<p:tagLst xmlns:p="http://schemas.openxmlformats.org/presentationml/2006/main">
  <p:tag name="TIMING" val="|1.6"/>
</p:tagLst>
</file>

<file path=ppt/tags/tag3.xml><?xml version="1.0" encoding="utf-8"?>
<p:tagLst xmlns:p="http://schemas.openxmlformats.org/presentationml/2006/main">
  <p:tag name="TIMING" val="|1.5|1.6|1|1.3"/>
</p:tagLst>
</file>

<file path=ppt/tags/tag30.xml><?xml version="1.0" encoding="utf-8"?>
<p:tagLst xmlns:p="http://schemas.openxmlformats.org/presentationml/2006/main">
  <p:tag name="TIMING" val="|1.6"/>
</p:tagLst>
</file>

<file path=ppt/tags/tag31.xml><?xml version="1.0" encoding="utf-8"?>
<p:tagLst xmlns:p="http://schemas.openxmlformats.org/presentationml/2006/main">
  <p:tag name="TIMING" val="|1.6"/>
</p:tagLst>
</file>

<file path=ppt/tags/tag32.xml><?xml version="1.0" encoding="utf-8"?>
<p:tagLst xmlns:p="http://schemas.openxmlformats.org/presentationml/2006/main">
  <p:tag name="TIMING" val="|1.6"/>
</p:tagLst>
</file>

<file path=ppt/tags/tag33.xml><?xml version="1.0" encoding="utf-8"?>
<p:tagLst xmlns:p="http://schemas.openxmlformats.org/presentationml/2006/main">
  <p:tag name="TIMING" val="|1.6"/>
</p:tagLst>
</file>

<file path=ppt/tags/tag34.xml><?xml version="1.0" encoding="utf-8"?>
<p:tagLst xmlns:p="http://schemas.openxmlformats.org/presentationml/2006/main">
  <p:tag name="TIMING" val="|1.6"/>
</p:tagLst>
</file>

<file path=ppt/tags/tag35.xml><?xml version="1.0" encoding="utf-8"?>
<p:tagLst xmlns:p="http://schemas.openxmlformats.org/presentationml/2006/main">
  <p:tag name="TIMING" val="|1.6"/>
</p:tagLst>
</file>

<file path=ppt/tags/tag36.xml><?xml version="1.0" encoding="utf-8"?>
<p:tagLst xmlns:p="http://schemas.openxmlformats.org/presentationml/2006/main">
  <p:tag name="TIMING" val="|1.5|1.6|1|1.3"/>
</p:tagLst>
</file>

<file path=ppt/tags/tag37.xml><?xml version="1.0" encoding="utf-8"?>
<p:tagLst xmlns:p="http://schemas.openxmlformats.org/presentationml/2006/main">
  <p:tag name="TIMING" val="|1.6"/>
</p:tagLst>
</file>

<file path=ppt/tags/tag38.xml><?xml version="1.0" encoding="utf-8"?>
<p:tagLst xmlns:p="http://schemas.openxmlformats.org/presentationml/2006/main">
  <p:tag name="TIMING" val="|1.6"/>
</p:tagLst>
</file>

<file path=ppt/tags/tag39.xml><?xml version="1.0" encoding="utf-8"?>
<p:tagLst xmlns:p="http://schemas.openxmlformats.org/presentationml/2006/main">
  <p:tag name="TIMING" val="|1.6"/>
</p:tagLst>
</file>

<file path=ppt/tags/tag4.xml><?xml version="1.0" encoding="utf-8"?>
<p:tagLst xmlns:p="http://schemas.openxmlformats.org/presentationml/2006/main">
  <p:tag name="TIMING" val="|1.6"/>
</p:tagLst>
</file>

<file path=ppt/tags/tag40.xml><?xml version="1.0" encoding="utf-8"?>
<p:tagLst xmlns:p="http://schemas.openxmlformats.org/presentationml/2006/main">
  <p:tag name="TIMING" val="|1.6"/>
</p:tagLst>
</file>

<file path=ppt/tags/tag41.xml><?xml version="1.0" encoding="utf-8"?>
<p:tagLst xmlns:p="http://schemas.openxmlformats.org/presentationml/2006/main">
  <p:tag name="TIMING" val="|1.6"/>
</p:tagLst>
</file>

<file path=ppt/tags/tag42.xml><?xml version="1.0" encoding="utf-8"?>
<p:tagLst xmlns:p="http://schemas.openxmlformats.org/presentationml/2006/main">
  <p:tag name="TIMING" val="|1.6"/>
</p:tagLst>
</file>

<file path=ppt/tags/tag43.xml><?xml version="1.0" encoding="utf-8"?>
<p:tagLst xmlns:p="http://schemas.openxmlformats.org/presentationml/2006/main">
  <p:tag name="TIMING" val="|1.6"/>
</p:tagLst>
</file>

<file path=ppt/tags/tag44.xml><?xml version="1.0" encoding="utf-8"?>
<p:tagLst xmlns:p="http://schemas.openxmlformats.org/presentationml/2006/main">
  <p:tag name="TIMING" val="|1.6"/>
</p:tagLst>
</file>

<file path=ppt/tags/tag45.xml><?xml version="1.0" encoding="utf-8"?>
<p:tagLst xmlns:p="http://schemas.openxmlformats.org/presentationml/2006/main">
  <p:tag name="TIMING" val="|1.6"/>
</p:tagLst>
</file>

<file path=ppt/tags/tag46.xml><?xml version="1.0" encoding="utf-8"?>
<p:tagLst xmlns:p="http://schemas.openxmlformats.org/presentationml/2006/main">
  <p:tag name="TIMING" val="|1.5|1.6|1|1.3"/>
</p:tagLst>
</file>

<file path=ppt/tags/tag47.xml><?xml version="1.0" encoding="utf-8"?>
<p:tagLst xmlns:p="http://schemas.openxmlformats.org/presentationml/2006/main">
  <p:tag name="TIMING" val="|1.6"/>
</p:tagLst>
</file>

<file path=ppt/tags/tag48.xml><?xml version="1.0" encoding="utf-8"?>
<p:tagLst xmlns:p="http://schemas.openxmlformats.org/presentationml/2006/main">
  <p:tag name="TIMING" val="|1.6"/>
</p:tagLst>
</file>

<file path=ppt/tags/tag49.xml><?xml version="1.0" encoding="utf-8"?>
<p:tagLst xmlns:p="http://schemas.openxmlformats.org/presentationml/2006/main">
  <p:tag name="TIMING" val="|1.6"/>
</p:tagLst>
</file>

<file path=ppt/tags/tag5.xml><?xml version="1.0" encoding="utf-8"?>
<p:tagLst xmlns:p="http://schemas.openxmlformats.org/presentationml/2006/main">
  <p:tag name="TIMING" val="|1.6"/>
</p:tagLst>
</file>

<file path=ppt/tags/tag50.xml><?xml version="1.0" encoding="utf-8"?>
<p:tagLst xmlns:p="http://schemas.openxmlformats.org/presentationml/2006/main">
  <p:tag name="TIMING" val="|1.6"/>
</p:tagLst>
</file>

<file path=ppt/tags/tag51.xml><?xml version="1.0" encoding="utf-8"?>
<p:tagLst xmlns:p="http://schemas.openxmlformats.org/presentationml/2006/main">
  <p:tag name="TIMING" val="|1.6"/>
</p:tagLst>
</file>

<file path=ppt/tags/tag52.xml><?xml version="1.0" encoding="utf-8"?>
<p:tagLst xmlns:p="http://schemas.openxmlformats.org/presentationml/2006/main">
  <p:tag name="TIMING" val="|1.6"/>
</p:tagLst>
</file>

<file path=ppt/tags/tag53.xml><?xml version="1.0" encoding="utf-8"?>
<p:tagLst xmlns:p="http://schemas.openxmlformats.org/presentationml/2006/main">
  <p:tag name="TIMING" val="|1.6"/>
</p:tagLst>
</file>

<file path=ppt/tags/tag54.xml><?xml version="1.0" encoding="utf-8"?>
<p:tagLst xmlns:p="http://schemas.openxmlformats.org/presentationml/2006/main">
  <p:tag name="TIMING" val="|1.6"/>
</p:tagLst>
</file>

<file path=ppt/tags/tag55.xml><?xml version="1.0" encoding="utf-8"?>
<p:tagLst xmlns:p="http://schemas.openxmlformats.org/presentationml/2006/main">
  <p:tag name="TIMING" val="|1.6"/>
</p:tagLst>
</file>

<file path=ppt/tags/tag56.xml><?xml version="1.0" encoding="utf-8"?>
<p:tagLst xmlns:p="http://schemas.openxmlformats.org/presentationml/2006/main">
  <p:tag name="ISPRING_PRESENTATION_TITLE" val="企业安全生产管理培训PPT模板.pptx"/>
  <p:tag name="COMMONDATA" val="eyJoZGlkIjoiMDM1MzVlNjBhMjI4YzViN2VjNGNkOTkyNTQyMDdlMjIifQ=="/>
</p:tagLst>
</file>

<file path=ppt/tags/tag6.xml><?xml version="1.0" encoding="utf-8"?>
<p:tagLst xmlns:p="http://schemas.openxmlformats.org/presentationml/2006/main">
  <p:tag name="TIMING" val="|1.6"/>
</p:tagLst>
</file>

<file path=ppt/tags/tag7.xml><?xml version="1.0" encoding="utf-8"?>
<p:tagLst xmlns:p="http://schemas.openxmlformats.org/presentationml/2006/main">
  <p:tag name="TIMING" val="|1.5|1.6|1|1.3"/>
</p:tagLst>
</file>

<file path=ppt/tags/tag8.xml><?xml version="1.0" encoding="utf-8"?>
<p:tagLst xmlns:p="http://schemas.openxmlformats.org/presentationml/2006/main">
  <p:tag name="MH" val="20160203101803"/>
  <p:tag name="MH_LIBRARY" val="GRAPHIC"/>
  <p:tag name="MH_TYPE" val="Other"/>
  <p:tag name="MH_ORDER" val="1"/>
</p:tagLst>
</file>

<file path=ppt/tags/tag9.xml><?xml version="1.0" encoding="utf-8"?>
<p:tagLst xmlns:p="http://schemas.openxmlformats.org/presentationml/2006/main">
  <p:tag name="MH" val="20160203101803"/>
  <p:tag name="MH_LIBRARY" val="GRAPHIC"/>
  <p:tag name="MH_TYPE" val="Other"/>
  <p:tag name="MH_ORDER" val="3"/>
</p:tagLst>
</file>

<file path=ppt/theme/_rels/theme1.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www.33ppt.com">
  <a:themeElements>
    <a:clrScheme name="行云流水">
      <a:dk1>
        <a:sysClr val="windowText" lastClr="000000"/>
      </a:dk1>
      <a:lt1>
        <a:sysClr val="window" lastClr="FFFFFF"/>
      </a:lt1>
      <a:dk2>
        <a:srgbClr val="411401"/>
      </a:dk2>
      <a:lt2>
        <a:srgbClr val="FFE6E6"/>
      </a:lt2>
      <a:accent1>
        <a:srgbClr val="A24A48"/>
      </a:accent1>
      <a:accent2>
        <a:srgbClr val="B2935C"/>
      </a:accent2>
      <a:accent3>
        <a:srgbClr val="6A9A9A"/>
      </a:accent3>
      <a:accent4>
        <a:srgbClr val="B2B787"/>
      </a:accent4>
      <a:accent5>
        <a:srgbClr val="91644B"/>
      </a:accent5>
      <a:accent6>
        <a:srgbClr val="654A76"/>
      </a:accent6>
      <a:hlink>
        <a:srgbClr val="00A800"/>
      </a:hlink>
      <a:folHlink>
        <a:srgbClr val="FF00FF"/>
      </a:folHlink>
    </a:clrScheme>
    <a:fontScheme name="行云流水">
      <a:majorFont>
        <a:latin typeface="Cambria"/>
        <a:ea typeface=""/>
        <a:cs typeface=""/>
        <a:font script="Jpan" typeface="ＭＳ Ｐゴシック"/>
        <a:font script="Hang" typeface="맑은 고딕"/>
        <a:font script="Hans" typeface="华文行楷"/>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明朝"/>
        <a:font script="Hang" typeface="HY견명조"/>
        <a:font script="Hans" typeface="华文行楷"/>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中性">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100000"/>
                <a:shade val="80000"/>
                <a:hueMod val="100000"/>
                <a:satMod val="300000"/>
              </a:schemeClr>
            </a:gs>
            <a:gs pos="72000">
              <a:schemeClr val="phClr">
                <a:tint val="100000"/>
                <a:shade val="100000"/>
                <a:hueMod val="100000"/>
                <a:satMod val="100000"/>
              </a:schemeClr>
            </a:gs>
            <a:gs pos="81000">
              <a:schemeClr val="phClr">
                <a:tint val="98000"/>
                <a:shade val="100000"/>
                <a:hueMod val="100000"/>
                <a:satMod val="150000"/>
              </a:schemeClr>
            </a:gs>
            <a:gs pos="100000">
              <a:schemeClr val="phClr">
                <a:tint val="100000"/>
                <a:shade val="100000"/>
                <a:hueMod val="100000"/>
                <a:satMod val="200000"/>
              </a:schemeClr>
            </a:gs>
          </a:gsLst>
          <a:lin ang="16200000" scaled="1"/>
        </a:gradFill>
        <a:blipFill>
          <a:blip xmlns:r="http://schemas.openxmlformats.org/officeDocument/2006/relationships" r:embed="rId1">
            <a:duotone>
              <a:schemeClr val="phClr">
                <a:tint val="100000"/>
                <a:shade val="39000"/>
                <a:hueMod val="100000"/>
                <a:satMod val="150000"/>
              </a:schemeClr>
              <a:schemeClr val="phClr">
                <a:tint val="90000"/>
                <a:shade val="100000"/>
                <a:hueMod val="100000"/>
                <a:satMod val="12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Calligraphy</Template>
  <TotalTime>0</TotalTime>
  <Words>3810</Words>
  <Application>WPS 演示</Application>
  <PresentationFormat>自定义</PresentationFormat>
  <Paragraphs>653</Paragraphs>
  <Slides>46</Slides>
  <Notes>47</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46</vt:i4>
      </vt:variant>
    </vt:vector>
  </HeadingPairs>
  <TitlesOfParts>
    <vt:vector size="73" baseType="lpstr">
      <vt:lpstr>Arial</vt:lpstr>
      <vt:lpstr>宋体</vt:lpstr>
      <vt:lpstr>Wingdings</vt:lpstr>
      <vt:lpstr>Cambria</vt:lpstr>
      <vt:lpstr>Wingdings 2</vt:lpstr>
      <vt:lpstr>Wingdings</vt:lpstr>
      <vt:lpstr>Calibri</vt:lpstr>
      <vt:lpstr>Arial</vt:lpstr>
      <vt:lpstr>微软雅黑</vt:lpstr>
      <vt:lpstr>Impact MT Std</vt:lpstr>
      <vt:lpstr>Times New Roman</vt:lpstr>
      <vt:lpstr>UKIJ Qolyazma</vt:lpstr>
      <vt:lpstr>Segoe Print</vt:lpstr>
      <vt:lpstr>Calibri</vt:lpstr>
      <vt:lpstr>Arial Unicode MS</vt:lpstr>
      <vt:lpstr>华文行楷</vt:lpstr>
      <vt:lpstr>思源黑体</vt:lpstr>
      <vt:lpstr>黑体</vt:lpstr>
      <vt:lpstr>Lato Light</vt:lpstr>
      <vt:lpstr>Segoe UI</vt:lpstr>
      <vt:lpstr>幼圆</vt:lpstr>
      <vt:lpstr>DIN-BoldItalic</vt:lpstr>
      <vt:lpstr>Agency FB</vt:lpstr>
      <vt:lpstr>Kartika</vt:lpstr>
      <vt:lpstr>DejaVu Math TeX Gyre</vt:lpstr>
      <vt:lpstr>Trebuchet MS</vt:lpstr>
      <vt:lpstr>www.33ppt.com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图创网</Company>
  <LinksUpToDate>false</LinksUpToDate>
  <SharedDoc>false</SharedDoc>
  <HyperlinksChanged>false</HyperlinksChanged>
  <AppVersion>14.0000</AppVersion>
  <Manager>图创网</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图创网</dc:creator>
  <cp:keywords>图创网</cp:keywords>
  <dc:description>图创网</dc:description>
  <dc:subject>图创网</dc:subject>
  <cp:category>图创网</cp:category>
  <cp:lastModifiedBy>依</cp:lastModifiedBy>
  <cp:revision>14</cp:revision>
  <dcterms:created xsi:type="dcterms:W3CDTF">2017-03-28T10:56:00Z</dcterms:created>
  <dcterms:modified xsi:type="dcterms:W3CDTF">2024-12-12T02:08:35Z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2052-12.1.0.19302</vt:lpwstr>
  </property>
  <property fmtid="{D5CDD505-2E9C-101B-9397-08002B2CF9AE}" pid="3" name="ICV">
    <vt:lpwstr>934F9B105E4849789BC89F6C05192E6B</vt:lpwstr>
  </property>
</Properties>
</file>